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0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72" r:id="rId18"/>
    <p:sldId id="273" r:id="rId19"/>
    <p:sldId id="274" r:id="rId20"/>
    <p:sldId id="276" r:id="rId21"/>
    <p:sldId id="277" r:id="rId22"/>
    <p:sldId id="275" r:id="rId23"/>
    <p:sldId id="295" r:id="rId24"/>
    <p:sldId id="278" r:id="rId25"/>
    <p:sldId id="279" r:id="rId26"/>
    <p:sldId id="296" r:id="rId27"/>
    <p:sldId id="297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98" r:id="rId36"/>
    <p:sldId id="287" r:id="rId37"/>
    <p:sldId id="288" r:id="rId38"/>
    <p:sldId id="294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1"/>
  </p:normalViewPr>
  <p:slideViewPr>
    <p:cSldViewPr>
      <p:cViewPr varScale="1">
        <p:scale>
          <a:sx n="110" d="100"/>
          <a:sy n="110" d="100"/>
        </p:scale>
        <p:origin x="48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457200"/>
            <a:ext cx="2590800" cy="2057399"/>
          </a:xfrm>
        </p:spPr>
        <p:txBody>
          <a:bodyPr/>
          <a:lstStyle/>
          <a:p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</a:rPr>
              <a:t>Hip Joint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4648200"/>
            <a:ext cx="6400800" cy="1752600"/>
          </a:xfrm>
        </p:spPr>
        <p:txBody>
          <a:bodyPr/>
          <a:lstStyle/>
          <a:p>
            <a:r>
              <a:rPr lang="en-US" dirty="0"/>
              <a:t>5</a:t>
            </a:r>
            <a:r>
              <a:rPr lang="en-US" baseline="30000" dirty="0"/>
              <a:t>th</a:t>
            </a:r>
            <a:r>
              <a:rPr lang="en-US" dirty="0"/>
              <a:t> December 2016</a:t>
            </a:r>
          </a:p>
          <a:p>
            <a:r>
              <a:rPr lang="en-US" dirty="0"/>
              <a:t>Anatomy Lecture</a:t>
            </a:r>
          </a:p>
          <a:p>
            <a:r>
              <a:rPr lang="en-US" dirty="0"/>
              <a:t>By: Dr Anita </a:t>
            </a:r>
            <a:r>
              <a:rPr lang="en-US" dirty="0" err="1"/>
              <a:t>Rani</a:t>
            </a:r>
            <a:endParaRPr lang="en-US" dirty="0"/>
          </a:p>
        </p:txBody>
      </p:sp>
      <p:pic>
        <p:nvPicPr>
          <p:cNvPr id="39938" name="Picture 2" descr="Image result for hip joint diagra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4200" y="2838450"/>
            <a:ext cx="5905500" cy="3619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9940" name="Picture 4" descr="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057400"/>
            <a:ext cx="3243457" cy="22002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Iliofemoral</a:t>
            </a:r>
            <a:r>
              <a:rPr lang="en-US" dirty="0"/>
              <a:t> Ligament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4102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Inverted Y shaped : triangular</a:t>
            </a:r>
          </a:p>
          <a:p>
            <a:r>
              <a:rPr lang="en-US" dirty="0"/>
              <a:t>Ligament of  BIGELOW</a:t>
            </a:r>
          </a:p>
          <a:p>
            <a:r>
              <a:rPr lang="en-US" dirty="0"/>
              <a:t>Strongest ligament of body: resist the trunk falling backwards in standing posture</a:t>
            </a:r>
          </a:p>
          <a:p>
            <a:r>
              <a:rPr lang="en-US" dirty="0"/>
              <a:t>Apex : lower half of ASIS</a:t>
            </a:r>
          </a:p>
          <a:p>
            <a:r>
              <a:rPr lang="en-US" dirty="0"/>
              <a:t>Base:   inter-</a:t>
            </a:r>
            <a:r>
              <a:rPr lang="en-US" dirty="0" err="1"/>
              <a:t>trochanteric</a:t>
            </a:r>
            <a:r>
              <a:rPr lang="en-US" dirty="0"/>
              <a:t> line</a:t>
            </a:r>
          </a:p>
          <a:p>
            <a:r>
              <a:rPr lang="en-US" dirty="0"/>
              <a:t>The upper (oblique) and lower (vertical) </a:t>
            </a:r>
            <a:r>
              <a:rPr lang="en-US" dirty="0" err="1"/>
              <a:t>fibres</a:t>
            </a:r>
            <a:r>
              <a:rPr lang="en-US" dirty="0"/>
              <a:t> form </a:t>
            </a:r>
            <a:r>
              <a:rPr lang="en-US" dirty="0" err="1"/>
              <a:t>thick,strong</a:t>
            </a:r>
            <a:r>
              <a:rPr lang="en-US" dirty="0"/>
              <a:t> bands, while the middle </a:t>
            </a:r>
            <a:r>
              <a:rPr lang="en-US" dirty="0" err="1"/>
              <a:t>fibres</a:t>
            </a:r>
            <a:r>
              <a:rPr lang="en-US" dirty="0"/>
              <a:t> are thin and weak</a:t>
            </a:r>
          </a:p>
          <a:p>
            <a:endParaRPr lang="en-US" dirty="0"/>
          </a:p>
        </p:txBody>
      </p:sp>
      <p:pic>
        <p:nvPicPr>
          <p:cNvPr id="5" name="Picture 4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2600" y="1905000"/>
            <a:ext cx="4600575" cy="3788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Pubofemoral</a:t>
            </a:r>
            <a:r>
              <a:rPr lang="en-US" dirty="0"/>
              <a:t> Ligament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7244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Supports the joint </a:t>
            </a:r>
            <a:r>
              <a:rPr lang="en-US" dirty="0" err="1"/>
              <a:t>inferomedially</a:t>
            </a:r>
            <a:endParaRPr lang="en-US" dirty="0"/>
          </a:p>
          <a:p>
            <a:r>
              <a:rPr lang="en-US" dirty="0"/>
              <a:t>Triangular </a:t>
            </a:r>
          </a:p>
          <a:p>
            <a:r>
              <a:rPr lang="en-US" dirty="0"/>
              <a:t>Superiorly, it is attached to the </a:t>
            </a:r>
            <a:r>
              <a:rPr lang="en-US" dirty="0" err="1"/>
              <a:t>iliopubic</a:t>
            </a:r>
            <a:r>
              <a:rPr lang="en-US" dirty="0"/>
              <a:t> eminence, </a:t>
            </a:r>
            <a:r>
              <a:rPr lang="en-US" dirty="0" err="1"/>
              <a:t>obturator</a:t>
            </a:r>
            <a:r>
              <a:rPr lang="en-US" dirty="0"/>
              <a:t> crest and </a:t>
            </a:r>
            <a:r>
              <a:rPr lang="en-US" dirty="0" err="1"/>
              <a:t>obturator</a:t>
            </a:r>
            <a:r>
              <a:rPr lang="en-US" dirty="0"/>
              <a:t> membrane</a:t>
            </a:r>
          </a:p>
          <a:p>
            <a:r>
              <a:rPr lang="en-US" dirty="0"/>
              <a:t>Inferiorly, it </a:t>
            </a:r>
            <a:r>
              <a:rPr lang="en-US" dirty="0" err="1"/>
              <a:t>marges</a:t>
            </a:r>
            <a:r>
              <a:rPr lang="en-US" dirty="0"/>
              <a:t> with the </a:t>
            </a:r>
            <a:r>
              <a:rPr lang="en-US" dirty="0" err="1"/>
              <a:t>anteroinferior</a:t>
            </a:r>
            <a:r>
              <a:rPr lang="en-US" dirty="0"/>
              <a:t> part of the capsule and lower band of </a:t>
            </a:r>
            <a:r>
              <a:rPr lang="en-US" dirty="0" err="1"/>
              <a:t>iliofemoral</a:t>
            </a:r>
            <a:r>
              <a:rPr lang="en-US" dirty="0"/>
              <a:t> ligament</a:t>
            </a:r>
          </a:p>
        </p:txBody>
      </p:sp>
      <p:pic>
        <p:nvPicPr>
          <p:cNvPr id="29698" name="Picture 2" descr="image"/>
          <p:cNvPicPr>
            <a:picLocks noChangeAspect="1" noChangeArrowheads="1"/>
          </p:cNvPicPr>
          <p:nvPr/>
        </p:nvPicPr>
        <p:blipFill>
          <a:blip r:embed="rId2"/>
          <a:srcRect r="48308"/>
          <a:stretch>
            <a:fillRect/>
          </a:stretch>
        </p:blipFill>
        <p:spPr bwMode="auto">
          <a:xfrm>
            <a:off x="5410201" y="1904999"/>
            <a:ext cx="3506828" cy="39034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Ischifemoral</a:t>
            </a:r>
            <a:r>
              <a:rPr lang="en-US" dirty="0"/>
              <a:t> Ligament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572000" cy="452596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/>
              <a:t>Comparitively</a:t>
            </a:r>
            <a:r>
              <a:rPr lang="en-US" dirty="0"/>
              <a:t> weak, and covers the joint </a:t>
            </a:r>
            <a:r>
              <a:rPr lang="en-US" dirty="0" err="1"/>
              <a:t>posteriorly</a:t>
            </a:r>
            <a:endParaRPr lang="en-US" dirty="0"/>
          </a:p>
          <a:p>
            <a:pPr algn="just"/>
            <a:r>
              <a:rPr lang="en-US" dirty="0" err="1"/>
              <a:t>Fibres</a:t>
            </a:r>
            <a:r>
              <a:rPr lang="en-US" dirty="0"/>
              <a:t> are twisted and extend from </a:t>
            </a:r>
            <a:r>
              <a:rPr lang="en-US" dirty="0" err="1"/>
              <a:t>ischium</a:t>
            </a:r>
            <a:r>
              <a:rPr lang="en-US" dirty="0"/>
              <a:t> </a:t>
            </a:r>
            <a:r>
              <a:rPr lang="en-US" dirty="0" err="1"/>
              <a:t>posteroinferior</a:t>
            </a:r>
            <a:r>
              <a:rPr lang="en-US" dirty="0"/>
              <a:t> to the </a:t>
            </a:r>
            <a:r>
              <a:rPr lang="en-US" dirty="0" err="1"/>
              <a:t>acetabulum</a:t>
            </a:r>
            <a:r>
              <a:rPr lang="en-US" dirty="0"/>
              <a:t>, form the </a:t>
            </a:r>
            <a:r>
              <a:rPr lang="en-US" dirty="0" err="1"/>
              <a:t>zona</a:t>
            </a:r>
            <a:r>
              <a:rPr lang="en-US" dirty="0"/>
              <a:t> </a:t>
            </a:r>
            <a:r>
              <a:rPr lang="en-US" dirty="0" err="1"/>
              <a:t>orbicularis</a:t>
            </a:r>
            <a:r>
              <a:rPr lang="en-US" dirty="0"/>
              <a:t>, and few </a:t>
            </a:r>
            <a:r>
              <a:rPr lang="en-US" dirty="0" err="1"/>
              <a:t>fibres</a:t>
            </a:r>
            <a:r>
              <a:rPr lang="en-US" dirty="0"/>
              <a:t> to the greater </a:t>
            </a:r>
            <a:r>
              <a:rPr lang="en-US" dirty="0" err="1"/>
              <a:t>trochanter</a:t>
            </a:r>
            <a:endParaRPr lang="en-US" dirty="0"/>
          </a:p>
        </p:txBody>
      </p:sp>
      <p:pic>
        <p:nvPicPr>
          <p:cNvPr id="28674" name="Picture 2" descr="image"/>
          <p:cNvPicPr>
            <a:picLocks noChangeAspect="1" noChangeArrowheads="1"/>
          </p:cNvPicPr>
          <p:nvPr/>
        </p:nvPicPr>
        <p:blipFill>
          <a:blip r:embed="rId2"/>
          <a:srcRect l="49231"/>
          <a:stretch>
            <a:fillRect/>
          </a:stretch>
        </p:blipFill>
        <p:spPr bwMode="auto">
          <a:xfrm>
            <a:off x="5486400" y="2057400"/>
            <a:ext cx="3143250" cy="35623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Ligament Of the Head of Femur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886200" cy="4876800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/>
              <a:t>Round ligament or </a:t>
            </a:r>
            <a:r>
              <a:rPr lang="en-US" b="1" dirty="0" err="1"/>
              <a:t>ligamentum</a:t>
            </a:r>
            <a:r>
              <a:rPr lang="en-US" b="1" dirty="0"/>
              <a:t> </a:t>
            </a:r>
            <a:r>
              <a:rPr lang="en-US" b="1" dirty="0" err="1"/>
              <a:t>teres</a:t>
            </a:r>
            <a:endParaRPr lang="en-US" b="1" dirty="0"/>
          </a:p>
          <a:p>
            <a:r>
              <a:rPr lang="en-US" dirty="0"/>
              <a:t>Flat, triangular ligament</a:t>
            </a:r>
          </a:p>
          <a:p>
            <a:r>
              <a:rPr lang="en-US" dirty="0"/>
              <a:t>Apex : fovea </a:t>
            </a:r>
            <a:r>
              <a:rPr lang="en-US" dirty="0" err="1"/>
              <a:t>capitis</a:t>
            </a:r>
            <a:endParaRPr lang="en-US" dirty="0"/>
          </a:p>
          <a:p>
            <a:r>
              <a:rPr lang="en-US" dirty="0"/>
              <a:t>Base: transverse ligament and margins of the </a:t>
            </a:r>
            <a:r>
              <a:rPr lang="en-US" dirty="0" err="1"/>
              <a:t>acetabular</a:t>
            </a:r>
            <a:r>
              <a:rPr lang="en-US" dirty="0"/>
              <a:t> notch</a:t>
            </a:r>
          </a:p>
          <a:p>
            <a:r>
              <a:rPr lang="en-US" dirty="0"/>
              <a:t>Very thin / even absent</a:t>
            </a:r>
          </a:p>
          <a:p>
            <a:r>
              <a:rPr lang="en-US" dirty="0"/>
              <a:t>Transmits arteries to the head of femur from the </a:t>
            </a:r>
            <a:r>
              <a:rPr lang="en-US" dirty="0" err="1"/>
              <a:t>acetabular</a:t>
            </a:r>
            <a:r>
              <a:rPr lang="en-US" dirty="0"/>
              <a:t> branches of the </a:t>
            </a:r>
            <a:r>
              <a:rPr lang="en-US" dirty="0" err="1"/>
              <a:t>obturator</a:t>
            </a:r>
            <a:r>
              <a:rPr lang="en-US" dirty="0"/>
              <a:t> and medical circumflex femoral arteries.</a:t>
            </a:r>
          </a:p>
        </p:txBody>
      </p:sp>
      <p:pic>
        <p:nvPicPr>
          <p:cNvPr id="27650" name="Picture 2" descr="Image result for hip joint ligamentum ter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2209800"/>
            <a:ext cx="4419600" cy="31431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Acetabular</a:t>
            </a:r>
            <a:r>
              <a:rPr lang="en-US" dirty="0"/>
              <a:t> Labrum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81199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Cotyloid</a:t>
            </a:r>
            <a:r>
              <a:rPr lang="en-US" dirty="0"/>
              <a:t> ligament</a:t>
            </a:r>
          </a:p>
          <a:p>
            <a:r>
              <a:rPr lang="en-US" dirty="0" err="1">
                <a:solidFill>
                  <a:srgbClr val="FF0000"/>
                </a:solidFill>
              </a:rPr>
              <a:t>Fibrocartilagenous</a:t>
            </a:r>
            <a:r>
              <a:rPr lang="en-US" dirty="0"/>
              <a:t> rim attached to the margins of </a:t>
            </a:r>
            <a:r>
              <a:rPr lang="en-US" dirty="0" err="1"/>
              <a:t>acetabulum</a:t>
            </a:r>
            <a:endParaRPr lang="en-US" dirty="0"/>
          </a:p>
          <a:p>
            <a:r>
              <a:rPr lang="en-US" dirty="0"/>
              <a:t>Narrows the mouthy of </a:t>
            </a:r>
            <a:r>
              <a:rPr lang="en-US" dirty="0" err="1"/>
              <a:t>acetabulum</a:t>
            </a:r>
            <a:r>
              <a:rPr lang="en-US" dirty="0"/>
              <a:t> which helps in holding the head of femur in position</a:t>
            </a:r>
          </a:p>
          <a:p>
            <a:endParaRPr lang="en-US" dirty="0"/>
          </a:p>
        </p:txBody>
      </p:sp>
      <p:pic>
        <p:nvPicPr>
          <p:cNvPr id="26626" name="Picture 2" descr="Image result for hip joint acetabular labr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3657600"/>
            <a:ext cx="2857500" cy="2847976"/>
          </a:xfrm>
          <a:prstGeom prst="rect">
            <a:avLst/>
          </a:prstGeom>
          <a:noFill/>
        </p:spPr>
      </p:pic>
      <p:pic>
        <p:nvPicPr>
          <p:cNvPr id="26628" name="Picture 4" descr="Image result for hip joint acetabular labr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0" y="1676400"/>
            <a:ext cx="3908424" cy="2787749"/>
          </a:xfrm>
          <a:prstGeom prst="rect">
            <a:avLst/>
          </a:prstGeom>
          <a:noFill/>
        </p:spPr>
      </p:pic>
      <p:pic>
        <p:nvPicPr>
          <p:cNvPr id="26630" name="Picture 6" descr="Image result for hip joint acetabular labrum"/>
          <p:cNvPicPr>
            <a:picLocks noChangeAspect="1" noChangeArrowheads="1"/>
          </p:cNvPicPr>
          <p:nvPr/>
        </p:nvPicPr>
        <p:blipFill>
          <a:blip r:embed="rId4"/>
          <a:srcRect l="26372"/>
          <a:stretch>
            <a:fillRect/>
          </a:stretch>
        </p:blipFill>
        <p:spPr bwMode="auto">
          <a:xfrm>
            <a:off x="4648200" y="3886200"/>
            <a:ext cx="3713269" cy="274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Transverse Ligament of </a:t>
            </a:r>
            <a:r>
              <a:rPr lang="en-US" dirty="0" err="1"/>
              <a:t>Acetabulum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733800" cy="452596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/>
              <a:t>A part of the labrum which bridges the </a:t>
            </a:r>
            <a:r>
              <a:rPr lang="en-US" dirty="0" err="1"/>
              <a:t>acetabular</a:t>
            </a:r>
            <a:r>
              <a:rPr lang="en-US" dirty="0"/>
              <a:t> notch, but it has no cartilage cells</a:t>
            </a:r>
          </a:p>
          <a:p>
            <a:pPr algn="just"/>
            <a:r>
              <a:rPr lang="en-US" dirty="0"/>
              <a:t>The notch thus converted into a foramen transmits vessels (</a:t>
            </a:r>
            <a:r>
              <a:rPr lang="en-US" dirty="0" err="1"/>
              <a:t>acetabular</a:t>
            </a:r>
            <a:r>
              <a:rPr lang="en-US" dirty="0"/>
              <a:t>) and nerves to the joint</a:t>
            </a:r>
          </a:p>
        </p:txBody>
      </p:sp>
      <p:pic>
        <p:nvPicPr>
          <p:cNvPr id="25604" name="Picture 4" descr="Image result for hip joint transverse acetabular ligam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0" y="2209800"/>
            <a:ext cx="4748695" cy="3276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5814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Anterior</a:t>
            </a:r>
          </a:p>
          <a:p>
            <a:pPr marL="514350" indent="-514350">
              <a:buNone/>
            </a:pPr>
            <a:r>
              <a:rPr lang="en-US" dirty="0"/>
              <a:t>Lateral </a:t>
            </a:r>
            <a:r>
              <a:rPr lang="en-US" dirty="0" err="1"/>
              <a:t>fibres</a:t>
            </a:r>
            <a:r>
              <a:rPr lang="en-US" dirty="0"/>
              <a:t> of </a:t>
            </a:r>
            <a:r>
              <a:rPr lang="en-US" dirty="0" err="1"/>
              <a:t>pectineus</a:t>
            </a:r>
            <a:r>
              <a:rPr lang="en-US" dirty="0"/>
              <a:t> covered by femoral veins</a:t>
            </a:r>
          </a:p>
          <a:p>
            <a:pPr marL="514350" indent="-514350" algn="just">
              <a:buNone/>
            </a:pPr>
            <a:r>
              <a:rPr lang="en-US" dirty="0" err="1"/>
              <a:t>Iliopsoas</a:t>
            </a:r>
            <a:r>
              <a:rPr lang="en-US" dirty="0"/>
              <a:t> with femoral nerve separating the </a:t>
            </a:r>
            <a:r>
              <a:rPr lang="en-US" dirty="0" err="1"/>
              <a:t>iliacus</a:t>
            </a:r>
            <a:r>
              <a:rPr lang="en-US" dirty="0"/>
              <a:t> bursa from femoral artery</a:t>
            </a:r>
          </a:p>
          <a:p>
            <a:pPr marL="514350" indent="-514350">
              <a:buNone/>
            </a:pPr>
            <a:r>
              <a:rPr lang="en-US" dirty="0"/>
              <a:t>Straight head of rectus </a:t>
            </a:r>
            <a:r>
              <a:rPr lang="en-US" dirty="0" err="1"/>
              <a:t>femoris</a:t>
            </a:r>
            <a:r>
              <a:rPr lang="en-US" dirty="0"/>
              <a:t> covering the deep layer of </a:t>
            </a:r>
            <a:r>
              <a:rPr lang="en-US" dirty="0" err="1"/>
              <a:t>iliotibial</a:t>
            </a:r>
            <a:r>
              <a:rPr lang="en-US" dirty="0"/>
              <a:t> tract</a:t>
            </a:r>
          </a:p>
        </p:txBody>
      </p:sp>
      <p:pic>
        <p:nvPicPr>
          <p:cNvPr id="24578" name="Picture 2" descr="image"/>
          <p:cNvPicPr>
            <a:picLocks noChangeAspect="1" noChangeArrowheads="1"/>
          </p:cNvPicPr>
          <p:nvPr/>
        </p:nvPicPr>
        <p:blipFill>
          <a:blip r:embed="rId2">
            <a:lum contrast="30000"/>
          </a:blip>
          <a:srcRect/>
          <a:stretch>
            <a:fillRect/>
          </a:stretch>
        </p:blipFill>
        <p:spPr bwMode="auto">
          <a:xfrm>
            <a:off x="4114800" y="1905000"/>
            <a:ext cx="4726520" cy="3657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505200" cy="4525963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Posterior </a:t>
            </a:r>
          </a:p>
          <a:p>
            <a:pPr marL="514350" indent="-514350">
              <a:buNone/>
            </a:pPr>
            <a:r>
              <a:rPr lang="en-US" dirty="0" err="1"/>
              <a:t>Quadratus</a:t>
            </a:r>
            <a:r>
              <a:rPr lang="en-US" dirty="0"/>
              <a:t> </a:t>
            </a:r>
            <a:r>
              <a:rPr lang="en-US" dirty="0" err="1"/>
              <a:t>femoris</a:t>
            </a:r>
            <a:r>
              <a:rPr lang="en-US" dirty="0"/>
              <a:t> covering </a:t>
            </a:r>
            <a:r>
              <a:rPr lang="en-US" dirty="0" err="1"/>
              <a:t>obturator</a:t>
            </a:r>
            <a:r>
              <a:rPr lang="en-US" dirty="0"/>
              <a:t> </a:t>
            </a:r>
            <a:r>
              <a:rPr lang="en-US" dirty="0" err="1"/>
              <a:t>externus</a:t>
            </a:r>
            <a:r>
              <a:rPr lang="en-US" dirty="0"/>
              <a:t> and the ascending branch of medial circumflex femoral artery</a:t>
            </a:r>
          </a:p>
          <a:p>
            <a:pPr marL="514350" indent="-514350">
              <a:buNone/>
            </a:pPr>
            <a:r>
              <a:rPr lang="en-US" dirty="0" err="1"/>
              <a:t>Obturator</a:t>
            </a:r>
            <a:r>
              <a:rPr lang="en-US" dirty="0"/>
              <a:t> </a:t>
            </a:r>
            <a:r>
              <a:rPr lang="en-US" dirty="0" err="1"/>
              <a:t>internus</a:t>
            </a:r>
            <a:r>
              <a:rPr lang="en-US" dirty="0"/>
              <a:t> with Two </a:t>
            </a:r>
            <a:r>
              <a:rPr lang="en-US" dirty="0" err="1"/>
              <a:t>gemelli</a:t>
            </a:r>
            <a:r>
              <a:rPr lang="en-US" dirty="0"/>
              <a:t> separate the sciatic nerve from the nerve to </a:t>
            </a:r>
            <a:r>
              <a:rPr lang="en-US" dirty="0" err="1"/>
              <a:t>Quadratus</a:t>
            </a:r>
            <a:r>
              <a:rPr lang="en-US" dirty="0"/>
              <a:t> </a:t>
            </a:r>
            <a:r>
              <a:rPr lang="en-US" dirty="0" err="1"/>
              <a:t>femoris</a:t>
            </a:r>
            <a:endParaRPr lang="en-US" dirty="0"/>
          </a:p>
          <a:p>
            <a:pPr marL="514350" indent="-514350">
              <a:buNone/>
            </a:pPr>
            <a:r>
              <a:rPr lang="en-US" dirty="0"/>
              <a:t>        </a:t>
            </a:r>
            <a:r>
              <a:rPr lang="en-US" dirty="0" err="1"/>
              <a:t>Piriformis</a:t>
            </a:r>
            <a:endParaRPr lang="en-US" dirty="0"/>
          </a:p>
        </p:txBody>
      </p:sp>
      <p:pic>
        <p:nvPicPr>
          <p:cNvPr id="23554" name="Picture 2" descr="image"/>
          <p:cNvPicPr>
            <a:picLocks noChangeAspect="1" noChangeArrowheads="1"/>
          </p:cNvPicPr>
          <p:nvPr/>
        </p:nvPicPr>
        <p:blipFill>
          <a:blip r:embed="rId2">
            <a:lum contrast="30000"/>
          </a:blip>
          <a:srcRect/>
          <a:stretch>
            <a:fillRect/>
          </a:stretch>
        </p:blipFill>
        <p:spPr bwMode="auto">
          <a:xfrm>
            <a:off x="4191000" y="1981200"/>
            <a:ext cx="4953000" cy="38328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810000" cy="4525963"/>
          </a:xfrm>
        </p:spPr>
        <p:txBody>
          <a:bodyPr>
            <a:normAutofit fontScale="92500"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Superior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Reflected head or rectus </a:t>
            </a:r>
            <a:r>
              <a:rPr lang="en-US" dirty="0" err="1"/>
              <a:t>femoris</a:t>
            </a:r>
            <a:r>
              <a:rPr lang="en-US" dirty="0"/>
              <a:t> covered by gluteus </a:t>
            </a:r>
            <a:r>
              <a:rPr lang="en-US" dirty="0" err="1"/>
              <a:t>minimus</a:t>
            </a:r>
            <a:endParaRPr lang="en-US" dirty="0"/>
          </a:p>
          <a:p>
            <a:pPr marL="514350" indent="-514350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Inferior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Lateral </a:t>
            </a:r>
            <a:r>
              <a:rPr lang="en-US" dirty="0" err="1"/>
              <a:t>fibres</a:t>
            </a:r>
            <a:r>
              <a:rPr lang="en-US" dirty="0"/>
              <a:t> of </a:t>
            </a:r>
            <a:r>
              <a:rPr lang="en-US" dirty="0" err="1"/>
              <a:t>pectineus</a:t>
            </a:r>
            <a:r>
              <a:rPr lang="en-US" dirty="0"/>
              <a:t> and </a:t>
            </a:r>
            <a:r>
              <a:rPr lang="en-US" dirty="0" err="1"/>
              <a:t>obturator</a:t>
            </a:r>
            <a:r>
              <a:rPr lang="en-US" dirty="0"/>
              <a:t> </a:t>
            </a:r>
            <a:r>
              <a:rPr lang="en-US" dirty="0" err="1"/>
              <a:t>externus</a:t>
            </a:r>
            <a:endParaRPr lang="en-US" dirty="0"/>
          </a:p>
        </p:txBody>
      </p:sp>
      <p:pic>
        <p:nvPicPr>
          <p:cNvPr id="22530" name="Picture 2" descr="image"/>
          <p:cNvPicPr>
            <a:picLocks noChangeAspect="1" noChangeArrowheads="1"/>
          </p:cNvPicPr>
          <p:nvPr/>
        </p:nvPicPr>
        <p:blipFill>
          <a:blip r:embed="rId2">
            <a:lum contrast="30000"/>
          </a:blip>
          <a:srcRect/>
          <a:stretch>
            <a:fillRect/>
          </a:stretch>
        </p:blipFill>
        <p:spPr bwMode="auto">
          <a:xfrm>
            <a:off x="4331319" y="1981200"/>
            <a:ext cx="4812681" cy="37242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Blood Supply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153400" cy="2514599"/>
          </a:xfrm>
        </p:spPr>
        <p:txBody>
          <a:bodyPr>
            <a:normAutofit fontScale="55000" lnSpcReduction="20000"/>
          </a:bodyPr>
          <a:lstStyle/>
          <a:p>
            <a:r>
              <a:rPr lang="en-US" dirty="0" err="1"/>
              <a:t>Obturator</a:t>
            </a:r>
            <a:endParaRPr lang="en-US" dirty="0"/>
          </a:p>
          <a:p>
            <a:r>
              <a:rPr lang="en-US" dirty="0"/>
              <a:t>Two circumflex femoral</a:t>
            </a:r>
          </a:p>
          <a:p>
            <a:r>
              <a:rPr lang="en-US" dirty="0"/>
              <a:t>Two </a:t>
            </a:r>
            <a:r>
              <a:rPr lang="en-US" dirty="0" err="1"/>
              <a:t>gluteal</a:t>
            </a:r>
            <a:r>
              <a:rPr lang="en-US" dirty="0"/>
              <a:t> arteries</a:t>
            </a:r>
          </a:p>
          <a:p>
            <a:r>
              <a:rPr lang="en-US" dirty="0"/>
              <a:t>Medial and lateral circumflex femoral arteries form an arterial circle around the capsular attachment on the neck of femur</a:t>
            </a:r>
          </a:p>
          <a:p>
            <a:r>
              <a:rPr lang="en-US" dirty="0" err="1"/>
              <a:t>Retinacular</a:t>
            </a:r>
            <a:r>
              <a:rPr lang="en-US" dirty="0"/>
              <a:t> arteries arise from this circle and supply the </a:t>
            </a:r>
            <a:r>
              <a:rPr lang="en-US" dirty="0" err="1"/>
              <a:t>intracapsular</a:t>
            </a:r>
            <a:r>
              <a:rPr lang="en-US" dirty="0"/>
              <a:t> neck and greater part of the head of femur.</a:t>
            </a:r>
          </a:p>
          <a:p>
            <a:r>
              <a:rPr lang="en-US" dirty="0"/>
              <a:t>A small part of the head near the fovea </a:t>
            </a:r>
            <a:r>
              <a:rPr lang="en-US" dirty="0" err="1"/>
              <a:t>capitis</a:t>
            </a:r>
            <a:r>
              <a:rPr lang="en-US" dirty="0"/>
              <a:t> is supplied by the </a:t>
            </a:r>
            <a:r>
              <a:rPr lang="en-US" dirty="0" err="1"/>
              <a:t>acetabular</a:t>
            </a:r>
            <a:r>
              <a:rPr lang="en-US" dirty="0"/>
              <a:t> branches of the </a:t>
            </a:r>
            <a:r>
              <a:rPr lang="en-US" dirty="0" err="1"/>
              <a:t>obturator</a:t>
            </a:r>
            <a:r>
              <a:rPr lang="en-US" dirty="0"/>
              <a:t> and medial circumflex femoral arteries </a:t>
            </a:r>
          </a:p>
        </p:txBody>
      </p:sp>
      <p:pic>
        <p:nvPicPr>
          <p:cNvPr id="21506" name="Picture 2" descr="Image result for hip joint ligamentum ter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3962400"/>
            <a:ext cx="7620000" cy="2600325"/>
          </a:xfrm>
          <a:prstGeom prst="rect">
            <a:avLst/>
          </a:prstGeom>
          <a:noFill/>
        </p:spPr>
      </p:pic>
      <p:pic>
        <p:nvPicPr>
          <p:cNvPr id="21508" name="Picture 4" descr="Image result for hip joint nerve suppl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2536" y="6324600"/>
            <a:ext cx="4962928" cy="2239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657600" cy="4525963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Aparajita" pitchFamily="34" charset="0"/>
                <a:cs typeface="Aparajita" pitchFamily="34" charset="0"/>
              </a:rPr>
              <a:t>Type of Joint</a:t>
            </a:r>
          </a:p>
          <a:p>
            <a:r>
              <a:rPr lang="en-US" dirty="0" err="1">
                <a:latin typeface="Aparajita" pitchFamily="34" charset="0"/>
                <a:cs typeface="Aparajita" pitchFamily="34" charset="0"/>
              </a:rPr>
              <a:t>Articular</a:t>
            </a:r>
            <a:r>
              <a:rPr lang="en-US" dirty="0">
                <a:latin typeface="Aparajita" pitchFamily="34" charset="0"/>
                <a:cs typeface="Aparajita" pitchFamily="34" charset="0"/>
              </a:rPr>
              <a:t> Surfaces</a:t>
            </a:r>
          </a:p>
          <a:p>
            <a:r>
              <a:rPr lang="en-US" dirty="0">
                <a:latin typeface="Aparajita" pitchFamily="34" charset="0"/>
                <a:cs typeface="Aparajita" pitchFamily="34" charset="0"/>
              </a:rPr>
              <a:t>Ligaments</a:t>
            </a:r>
          </a:p>
          <a:p>
            <a:r>
              <a:rPr lang="en-US" dirty="0">
                <a:latin typeface="Aparajita" pitchFamily="34" charset="0"/>
                <a:cs typeface="Aparajita" pitchFamily="34" charset="0"/>
              </a:rPr>
              <a:t>Relations</a:t>
            </a:r>
          </a:p>
          <a:p>
            <a:r>
              <a:rPr lang="en-US" dirty="0">
                <a:latin typeface="Aparajita" pitchFamily="34" charset="0"/>
                <a:cs typeface="Aparajita" pitchFamily="34" charset="0"/>
              </a:rPr>
              <a:t>Blood Supply</a:t>
            </a:r>
          </a:p>
          <a:p>
            <a:r>
              <a:rPr lang="en-US" dirty="0">
                <a:latin typeface="Aparajita" pitchFamily="34" charset="0"/>
                <a:cs typeface="Aparajita" pitchFamily="34" charset="0"/>
              </a:rPr>
              <a:t>Nerve Supply</a:t>
            </a:r>
          </a:p>
          <a:p>
            <a:r>
              <a:rPr lang="en-US" dirty="0">
                <a:latin typeface="Aparajita" pitchFamily="34" charset="0"/>
                <a:cs typeface="Aparajita" pitchFamily="34" charset="0"/>
              </a:rPr>
              <a:t>Movements</a:t>
            </a:r>
          </a:p>
          <a:p>
            <a:r>
              <a:rPr lang="en-US" dirty="0">
                <a:latin typeface="Aparajita" pitchFamily="34" charset="0"/>
                <a:cs typeface="Aparajita" pitchFamily="34" charset="0"/>
              </a:rPr>
              <a:t>Applied Anatomy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38914" name="Picture 2" descr="Image result for lesson pl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4808" y="228600"/>
            <a:ext cx="8719192" cy="1897063"/>
          </a:xfrm>
          <a:prstGeom prst="rect">
            <a:avLst/>
          </a:prstGeom>
          <a:noFill/>
        </p:spPr>
      </p:pic>
      <p:pic>
        <p:nvPicPr>
          <p:cNvPr id="38916" name="Picture 4" descr="Image result for hip joint diagra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2362200"/>
            <a:ext cx="5035216" cy="3086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Nerve Supply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267200" cy="4525963"/>
          </a:xfrm>
        </p:spPr>
        <p:txBody>
          <a:bodyPr>
            <a:normAutofit fontScale="85000" lnSpcReduction="20000"/>
          </a:bodyPr>
          <a:lstStyle/>
          <a:p>
            <a:r>
              <a:rPr lang="en-IN" dirty="0"/>
              <a:t>Hip joint is supplied by: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The femoral nerve, through the nerve to rectus </a:t>
            </a:r>
            <a:r>
              <a:rPr lang="en-IN" dirty="0" err="1"/>
              <a:t>femoris</a:t>
            </a:r>
            <a:endParaRPr lang="en-IN" dirty="0"/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Anterior division of </a:t>
            </a:r>
            <a:r>
              <a:rPr lang="en-IN" dirty="0" err="1"/>
              <a:t>obturator</a:t>
            </a:r>
            <a:r>
              <a:rPr lang="en-IN" dirty="0"/>
              <a:t> nerve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Accessory </a:t>
            </a:r>
            <a:r>
              <a:rPr lang="en-IN" dirty="0" err="1"/>
              <a:t>obturator</a:t>
            </a:r>
            <a:r>
              <a:rPr lang="en-IN" dirty="0"/>
              <a:t> nerve 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Nerve to </a:t>
            </a:r>
            <a:r>
              <a:rPr lang="en-IN" dirty="0" err="1"/>
              <a:t>quadratus</a:t>
            </a:r>
            <a:r>
              <a:rPr lang="en-IN" dirty="0"/>
              <a:t> </a:t>
            </a:r>
            <a:r>
              <a:rPr lang="en-IN" dirty="0" err="1"/>
              <a:t>femoris</a:t>
            </a:r>
            <a:endParaRPr lang="en-IN" dirty="0"/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The superior </a:t>
            </a:r>
            <a:r>
              <a:rPr lang="en-IN" dirty="0" err="1"/>
              <a:t>gluteal</a:t>
            </a:r>
            <a:r>
              <a:rPr lang="en-IN" dirty="0"/>
              <a:t> nerve</a:t>
            </a:r>
          </a:p>
        </p:txBody>
      </p:sp>
      <p:pic>
        <p:nvPicPr>
          <p:cNvPr id="20482" name="Picture 2" descr="Image result for hip joint nerve suppl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2133600"/>
            <a:ext cx="4103569" cy="3286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Movements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/>
              <a:t>Flexion and extension occur around a transverse axis</a:t>
            </a:r>
          </a:p>
          <a:p>
            <a:r>
              <a:rPr lang="en-IN" dirty="0"/>
              <a:t>Adduction and abduction occur around a </a:t>
            </a:r>
            <a:r>
              <a:rPr lang="en-IN" dirty="0" err="1"/>
              <a:t>anteroposterior</a:t>
            </a:r>
            <a:r>
              <a:rPr lang="en-IN" dirty="0"/>
              <a:t> axis</a:t>
            </a:r>
          </a:p>
          <a:p>
            <a:r>
              <a:rPr lang="en-IN" dirty="0"/>
              <a:t>Medial and lateral rotations occur around a vertical axis</a:t>
            </a:r>
          </a:p>
          <a:p>
            <a:r>
              <a:rPr lang="en-IN" dirty="0" err="1"/>
              <a:t>Circumduction</a:t>
            </a:r>
            <a:r>
              <a:rPr lang="en-IN" dirty="0"/>
              <a:t> is a combination of the foregoing movements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Muscles producing Movement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/>
              <a:t>Flexion</a:t>
            </a:r>
            <a:r>
              <a:rPr lang="en-US" dirty="0"/>
              <a:t>-</a:t>
            </a:r>
            <a:r>
              <a:rPr lang="en-US" dirty="0" err="1"/>
              <a:t>Psoas</a:t>
            </a:r>
            <a:r>
              <a:rPr lang="en-US" dirty="0"/>
              <a:t> major and </a:t>
            </a:r>
            <a:r>
              <a:rPr lang="en-US" dirty="0" err="1"/>
              <a:t>iliacus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Extension</a:t>
            </a:r>
            <a:r>
              <a:rPr lang="en-US" dirty="0"/>
              <a:t>-Gluteus </a:t>
            </a:r>
            <a:r>
              <a:rPr lang="en-US" dirty="0" err="1"/>
              <a:t>maximus</a:t>
            </a:r>
            <a:r>
              <a:rPr lang="en-US" dirty="0"/>
              <a:t> and hamstrings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Adduction</a:t>
            </a:r>
            <a:r>
              <a:rPr lang="en-US" dirty="0"/>
              <a:t>-Adductors </a:t>
            </a:r>
            <a:r>
              <a:rPr lang="en-US" dirty="0" err="1"/>
              <a:t>longus,brevis</a:t>
            </a:r>
            <a:r>
              <a:rPr lang="en-US" dirty="0"/>
              <a:t> and </a:t>
            </a:r>
            <a:r>
              <a:rPr lang="en-US" dirty="0" err="1"/>
              <a:t>magnus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Abduction</a:t>
            </a:r>
            <a:r>
              <a:rPr lang="en-US" dirty="0"/>
              <a:t>-Glutei </a:t>
            </a:r>
            <a:r>
              <a:rPr lang="en-US" dirty="0" err="1"/>
              <a:t>medius</a:t>
            </a:r>
            <a:r>
              <a:rPr lang="en-US" dirty="0"/>
              <a:t> and </a:t>
            </a:r>
            <a:r>
              <a:rPr lang="en-US" dirty="0" err="1"/>
              <a:t>minimus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Medial Rotation- </a:t>
            </a:r>
            <a:r>
              <a:rPr lang="en-US" dirty="0"/>
              <a:t>Tensor fasciae </a:t>
            </a:r>
            <a:r>
              <a:rPr lang="en-US" dirty="0" err="1"/>
              <a:t>latae</a:t>
            </a:r>
            <a:r>
              <a:rPr lang="en-US" dirty="0"/>
              <a:t> and the anterior </a:t>
            </a:r>
            <a:r>
              <a:rPr lang="en-US" dirty="0" err="1"/>
              <a:t>fibres</a:t>
            </a:r>
            <a:r>
              <a:rPr lang="en-US" dirty="0"/>
              <a:t> of glutei </a:t>
            </a:r>
            <a:r>
              <a:rPr lang="en-US" dirty="0" err="1"/>
              <a:t>medius</a:t>
            </a:r>
            <a:r>
              <a:rPr lang="en-US" dirty="0"/>
              <a:t> and </a:t>
            </a:r>
            <a:r>
              <a:rPr lang="en-US" dirty="0" err="1"/>
              <a:t>minimus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Lateral rotation</a:t>
            </a:r>
            <a:r>
              <a:rPr lang="en-US" dirty="0"/>
              <a:t>-Two </a:t>
            </a:r>
            <a:r>
              <a:rPr lang="en-US" dirty="0" err="1"/>
              <a:t>obturators</a:t>
            </a:r>
            <a:r>
              <a:rPr lang="en-US" dirty="0"/>
              <a:t>, two </a:t>
            </a:r>
            <a:r>
              <a:rPr lang="en-US" dirty="0" err="1"/>
              <a:t>gemelli</a:t>
            </a:r>
            <a:r>
              <a:rPr lang="en-US" dirty="0"/>
              <a:t> and </a:t>
            </a:r>
            <a:r>
              <a:rPr lang="en-US" dirty="0" err="1"/>
              <a:t>quadratus</a:t>
            </a:r>
            <a:r>
              <a:rPr lang="en-US" dirty="0"/>
              <a:t> </a:t>
            </a:r>
            <a:r>
              <a:rPr lang="en-US" dirty="0" err="1"/>
              <a:t>femoris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3250" name="Picture 2" descr="Image result for hip joint nerve suppl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199" y="1295400"/>
            <a:ext cx="5082363" cy="4552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IN" dirty="0"/>
            </a:br>
            <a:r>
              <a:rPr lang="en-IN" dirty="0"/>
              <a:t>Applied Anatomy</a:t>
            </a:r>
            <a:br>
              <a:rPr lang="en-IN" dirty="0"/>
            </a:br>
            <a:r>
              <a:rPr lang="en-IN" b="1" dirty="0"/>
              <a:t>Diseases </a:t>
            </a:r>
            <a:r>
              <a:rPr lang="en-IN" dirty="0"/>
              <a:t>of the hip joint </a:t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399"/>
            <a:ext cx="8229600" cy="3429001"/>
          </a:xfrm>
        </p:spPr>
        <p:txBody>
          <a:bodyPr/>
          <a:lstStyle/>
          <a:p>
            <a:pPr marL="514350" indent="-514350" algn="ctr">
              <a:buNone/>
            </a:pPr>
            <a:r>
              <a:rPr lang="en-IN" b="1" dirty="0">
                <a:solidFill>
                  <a:srgbClr val="FF0000"/>
                </a:solidFill>
              </a:rPr>
              <a:t>Interesting age pattern</a:t>
            </a:r>
          </a:p>
          <a:p>
            <a:pPr marL="514350" indent="-514350"/>
            <a:r>
              <a:rPr lang="en-IN" b="1" dirty="0"/>
              <a:t>Below 5 years:</a:t>
            </a:r>
            <a:r>
              <a:rPr lang="en-IN" dirty="0"/>
              <a:t> Congenital dislocation and tuberculosis</a:t>
            </a:r>
          </a:p>
          <a:p>
            <a:pPr marL="514350" indent="-514350"/>
            <a:r>
              <a:rPr lang="en-IN" b="1" dirty="0"/>
              <a:t>5 to 10 years: </a:t>
            </a:r>
            <a:r>
              <a:rPr lang="en-IN" dirty="0" err="1"/>
              <a:t>Perthes</a:t>
            </a:r>
            <a:r>
              <a:rPr lang="en-IN" dirty="0"/>
              <a:t>’ disease</a:t>
            </a:r>
          </a:p>
          <a:p>
            <a:pPr marL="514350" indent="-514350"/>
            <a:r>
              <a:rPr lang="en-IN" b="1" dirty="0"/>
              <a:t>10 to 20 years: </a:t>
            </a:r>
            <a:r>
              <a:rPr lang="en-IN" dirty="0" err="1"/>
              <a:t>Coxa</a:t>
            </a:r>
            <a:r>
              <a:rPr lang="en-IN" dirty="0"/>
              <a:t> </a:t>
            </a:r>
            <a:r>
              <a:rPr lang="en-IN" dirty="0" err="1"/>
              <a:t>vera</a:t>
            </a:r>
            <a:endParaRPr lang="en-IN" dirty="0"/>
          </a:p>
          <a:p>
            <a:pPr marL="514350" indent="-514350"/>
            <a:r>
              <a:rPr lang="en-IN" b="1" dirty="0"/>
              <a:t>Above 40 years: </a:t>
            </a:r>
            <a:r>
              <a:rPr lang="en-IN" dirty="0"/>
              <a:t>Osteoarthritis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Congenital Dislocation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1"/>
            <a:ext cx="8229600" cy="2438399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IN" dirty="0"/>
              <a:t>More common in the hip than any other joint of the body</a:t>
            </a:r>
          </a:p>
          <a:p>
            <a:pPr algn="just"/>
            <a:r>
              <a:rPr lang="en-IN" dirty="0"/>
              <a:t>The head of the femur slips upwards onto the </a:t>
            </a:r>
            <a:r>
              <a:rPr lang="en-IN" dirty="0" err="1"/>
              <a:t>gluteal</a:t>
            </a:r>
            <a:r>
              <a:rPr lang="en-IN" dirty="0"/>
              <a:t> surface of the </a:t>
            </a:r>
            <a:r>
              <a:rPr lang="en-IN" dirty="0" err="1"/>
              <a:t>ilium</a:t>
            </a:r>
            <a:r>
              <a:rPr lang="en-IN" dirty="0"/>
              <a:t> because the upper margin of </a:t>
            </a:r>
            <a:r>
              <a:rPr lang="en-IN" dirty="0" err="1"/>
              <a:t>acetabulum</a:t>
            </a:r>
            <a:r>
              <a:rPr lang="en-IN" dirty="0"/>
              <a:t> is developmentally deficient</a:t>
            </a:r>
          </a:p>
          <a:p>
            <a:pPr algn="just"/>
            <a:r>
              <a:rPr lang="en-IN" dirty="0"/>
              <a:t>This causes lurching gait, and the </a:t>
            </a:r>
            <a:r>
              <a:rPr lang="en-IN" dirty="0" err="1"/>
              <a:t>Trendelenburg’s</a:t>
            </a:r>
            <a:r>
              <a:rPr lang="en-IN" dirty="0"/>
              <a:t> test is positive.</a:t>
            </a:r>
          </a:p>
          <a:p>
            <a:endParaRPr lang="en-IN" dirty="0"/>
          </a:p>
        </p:txBody>
      </p:sp>
      <p:pic>
        <p:nvPicPr>
          <p:cNvPr id="16386" name="Picture 2" descr="Image result for hip joint congenital disloca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62000" y="4114800"/>
            <a:ext cx="4812631" cy="2514600"/>
          </a:xfrm>
          <a:prstGeom prst="rect">
            <a:avLst/>
          </a:prstGeom>
          <a:noFill/>
        </p:spPr>
      </p:pic>
      <p:pic>
        <p:nvPicPr>
          <p:cNvPr id="16388" name="Picture 4" descr="Related 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3810000"/>
            <a:ext cx="4800600" cy="32179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4276" name="Picture 4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522095"/>
            <a:ext cx="4419600" cy="51930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Tuberculosis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Osseous destruction &amp; marrow edema involving the bones forming hip articulation along with synovial collection &amp; reduced joint space.</a:t>
            </a:r>
          </a:p>
        </p:txBody>
      </p:sp>
      <p:pic>
        <p:nvPicPr>
          <p:cNvPr id="55298" name="Picture 2" descr="http://2.bp.blogspot.com/_oAQI4j4B9Zc/SZFU5ZPhOgI/AAAAAAAABQ8/kPA3GcReBVw/s320/tb+Hi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3581400"/>
            <a:ext cx="2771775" cy="3048001"/>
          </a:xfrm>
          <a:prstGeom prst="rect">
            <a:avLst/>
          </a:prstGeom>
          <a:noFill/>
        </p:spPr>
      </p:pic>
      <p:pic>
        <p:nvPicPr>
          <p:cNvPr id="55300" name="Picture 4" descr="Image result for tuberculosis hi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3810000"/>
            <a:ext cx="3914559" cy="24621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err="1"/>
              <a:t>Perthes</a:t>
            </a:r>
            <a:r>
              <a:rPr lang="en-IN" dirty="0"/>
              <a:t>’ Disease(</a:t>
            </a:r>
            <a:r>
              <a:rPr lang="en-IN" dirty="0" err="1"/>
              <a:t>pseudocoxalgia</a:t>
            </a:r>
            <a:r>
              <a:rPr lang="en-IN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It is characterised by destruction and flattening of the head of femur,  with an increased joint space in x-ray pictures  </a:t>
            </a:r>
          </a:p>
        </p:txBody>
      </p:sp>
      <p:pic>
        <p:nvPicPr>
          <p:cNvPr id="15362" name="Picture 2" descr="Image result for perthe disea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00574" y="3657600"/>
            <a:ext cx="4943426" cy="3000255"/>
          </a:xfrm>
          <a:prstGeom prst="rect">
            <a:avLst/>
          </a:prstGeom>
          <a:noFill/>
        </p:spPr>
      </p:pic>
      <p:pic>
        <p:nvPicPr>
          <p:cNvPr id="15364" name="Picture 4" descr="Image result for perthe disea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3352800"/>
            <a:ext cx="3352800" cy="31292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err="1"/>
              <a:t>Coxa</a:t>
            </a:r>
            <a:r>
              <a:rPr lang="en-IN" dirty="0"/>
              <a:t> Vera &amp; </a:t>
            </a:r>
            <a:r>
              <a:rPr lang="en-IN" dirty="0" err="1"/>
              <a:t>Valga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1"/>
            <a:ext cx="4495800" cy="1828800"/>
          </a:xfrm>
        </p:spPr>
        <p:txBody>
          <a:bodyPr>
            <a:normAutofit fontScale="85000" lnSpcReduction="20000"/>
          </a:bodyPr>
          <a:lstStyle/>
          <a:p>
            <a:r>
              <a:rPr lang="en-IN" dirty="0"/>
              <a:t>A condition in which the neck-shaft angle is reduced from the normal of about 150 degree in a child and 127 degree in an adult</a:t>
            </a:r>
          </a:p>
        </p:txBody>
      </p:sp>
      <p:pic>
        <p:nvPicPr>
          <p:cNvPr id="14338" name="Picture 2" descr="Image result for hip joint nerve suppl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276600"/>
            <a:ext cx="4208215" cy="2877714"/>
          </a:xfrm>
          <a:prstGeom prst="rect">
            <a:avLst/>
          </a:prstGeom>
          <a:noFill/>
        </p:spPr>
      </p:pic>
      <p:pic>
        <p:nvPicPr>
          <p:cNvPr id="4" name="Picture 2" descr="Image result for coxa vara deform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1143000"/>
            <a:ext cx="3657600" cy="2843868"/>
          </a:xfrm>
          <a:prstGeom prst="rect">
            <a:avLst/>
          </a:prstGeom>
          <a:noFill/>
        </p:spPr>
      </p:pic>
      <p:pic>
        <p:nvPicPr>
          <p:cNvPr id="14340" name="Picture 4" descr="Image result for coxa valg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57800" y="4114800"/>
            <a:ext cx="3048000" cy="25806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962400" cy="1143000"/>
          </a:xfrm>
        </p:spPr>
        <p:txBody>
          <a:bodyPr/>
          <a:lstStyle/>
          <a:p>
            <a:r>
              <a:rPr lang="en-US" b="1" dirty="0">
                <a:latin typeface="Britannic Bold" pitchFamily="34" charset="0"/>
              </a:rPr>
              <a:t>Type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3352800" cy="4114801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just"/>
            <a:r>
              <a:rPr lang="en-US" dirty="0"/>
              <a:t>Ball and Socket variety of Synovial Joint</a:t>
            </a:r>
          </a:p>
          <a:p>
            <a:pPr algn="just"/>
            <a:r>
              <a:rPr lang="en-US" dirty="0" err="1"/>
              <a:t>Multiaxial</a:t>
            </a:r>
            <a:endParaRPr lang="en-US" dirty="0"/>
          </a:p>
          <a:p>
            <a:pPr algn="just"/>
            <a:r>
              <a:rPr lang="en-US" dirty="0"/>
              <a:t>High Mobility with high  stability</a:t>
            </a:r>
          </a:p>
        </p:txBody>
      </p:sp>
      <p:pic>
        <p:nvPicPr>
          <p:cNvPr id="37890" name="Picture 2" descr="Image result for hip joint axi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90975" y="2362200"/>
            <a:ext cx="5153025" cy="22955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Osteoarthritis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disease of old age </a:t>
            </a:r>
          </a:p>
          <a:p>
            <a:r>
              <a:rPr lang="en-IN" dirty="0"/>
              <a:t>characterised by growth of </a:t>
            </a:r>
            <a:r>
              <a:rPr lang="en-IN" dirty="0" err="1"/>
              <a:t>osteophytes</a:t>
            </a:r>
            <a:r>
              <a:rPr lang="en-IN" dirty="0"/>
              <a:t> at the </a:t>
            </a:r>
            <a:r>
              <a:rPr lang="en-IN" dirty="0" err="1"/>
              <a:t>articular</a:t>
            </a:r>
            <a:r>
              <a:rPr lang="en-IN" dirty="0"/>
              <a:t> ends, which make the </a:t>
            </a:r>
            <a:r>
              <a:rPr lang="en-IN" dirty="0" err="1"/>
              <a:t>movemens</a:t>
            </a:r>
            <a:r>
              <a:rPr lang="en-IN" dirty="0"/>
              <a:t> limited, grating and painful.</a:t>
            </a:r>
          </a:p>
        </p:txBody>
      </p:sp>
      <p:pic>
        <p:nvPicPr>
          <p:cNvPr id="13314" name="Picture 2" descr="Image result for osteoarthritis hi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0" y="3981449"/>
            <a:ext cx="4000500" cy="2876551"/>
          </a:xfrm>
          <a:prstGeom prst="rect">
            <a:avLst/>
          </a:prstGeom>
          <a:noFill/>
        </p:spPr>
      </p:pic>
      <p:pic>
        <p:nvPicPr>
          <p:cNvPr id="13316" name="Picture 4" descr="Related 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3779017"/>
            <a:ext cx="4038599" cy="30789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Applied Anatomy</a:t>
            </a:r>
            <a:br>
              <a:rPr lang="en-IN" dirty="0"/>
            </a:br>
            <a:r>
              <a:rPr lang="en-IN" dirty="0"/>
              <a:t> B. </a:t>
            </a:r>
            <a:r>
              <a:rPr lang="en-IN" b="1" dirty="0"/>
              <a:t>Injuries of the hip joint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5999"/>
            <a:ext cx="8229600" cy="2895601"/>
          </a:xfrm>
        </p:spPr>
        <p:txBody>
          <a:bodyPr/>
          <a:lstStyle/>
          <a:p>
            <a:pPr algn="ctr">
              <a:buNone/>
            </a:pPr>
            <a:r>
              <a:rPr lang="en-IN" dirty="0"/>
              <a:t>a definite age pattern</a:t>
            </a:r>
          </a:p>
          <a:p>
            <a:r>
              <a:rPr lang="en-IN" b="1" dirty="0"/>
              <a:t>Young age </a:t>
            </a:r>
            <a:r>
              <a:rPr lang="en-IN" dirty="0"/>
              <a:t>: Greenstick fractures of the neck, and displacement of the head, of femur</a:t>
            </a:r>
          </a:p>
          <a:p>
            <a:r>
              <a:rPr lang="en-IN" b="1" dirty="0"/>
              <a:t>Adulthood</a:t>
            </a:r>
            <a:r>
              <a:rPr lang="en-IN" dirty="0"/>
              <a:t> : Dislocation of hip joint</a:t>
            </a:r>
          </a:p>
          <a:p>
            <a:r>
              <a:rPr lang="en-IN" b="1" dirty="0"/>
              <a:t>Old age      </a:t>
            </a:r>
            <a:r>
              <a:rPr lang="en-IN" dirty="0"/>
              <a:t>: Fracture of the neck of femur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Dislocation of the 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IN" dirty="0"/>
              <a:t>It may be posterior(more common), anterior(less common), or central (rare). The sciatic nerve maybe injured in posterior dislocations.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Fracture of the Neck of Femur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IN" dirty="0"/>
              <a:t>It may be </a:t>
            </a:r>
            <a:r>
              <a:rPr lang="en-IN" dirty="0" err="1"/>
              <a:t>subcapital</a:t>
            </a:r>
            <a:r>
              <a:rPr lang="en-IN" dirty="0"/>
              <a:t>(near the head), cervical (in the middle) or basal (near </a:t>
            </a:r>
            <a:r>
              <a:rPr lang="en-IN" dirty="0" err="1"/>
              <a:t>trochanters</a:t>
            </a:r>
            <a:r>
              <a:rPr lang="en-IN" dirty="0"/>
              <a:t>).</a:t>
            </a:r>
          </a:p>
          <a:p>
            <a:r>
              <a:rPr lang="en-IN" dirty="0"/>
              <a:t>Damage to </a:t>
            </a:r>
            <a:r>
              <a:rPr lang="en-IN" dirty="0" err="1"/>
              <a:t>retinacular</a:t>
            </a:r>
            <a:r>
              <a:rPr lang="en-IN" dirty="0"/>
              <a:t> arteries causes </a:t>
            </a:r>
            <a:r>
              <a:rPr lang="en-IN" dirty="0" err="1"/>
              <a:t>avascular</a:t>
            </a:r>
            <a:r>
              <a:rPr lang="en-IN" dirty="0"/>
              <a:t> necrosis of the head.</a:t>
            </a:r>
          </a:p>
          <a:p>
            <a:r>
              <a:rPr lang="en-IN" dirty="0"/>
              <a:t>Such a damage is maximum in </a:t>
            </a:r>
            <a:r>
              <a:rPr lang="en-IN" dirty="0" err="1"/>
              <a:t>subcapital</a:t>
            </a:r>
            <a:r>
              <a:rPr lang="en-IN" dirty="0"/>
              <a:t> and least in basal fractures</a:t>
            </a:r>
          </a:p>
          <a:p>
            <a:r>
              <a:rPr lang="en-IN" dirty="0"/>
              <a:t>These fractures are common in old age, between 40 and 60 years</a:t>
            </a:r>
          </a:p>
          <a:p>
            <a:r>
              <a:rPr lang="en-IN" dirty="0"/>
              <a:t>Fracture-neck-femur is usually produced by trivial injuries , like tripping over some minor obstruction.</a:t>
            </a:r>
          </a:p>
          <a:p>
            <a:r>
              <a:rPr lang="en-IN" dirty="0"/>
              <a:t>The patient falls down and cannot get up.</a:t>
            </a:r>
          </a:p>
          <a:p>
            <a:r>
              <a:rPr lang="en-IN" dirty="0"/>
              <a:t>The limb lies helplessly rolled out, as if paralysed. X-rays confirm the diagnosis.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err="1"/>
              <a:t>Trochanteric</a:t>
            </a:r>
            <a:r>
              <a:rPr lang="en-IN" dirty="0"/>
              <a:t> Fracture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1"/>
            <a:ext cx="8229600" cy="29718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IN" dirty="0" err="1"/>
              <a:t>Intertrochanteric</a:t>
            </a:r>
            <a:r>
              <a:rPr lang="en-IN" dirty="0"/>
              <a:t>(between the </a:t>
            </a:r>
            <a:r>
              <a:rPr lang="en-IN" dirty="0" err="1"/>
              <a:t>Trochanters</a:t>
            </a:r>
            <a:r>
              <a:rPr lang="en-IN" dirty="0"/>
              <a:t>) </a:t>
            </a:r>
          </a:p>
          <a:p>
            <a:pPr>
              <a:buFont typeface="Wingdings" pitchFamily="2" charset="2"/>
              <a:buChar char="§"/>
            </a:pPr>
            <a:r>
              <a:rPr lang="en-IN" dirty="0" err="1"/>
              <a:t>Peritrochanteric</a:t>
            </a:r>
            <a:r>
              <a:rPr lang="en-IN" dirty="0"/>
              <a:t>(along the </a:t>
            </a:r>
            <a:r>
              <a:rPr lang="en-IN" dirty="0" err="1"/>
              <a:t>Trochanters</a:t>
            </a:r>
            <a:r>
              <a:rPr lang="en-IN" dirty="0"/>
              <a:t>) or </a:t>
            </a:r>
          </a:p>
          <a:p>
            <a:pPr>
              <a:buFont typeface="Wingdings" pitchFamily="2" charset="2"/>
              <a:buChar char="§"/>
            </a:pPr>
            <a:r>
              <a:rPr lang="en-IN" dirty="0" err="1"/>
              <a:t>Subtrochanteric</a:t>
            </a:r>
            <a:r>
              <a:rPr lang="en-IN" dirty="0"/>
              <a:t>(below the </a:t>
            </a:r>
            <a:r>
              <a:rPr lang="en-IN" dirty="0" err="1"/>
              <a:t>trochanters</a:t>
            </a:r>
            <a:r>
              <a:rPr lang="en-IN" dirty="0"/>
              <a:t>). </a:t>
            </a:r>
          </a:p>
          <a:p>
            <a:r>
              <a:rPr lang="en-IN" dirty="0"/>
              <a:t>These fractures occur in strong, adult subjects, and are produced by severe, violent injuries.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Image result for dislocation of hip joi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000" y="533400"/>
            <a:ext cx="8051800" cy="60388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Applied Anatomy</a:t>
            </a:r>
            <a:br>
              <a:rPr lang="en-IN" dirty="0"/>
            </a:br>
            <a:r>
              <a:rPr lang="en-IN" dirty="0"/>
              <a:t> Shortening of the lower limb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1"/>
            <a:ext cx="8229600" cy="3124200"/>
          </a:xfrm>
        </p:spPr>
        <p:txBody>
          <a:bodyPr/>
          <a:lstStyle/>
          <a:p>
            <a:pPr algn="just">
              <a:buNone/>
            </a:pPr>
            <a:endParaRPr lang="en-IN" dirty="0"/>
          </a:p>
          <a:p>
            <a:pPr algn="just"/>
            <a:r>
              <a:rPr lang="en-IN" dirty="0"/>
              <a:t>By fractures/dislocation and tuberculosis</a:t>
            </a:r>
          </a:p>
          <a:p>
            <a:pPr algn="just"/>
            <a:r>
              <a:rPr lang="en-IN" dirty="0"/>
              <a:t>The length of the lower limb is measured from anterior superior iliac spine to medical </a:t>
            </a:r>
            <a:r>
              <a:rPr lang="en-IN" dirty="0" err="1"/>
              <a:t>malleolus</a:t>
            </a:r>
            <a:endParaRPr lang="en-IN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sz="3600" dirty="0"/>
              <a:t>Displacement of the greater </a:t>
            </a:r>
            <a:r>
              <a:rPr lang="en-IN" sz="3600" dirty="0" err="1"/>
              <a:t>Trochanter</a:t>
            </a:r>
            <a:br>
              <a:rPr lang="en-IN" sz="3600" dirty="0"/>
            </a:br>
            <a:r>
              <a:rPr lang="en-IN" sz="3600" dirty="0"/>
              <a:t>(in fractures and dislocations</a:t>
            </a:r>
            <a:r>
              <a:rPr lang="en-IN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4299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IN" dirty="0" err="1"/>
              <a:t>Shenton’s</a:t>
            </a:r>
            <a:r>
              <a:rPr lang="en-IN" dirty="0"/>
              <a:t> line</a:t>
            </a:r>
          </a:p>
          <a:p>
            <a:pPr>
              <a:buNone/>
            </a:pPr>
            <a:r>
              <a:rPr lang="en-IN" dirty="0" err="1"/>
              <a:t>Nelaton’s</a:t>
            </a:r>
            <a:r>
              <a:rPr lang="en-IN" dirty="0"/>
              <a:t> Line /Bryant’s triangle</a:t>
            </a:r>
          </a:p>
          <a:p>
            <a:pPr>
              <a:buNone/>
            </a:pPr>
            <a:endParaRPr lang="en-IN" dirty="0"/>
          </a:p>
          <a:p>
            <a:pPr>
              <a:buNone/>
            </a:pPr>
            <a:endParaRPr lang="en-IN" dirty="0"/>
          </a:p>
          <a:p>
            <a:pPr>
              <a:buNone/>
            </a:pPr>
            <a:endParaRPr lang="en-IN" dirty="0"/>
          </a:p>
          <a:p>
            <a:pPr>
              <a:buNone/>
            </a:pPr>
            <a:endParaRPr lang="en-IN" dirty="0"/>
          </a:p>
        </p:txBody>
      </p:sp>
      <p:pic>
        <p:nvPicPr>
          <p:cNvPr id="8194" name="Picture 2" descr="Image result for shenton's lin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3124200"/>
            <a:ext cx="1981200" cy="1981200"/>
          </a:xfrm>
          <a:prstGeom prst="rect">
            <a:avLst/>
          </a:prstGeom>
          <a:noFill/>
        </p:spPr>
      </p:pic>
      <p:pic>
        <p:nvPicPr>
          <p:cNvPr id="8200" name="Picture 8" descr="Image result for nelaton lin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2667000"/>
            <a:ext cx="3829050" cy="259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Applied Anatomy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971800"/>
            <a:ext cx="8229600" cy="1524000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n-IN" dirty="0"/>
              <a:t>   Disease of the hip, like tuberculosis, may cause referred pain in the knee because of the common nerve supply of the two joints.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Articular</a:t>
            </a:r>
            <a:r>
              <a:rPr lang="en-US" dirty="0"/>
              <a:t> Surfaces: </a:t>
            </a:r>
            <a:br>
              <a:rPr lang="en-US" dirty="0"/>
            </a:br>
            <a:r>
              <a:rPr lang="en-US" i="1" dirty="0">
                <a:solidFill>
                  <a:srgbClr val="FF0000"/>
                </a:solidFill>
              </a:rPr>
              <a:t>Reciprocal but not co-extensive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524001"/>
            <a:ext cx="4040188" cy="650874"/>
          </a:xfrm>
        </p:spPr>
        <p:txBody>
          <a:bodyPr>
            <a:normAutofit fontScale="85000" lnSpcReduction="20000"/>
          </a:bodyPr>
          <a:lstStyle/>
          <a:p>
            <a:endParaRPr lang="en-US" dirty="0"/>
          </a:p>
          <a:p>
            <a:pPr algn="ctr"/>
            <a:r>
              <a:rPr lang="en-US" dirty="0"/>
              <a:t>Head of Femur</a:t>
            </a:r>
          </a:p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1406525"/>
          </a:xfrm>
        </p:spPr>
        <p:txBody>
          <a:bodyPr>
            <a:normAutofit/>
          </a:bodyPr>
          <a:lstStyle/>
          <a:p>
            <a:r>
              <a:rPr lang="en-US" dirty="0"/>
              <a:t>more than half of a sphere</a:t>
            </a:r>
          </a:p>
          <a:p>
            <a:r>
              <a:rPr lang="en-US" dirty="0"/>
              <a:t> covered by hyaline cartilage</a:t>
            </a:r>
          </a:p>
          <a:p>
            <a:r>
              <a:rPr lang="en-US" dirty="0"/>
              <a:t> EXCEPT at fovea </a:t>
            </a:r>
            <a:r>
              <a:rPr lang="en-US" dirty="0" err="1"/>
              <a:t>capitis</a:t>
            </a:r>
            <a:endParaRPr lang="en-US" dirty="0"/>
          </a:p>
          <a:p>
            <a:endParaRPr lang="en-US" dirty="0"/>
          </a:p>
          <a:p>
            <a:pPr>
              <a:buNone/>
            </a:pP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24000"/>
            <a:ext cx="4041775" cy="650875"/>
          </a:xfrm>
        </p:spPr>
        <p:txBody>
          <a:bodyPr>
            <a:normAutofit fontScale="85000" lnSpcReduction="20000"/>
          </a:bodyPr>
          <a:lstStyle/>
          <a:p>
            <a:endParaRPr lang="en-US" dirty="0"/>
          </a:p>
          <a:p>
            <a:pPr algn="ctr"/>
            <a:r>
              <a:rPr lang="en-US" dirty="0" err="1"/>
              <a:t>Acetabulum</a:t>
            </a:r>
            <a:endParaRPr lang="en-US" dirty="0"/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81600" y="2174875"/>
            <a:ext cx="3505200" cy="3951288"/>
          </a:xfrm>
        </p:spPr>
        <p:txBody>
          <a:bodyPr/>
          <a:lstStyle/>
          <a:p>
            <a:r>
              <a:rPr lang="en-US" dirty="0"/>
              <a:t>Horse-shoe shaped  </a:t>
            </a:r>
            <a:r>
              <a:rPr lang="en-US" dirty="0" err="1"/>
              <a:t>lunate</a:t>
            </a:r>
            <a:r>
              <a:rPr lang="en-US" dirty="0"/>
              <a:t> surface ( </a:t>
            </a:r>
            <a:r>
              <a:rPr lang="en-US" dirty="0" err="1"/>
              <a:t>articular</a:t>
            </a:r>
            <a:r>
              <a:rPr lang="en-US" dirty="0"/>
              <a:t> &amp; covered by hyaline cartilage</a:t>
            </a:r>
          </a:p>
          <a:p>
            <a:r>
              <a:rPr lang="en-US" dirty="0"/>
              <a:t>Deep notch with narrow mouth</a:t>
            </a:r>
          </a:p>
          <a:p>
            <a:r>
              <a:rPr lang="en-US" dirty="0"/>
              <a:t> </a:t>
            </a:r>
            <a:r>
              <a:rPr lang="en-US" dirty="0" err="1"/>
              <a:t>Articular</a:t>
            </a:r>
            <a:r>
              <a:rPr lang="en-US" dirty="0"/>
              <a:t> notch</a:t>
            </a:r>
          </a:p>
          <a:p>
            <a:r>
              <a:rPr lang="en-US" dirty="0"/>
              <a:t> </a:t>
            </a:r>
            <a:r>
              <a:rPr lang="en-US" dirty="0" err="1"/>
              <a:t>Acetabular</a:t>
            </a:r>
            <a:r>
              <a:rPr lang="en-US" dirty="0"/>
              <a:t> </a:t>
            </a:r>
            <a:r>
              <a:rPr lang="en-US" dirty="0" err="1"/>
              <a:t>fossa</a:t>
            </a:r>
            <a:endParaRPr lang="en-US" dirty="0"/>
          </a:p>
          <a:p>
            <a:endParaRPr lang="en-US" dirty="0"/>
          </a:p>
        </p:txBody>
      </p:sp>
      <p:pic>
        <p:nvPicPr>
          <p:cNvPr id="36866" name="Picture 2" descr="Image result for hip joint articular surfac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505200"/>
            <a:ext cx="4572000" cy="31546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Ligaments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Fibrous capsule</a:t>
            </a:r>
          </a:p>
          <a:p>
            <a:r>
              <a:rPr lang="en-US" dirty="0" err="1"/>
              <a:t>Iliofemoral</a:t>
            </a:r>
            <a:endParaRPr lang="en-US" dirty="0"/>
          </a:p>
          <a:p>
            <a:r>
              <a:rPr lang="en-US" dirty="0" err="1"/>
              <a:t>Pubofemoral</a:t>
            </a:r>
            <a:endParaRPr lang="en-US" dirty="0"/>
          </a:p>
          <a:p>
            <a:r>
              <a:rPr lang="en-US" dirty="0" err="1"/>
              <a:t>Ischiofemoral</a:t>
            </a:r>
            <a:endParaRPr lang="en-US" dirty="0"/>
          </a:p>
          <a:p>
            <a:r>
              <a:rPr lang="en-US" dirty="0"/>
              <a:t>Ligament of head of femur</a:t>
            </a:r>
          </a:p>
          <a:p>
            <a:r>
              <a:rPr lang="en-US" dirty="0" err="1"/>
              <a:t>Acetabular</a:t>
            </a:r>
            <a:r>
              <a:rPr lang="en-US" dirty="0"/>
              <a:t> labrum</a:t>
            </a:r>
          </a:p>
          <a:p>
            <a:r>
              <a:rPr lang="en-US" dirty="0"/>
              <a:t>Transverse </a:t>
            </a:r>
            <a:r>
              <a:rPr lang="en-US" dirty="0" err="1"/>
              <a:t>acetabular</a:t>
            </a:r>
            <a:r>
              <a:rPr lang="en-US" dirty="0"/>
              <a:t> ligament</a:t>
            </a:r>
          </a:p>
        </p:txBody>
      </p:sp>
      <p:pic>
        <p:nvPicPr>
          <p:cNvPr id="35842" name="Picture 2" descr="Image result for hip joint articular surfac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1" y="1371600"/>
            <a:ext cx="4101920" cy="47484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Fibrous capsule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4114800" cy="495300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 dirty="0"/>
              <a:t>Attachment</a:t>
            </a:r>
          </a:p>
          <a:p>
            <a:pPr algn="just"/>
            <a:r>
              <a:rPr lang="en-US" dirty="0"/>
              <a:t>On hip bone: to the </a:t>
            </a:r>
            <a:r>
              <a:rPr lang="en-US" dirty="0" err="1"/>
              <a:t>acetabular</a:t>
            </a:r>
            <a:r>
              <a:rPr lang="en-US" dirty="0"/>
              <a:t> labrum including transverse </a:t>
            </a:r>
            <a:r>
              <a:rPr lang="en-US" dirty="0" err="1"/>
              <a:t>acetabular</a:t>
            </a:r>
            <a:r>
              <a:rPr lang="en-US" dirty="0"/>
              <a:t> ligament &amp;</a:t>
            </a:r>
          </a:p>
          <a:p>
            <a:pPr algn="just"/>
            <a:r>
              <a:rPr lang="en-US" dirty="0"/>
              <a:t>To the bone above and behind the </a:t>
            </a:r>
            <a:r>
              <a:rPr lang="en-US" dirty="0" err="1"/>
              <a:t>acetabulum</a:t>
            </a:r>
            <a:endParaRPr lang="en-US" dirty="0"/>
          </a:p>
          <a:p>
            <a:pPr algn="just"/>
            <a:r>
              <a:rPr lang="en-US" dirty="0"/>
              <a:t>On femur: to the </a:t>
            </a:r>
            <a:r>
              <a:rPr lang="en-US" dirty="0" err="1"/>
              <a:t>intertrochanteric</a:t>
            </a:r>
            <a:r>
              <a:rPr lang="en-US" dirty="0"/>
              <a:t> line </a:t>
            </a:r>
            <a:r>
              <a:rPr lang="en-US" dirty="0" err="1"/>
              <a:t>infront</a:t>
            </a:r>
            <a:r>
              <a:rPr lang="en-US" dirty="0"/>
              <a:t> and 1 cm medial to </a:t>
            </a:r>
            <a:r>
              <a:rPr lang="en-US" dirty="0" err="1"/>
              <a:t>intertrochanteric</a:t>
            </a:r>
            <a:r>
              <a:rPr lang="en-US" dirty="0"/>
              <a:t> crest behind</a:t>
            </a:r>
          </a:p>
        </p:txBody>
      </p:sp>
      <p:pic>
        <p:nvPicPr>
          <p:cNvPr id="34818" name="Picture 2" descr="Image result for hip joint fibrous capsul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1143000"/>
            <a:ext cx="5334000" cy="2876551"/>
          </a:xfrm>
          <a:prstGeom prst="rect">
            <a:avLst/>
          </a:prstGeom>
          <a:noFill/>
        </p:spPr>
      </p:pic>
      <p:pic>
        <p:nvPicPr>
          <p:cNvPr id="34820" name="Picture 4" descr="Gray34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4171949"/>
            <a:ext cx="2381250" cy="26860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Fibrous capsule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7912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Thick </a:t>
            </a:r>
            <a:r>
              <a:rPr lang="en-US" dirty="0" err="1"/>
              <a:t>anterosuperiorly</a:t>
            </a:r>
            <a:r>
              <a:rPr lang="en-US" dirty="0"/>
              <a:t> : part subjected to max tension in standing</a:t>
            </a:r>
          </a:p>
          <a:p>
            <a:r>
              <a:rPr lang="en-US" dirty="0"/>
              <a:t>Thin and loosely attached </a:t>
            </a:r>
            <a:r>
              <a:rPr lang="en-US" dirty="0" err="1"/>
              <a:t>posteroinferiorly</a:t>
            </a:r>
            <a:endParaRPr lang="en-US" dirty="0"/>
          </a:p>
          <a:p>
            <a:r>
              <a:rPr lang="en-US" dirty="0"/>
              <a:t>2 type of </a:t>
            </a:r>
            <a:r>
              <a:rPr lang="en-US" dirty="0" err="1"/>
              <a:t>fibres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    </a:t>
            </a:r>
            <a:r>
              <a:rPr lang="en-US" dirty="0">
                <a:solidFill>
                  <a:srgbClr val="FF0000"/>
                </a:solidFill>
              </a:rPr>
              <a:t>outer longitudinal </a:t>
            </a:r>
            <a:r>
              <a:rPr lang="en-US" dirty="0"/>
              <a:t>: many of them reflect to neck of femur K/s </a:t>
            </a:r>
            <a:r>
              <a:rPr lang="en-US" dirty="0" err="1"/>
              <a:t>retinacula</a:t>
            </a:r>
            <a:r>
              <a:rPr lang="en-US" dirty="0"/>
              <a:t> ( contain blood vessels supplying head and neck of femur)</a:t>
            </a:r>
          </a:p>
          <a:p>
            <a:pPr>
              <a:buNone/>
            </a:pPr>
            <a:r>
              <a:rPr lang="en-US" dirty="0"/>
              <a:t>    </a:t>
            </a:r>
            <a:r>
              <a:rPr lang="en-US" dirty="0">
                <a:solidFill>
                  <a:srgbClr val="FF0000"/>
                </a:solidFill>
              </a:rPr>
              <a:t>inner circular </a:t>
            </a:r>
            <a:r>
              <a:rPr lang="en-US" dirty="0"/>
              <a:t>K/s </a:t>
            </a:r>
            <a:r>
              <a:rPr lang="en-US" dirty="0" err="1"/>
              <a:t>Zona</a:t>
            </a:r>
            <a:r>
              <a:rPr lang="en-US" dirty="0"/>
              <a:t> </a:t>
            </a:r>
            <a:r>
              <a:rPr lang="en-US" dirty="0" err="1"/>
              <a:t>Orbicularis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  <p:pic>
        <p:nvPicPr>
          <p:cNvPr id="33794" name="Picture 2" descr="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2057400"/>
            <a:ext cx="3629025" cy="41433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Synovial Membrane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2672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Lines the fibrous capsule</a:t>
            </a:r>
          </a:p>
          <a:p>
            <a:r>
              <a:rPr lang="en-US" dirty="0" err="1"/>
              <a:t>Intracapsular</a:t>
            </a:r>
            <a:r>
              <a:rPr lang="en-US" dirty="0"/>
              <a:t> portion of neck of femur</a:t>
            </a:r>
          </a:p>
          <a:p>
            <a:r>
              <a:rPr lang="en-US" dirty="0"/>
              <a:t>Both surfaces of </a:t>
            </a:r>
            <a:r>
              <a:rPr lang="en-US" dirty="0" err="1"/>
              <a:t>acetabular</a:t>
            </a:r>
            <a:r>
              <a:rPr lang="en-US" dirty="0"/>
              <a:t> labrum</a:t>
            </a:r>
          </a:p>
          <a:p>
            <a:r>
              <a:rPr lang="en-US" dirty="0"/>
              <a:t>Transverse ligament</a:t>
            </a:r>
          </a:p>
          <a:p>
            <a:r>
              <a:rPr lang="en-US" dirty="0"/>
              <a:t>Fat in </a:t>
            </a:r>
            <a:r>
              <a:rPr lang="en-US" dirty="0" err="1"/>
              <a:t>acetabular</a:t>
            </a:r>
            <a:r>
              <a:rPr lang="en-US" dirty="0"/>
              <a:t> </a:t>
            </a:r>
            <a:r>
              <a:rPr lang="en-US" dirty="0" err="1"/>
              <a:t>fossa</a:t>
            </a:r>
            <a:endParaRPr lang="en-US" dirty="0"/>
          </a:p>
          <a:p>
            <a:r>
              <a:rPr lang="en-US" dirty="0"/>
              <a:t>Round ligament of head of femur</a:t>
            </a:r>
          </a:p>
        </p:txBody>
      </p:sp>
      <p:pic>
        <p:nvPicPr>
          <p:cNvPr id="4" name="Picture 6" descr="Image result for hip joint acetabular labrum"/>
          <p:cNvPicPr>
            <a:picLocks noChangeAspect="1" noChangeArrowheads="1"/>
          </p:cNvPicPr>
          <p:nvPr/>
        </p:nvPicPr>
        <p:blipFill>
          <a:blip r:embed="rId2"/>
          <a:srcRect l="25686"/>
          <a:stretch>
            <a:fillRect/>
          </a:stretch>
        </p:blipFill>
        <p:spPr bwMode="auto">
          <a:xfrm>
            <a:off x="4572000" y="2063821"/>
            <a:ext cx="4572000" cy="33463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Joint Cavity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962400" cy="452596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/>
              <a:t>Communicates with the </a:t>
            </a:r>
            <a:r>
              <a:rPr lang="en-US" dirty="0" err="1"/>
              <a:t>subtendinous</a:t>
            </a:r>
            <a:r>
              <a:rPr lang="en-US" dirty="0"/>
              <a:t> bursa beneath the tendon of </a:t>
            </a:r>
            <a:r>
              <a:rPr lang="en-US" dirty="0" err="1"/>
              <a:t>psoas</a:t>
            </a:r>
            <a:r>
              <a:rPr lang="en-US" dirty="0"/>
              <a:t> major, through a circular opening in the capsule between </a:t>
            </a:r>
            <a:r>
              <a:rPr lang="en-US" dirty="0" err="1"/>
              <a:t>pubofemoral</a:t>
            </a:r>
            <a:r>
              <a:rPr lang="en-US" dirty="0"/>
              <a:t> and vertical band of </a:t>
            </a:r>
            <a:r>
              <a:rPr lang="en-US" dirty="0" err="1"/>
              <a:t>iliofemoral</a:t>
            </a:r>
            <a:r>
              <a:rPr lang="en-US" dirty="0"/>
              <a:t> ligaments. </a:t>
            </a:r>
          </a:p>
        </p:txBody>
      </p:sp>
      <p:pic>
        <p:nvPicPr>
          <p:cNvPr id="31746" name="Picture 2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2057400"/>
            <a:ext cx="4114800" cy="35457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738</TotalTime>
  <Words>1272</Words>
  <Application>Microsoft Macintosh PowerPoint</Application>
  <PresentationFormat>Экран (4:3)</PresentationFormat>
  <Paragraphs>177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5" baseType="lpstr">
      <vt:lpstr>Aparajita</vt:lpstr>
      <vt:lpstr>Arial</vt:lpstr>
      <vt:lpstr>Bell MT</vt:lpstr>
      <vt:lpstr>Britannic Bold</vt:lpstr>
      <vt:lpstr>Calibri</vt:lpstr>
      <vt:lpstr>Wingdings</vt:lpstr>
      <vt:lpstr>Office Theme</vt:lpstr>
      <vt:lpstr>Hip Joint</vt:lpstr>
      <vt:lpstr>Презентация PowerPoint</vt:lpstr>
      <vt:lpstr>Type</vt:lpstr>
      <vt:lpstr>Articular Surfaces:  Reciprocal but not co-extensive</vt:lpstr>
      <vt:lpstr>Ligaments</vt:lpstr>
      <vt:lpstr>Fibrous capsule </vt:lpstr>
      <vt:lpstr>Fibrous capsule</vt:lpstr>
      <vt:lpstr>Synovial Membrane</vt:lpstr>
      <vt:lpstr>Joint Cavity</vt:lpstr>
      <vt:lpstr>Iliofemoral Ligament</vt:lpstr>
      <vt:lpstr>Pubofemoral Ligament</vt:lpstr>
      <vt:lpstr>Ischifemoral Ligament</vt:lpstr>
      <vt:lpstr>Ligament Of the Head of Femur</vt:lpstr>
      <vt:lpstr>Acetabular Labrum</vt:lpstr>
      <vt:lpstr>Transverse Ligament of Acetabulum</vt:lpstr>
      <vt:lpstr>Relations </vt:lpstr>
      <vt:lpstr>Relations</vt:lpstr>
      <vt:lpstr>Relations </vt:lpstr>
      <vt:lpstr>Blood Supply</vt:lpstr>
      <vt:lpstr>Nerve Supply</vt:lpstr>
      <vt:lpstr>Movements </vt:lpstr>
      <vt:lpstr>Muscles producing Movement</vt:lpstr>
      <vt:lpstr>Презентация PowerPoint</vt:lpstr>
      <vt:lpstr> Applied Anatomy Diseases of the hip joint  </vt:lpstr>
      <vt:lpstr>Congenital Dislocation</vt:lpstr>
      <vt:lpstr>Презентация PowerPoint</vt:lpstr>
      <vt:lpstr>Tuberculosis</vt:lpstr>
      <vt:lpstr>Perthes’ Disease(pseudocoxalgia)</vt:lpstr>
      <vt:lpstr>Coxa Vera &amp; Valga</vt:lpstr>
      <vt:lpstr>Osteoarthritis</vt:lpstr>
      <vt:lpstr>Applied Anatomy  B. Injuries of the hip joint </vt:lpstr>
      <vt:lpstr>Dislocation of the Hip</vt:lpstr>
      <vt:lpstr>Fracture of the Neck of Femur</vt:lpstr>
      <vt:lpstr>Trochanteric Fracture</vt:lpstr>
      <vt:lpstr>Презентация PowerPoint</vt:lpstr>
      <vt:lpstr>Applied Anatomy  Shortening of the lower limb</vt:lpstr>
      <vt:lpstr>Displacement of the greater Trochanter (in fractures and dislocations)</vt:lpstr>
      <vt:lpstr>Applied Anatomy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Hip Joint</dc:title>
  <dc:creator>Anita Rani</dc:creator>
  <cp:lastModifiedBy>Microsoft Office User</cp:lastModifiedBy>
  <cp:revision>49</cp:revision>
  <dcterms:created xsi:type="dcterms:W3CDTF">2006-08-16T00:00:00Z</dcterms:created>
  <dcterms:modified xsi:type="dcterms:W3CDTF">2021-02-07T10:22:21Z</dcterms:modified>
</cp:coreProperties>
</file>