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71" r:id="rId14"/>
    <p:sldId id="269" r:id="rId15"/>
    <p:sldId id="270" r:id="rId16"/>
    <p:sldId id="272" r:id="rId17"/>
    <p:sldId id="273" r:id="rId18"/>
    <p:sldId id="274" r:id="rId19"/>
    <p:sldId id="275" r:id="rId20"/>
    <p:sldId id="276"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6" r:id="rId36"/>
    <p:sldId id="295" r:id="rId37"/>
    <p:sldId id="297" r:id="rId38"/>
    <p:sldId id="300" r:id="rId39"/>
    <p:sldId id="299" r:id="rId40"/>
    <p:sldId id="301" r:id="rId41"/>
    <p:sldId id="302" r:id="rId42"/>
    <p:sldId id="320"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40" autoAdjust="0"/>
  </p:normalViewPr>
  <p:slideViewPr>
    <p:cSldViewPr>
      <p:cViewPr varScale="1">
        <p:scale>
          <a:sx n="87" d="100"/>
          <a:sy n="87" d="100"/>
        </p:scale>
        <p:origin x="91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6808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16749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45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4896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5403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15336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26.09.2021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57132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26.09.2021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34966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71813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136833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2314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26.09.2021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73659053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inomial_distribution" TargetMode="External"/><Relationship Id="rId2" Type="http://schemas.openxmlformats.org/officeDocument/2006/relationships/hyperlink" Target="https://en.wikipedia.org/wiki/Normal_distribution" TargetMode="External"/><Relationship Id="rId1" Type="http://schemas.openxmlformats.org/officeDocument/2006/relationships/slideLayout" Target="../slideLayouts/slideLayout2.xml"/><Relationship Id="rId4" Type="http://schemas.openxmlformats.org/officeDocument/2006/relationships/hyperlink" Target="https://opentextbc.ca/universityphysicsv2openstax/chapter/distribution-of-molecular-speed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5762" y="2132856"/>
            <a:ext cx="7272808" cy="1446550"/>
          </a:xfrm>
          <a:prstGeom prst="rect">
            <a:avLst/>
          </a:prstGeom>
        </p:spPr>
        <p:txBody>
          <a:bodyPr wrap="square">
            <a:spAutoFit/>
          </a:bodyPr>
          <a:lstStyle/>
          <a:p>
            <a:pPr algn="ctr"/>
            <a:r>
              <a:rPr lang="en-US" sz="4400" b="1" dirty="0">
                <a:solidFill>
                  <a:srgbClr val="002060"/>
                </a:solidFill>
              </a:rPr>
              <a:t>THE ELEMENTS OF PROBABILITY AND STATISTICS</a:t>
            </a:r>
            <a:endParaRPr lang="ru-RU" sz="4400" b="1" dirty="0">
              <a:solidFill>
                <a:srgbClr val="002060"/>
              </a:solidFill>
            </a:endParaRPr>
          </a:p>
        </p:txBody>
      </p:sp>
    </p:spTree>
    <p:extLst>
      <p:ext uri="{BB962C8B-B14F-4D97-AF65-F5344CB8AC3E}">
        <p14:creationId xmlns:p14="http://schemas.microsoft.com/office/powerpoint/2010/main" val="4105698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922114"/>
          </a:xfrm>
        </p:spPr>
        <p:txBody>
          <a:bodyPr/>
          <a:lstStyle/>
          <a:p>
            <a:r>
              <a:rPr lang="en-US" b="1" dirty="0">
                <a:solidFill>
                  <a:schemeClr val="accent2">
                    <a:lumMod val="50000"/>
                  </a:schemeClr>
                </a:solidFill>
              </a:rPr>
              <a:t>Types of random events</a:t>
            </a:r>
            <a:endParaRPr lang="ru-RU" dirty="0">
              <a:solidFill>
                <a:schemeClr val="accent2">
                  <a:lumMod val="50000"/>
                </a:schemeClr>
              </a:solidFill>
            </a:endParaRPr>
          </a:p>
        </p:txBody>
      </p:sp>
      <p:sp>
        <p:nvSpPr>
          <p:cNvPr id="4" name="Объект 3"/>
          <p:cNvSpPr>
            <a:spLocks noGrp="1"/>
          </p:cNvSpPr>
          <p:nvPr>
            <p:ph sz="half" idx="1"/>
          </p:nvPr>
        </p:nvSpPr>
        <p:spPr>
          <a:xfrm>
            <a:off x="457200" y="1340768"/>
            <a:ext cx="4038600" cy="5112568"/>
          </a:xfrm>
        </p:spPr>
        <p:txBody>
          <a:bodyPr>
            <a:normAutofit lnSpcReduction="10000"/>
          </a:bodyPr>
          <a:lstStyle/>
          <a:p>
            <a:pPr marL="0" lvl="1" indent="0">
              <a:buNone/>
            </a:pPr>
            <a:r>
              <a:rPr lang="en-US" b="1" dirty="0">
                <a:solidFill>
                  <a:schemeClr val="accent2">
                    <a:lumMod val="50000"/>
                  </a:schemeClr>
                </a:solidFill>
              </a:rPr>
              <a:t>Mutually exclusive events:</a:t>
            </a:r>
            <a:r>
              <a:rPr lang="en-US" b="1" dirty="0">
                <a:solidFill>
                  <a:srgbClr val="002060"/>
                </a:solidFill>
              </a:rPr>
              <a:t> </a:t>
            </a:r>
          </a:p>
          <a:p>
            <a:pPr marL="0" lvl="1" indent="0">
              <a:buNone/>
            </a:pPr>
            <a:r>
              <a:rPr lang="en-US" sz="1800" dirty="0">
                <a:solidFill>
                  <a:srgbClr val="002060"/>
                </a:solidFill>
              </a:rPr>
              <a:t>Two events A and B are said to be mutually exclusive or disjoint if the occurrence of event A excludes the occurrence of event B in the same trial </a:t>
            </a:r>
          </a:p>
          <a:p>
            <a:pPr marL="0" lvl="1" indent="0">
              <a:buNone/>
            </a:pPr>
            <a:r>
              <a:rPr lang="en-US" sz="2200" dirty="0">
                <a:solidFill>
                  <a:srgbClr val="002060"/>
                </a:solidFill>
              </a:rPr>
              <a:t>Events </a:t>
            </a:r>
            <a:r>
              <a:rPr lang="en-US" sz="2200" i="1" dirty="0">
                <a:solidFill>
                  <a:srgbClr val="002060"/>
                </a:solidFill>
              </a:rPr>
              <a:t>E</a:t>
            </a:r>
            <a:r>
              <a:rPr lang="en-US" sz="2200" baseline="-25000" dirty="0">
                <a:solidFill>
                  <a:srgbClr val="002060"/>
                </a:solidFill>
              </a:rPr>
              <a:t>1</a:t>
            </a:r>
            <a:r>
              <a:rPr lang="en-US" sz="2200" dirty="0">
                <a:solidFill>
                  <a:srgbClr val="002060"/>
                </a:solidFill>
              </a:rPr>
              <a:t>, </a:t>
            </a:r>
            <a:r>
              <a:rPr lang="en-US" sz="2200" i="1" dirty="0">
                <a:solidFill>
                  <a:srgbClr val="002060"/>
                </a:solidFill>
              </a:rPr>
              <a:t>E</a:t>
            </a:r>
            <a:r>
              <a:rPr lang="en-US" sz="2200" baseline="-25000" dirty="0">
                <a:solidFill>
                  <a:srgbClr val="002060"/>
                </a:solidFill>
              </a:rPr>
              <a:t>2</a:t>
            </a:r>
            <a:r>
              <a:rPr lang="en-US" sz="2200" dirty="0">
                <a:solidFill>
                  <a:srgbClr val="002060"/>
                </a:solidFill>
              </a:rPr>
              <a:t>, ..., </a:t>
            </a:r>
            <a:r>
              <a:rPr lang="en-US" sz="2200" i="1" dirty="0">
                <a:solidFill>
                  <a:srgbClr val="002060"/>
                </a:solidFill>
              </a:rPr>
              <a:t>E</a:t>
            </a:r>
            <a:r>
              <a:rPr lang="en-US" sz="2200" i="1" baseline="-25000" dirty="0">
                <a:solidFill>
                  <a:srgbClr val="002060"/>
                </a:solidFill>
              </a:rPr>
              <a:t>n</a:t>
            </a:r>
            <a:r>
              <a:rPr lang="en-US" sz="2200" dirty="0">
                <a:solidFill>
                  <a:srgbClr val="002060"/>
                </a:solidFill>
              </a:rPr>
              <a:t> are said to be </a:t>
            </a:r>
            <a:r>
              <a:rPr lang="en-US" sz="2200" b="1" dirty="0">
                <a:solidFill>
                  <a:schemeClr val="accent2">
                    <a:lumMod val="50000"/>
                  </a:schemeClr>
                </a:solidFill>
              </a:rPr>
              <a:t>mutually exclusive</a:t>
            </a:r>
            <a:r>
              <a:rPr lang="en-US" sz="2200" dirty="0">
                <a:solidFill>
                  <a:srgbClr val="002060"/>
                </a:solidFill>
              </a:rPr>
              <a:t> if the occurrence of any one of them implies the non-occurrence of the remaining (</a:t>
            </a:r>
            <a:r>
              <a:rPr lang="en-US" sz="2200" i="1" dirty="0">
                <a:solidFill>
                  <a:srgbClr val="002060"/>
                </a:solidFill>
              </a:rPr>
              <a:t>n</a:t>
            </a:r>
            <a:r>
              <a:rPr lang="en-US" sz="2200" dirty="0">
                <a:solidFill>
                  <a:srgbClr val="002060"/>
                </a:solidFill>
              </a:rPr>
              <a:t> − 1) events</a:t>
            </a:r>
          </a:p>
          <a:p>
            <a:pPr marL="0" lvl="1" indent="0">
              <a:buNone/>
            </a:pPr>
            <a:r>
              <a:rPr lang="en-US" sz="2000" b="1" dirty="0">
                <a:solidFill>
                  <a:schemeClr val="accent2">
                    <a:lumMod val="50000"/>
                  </a:schemeClr>
                </a:solidFill>
              </a:rPr>
              <a:t>For example:</a:t>
            </a:r>
          </a:p>
          <a:p>
            <a:pPr marL="0" lvl="1" indent="0">
              <a:buNone/>
            </a:pPr>
            <a:r>
              <a:rPr lang="en-US" sz="2000" dirty="0">
                <a:solidFill>
                  <a:srgbClr val="002060"/>
                </a:solidFill>
              </a:rPr>
              <a:t>the</a:t>
            </a:r>
            <a:r>
              <a:rPr lang="en-US" dirty="0">
                <a:solidFill>
                  <a:srgbClr val="002060"/>
                </a:solidFill>
              </a:rPr>
              <a:t> </a:t>
            </a:r>
            <a:r>
              <a:rPr lang="en-US" sz="2000" dirty="0">
                <a:solidFill>
                  <a:srgbClr val="002060"/>
                </a:solidFill>
              </a:rPr>
              <a:t>occurrence of Head excludes the occurrence of Tail</a:t>
            </a:r>
            <a:endParaRPr lang="ru-RU" sz="2000" dirty="0">
              <a:solidFill>
                <a:srgbClr val="002060"/>
              </a:solidFill>
            </a:endParaRPr>
          </a:p>
          <a:p>
            <a:pPr marL="0" indent="0">
              <a:buNone/>
            </a:pPr>
            <a:endParaRPr lang="ru-RU" dirty="0"/>
          </a:p>
        </p:txBody>
      </p:sp>
      <p:sp>
        <p:nvSpPr>
          <p:cNvPr id="5" name="Объект 4"/>
          <p:cNvSpPr>
            <a:spLocks noGrp="1"/>
          </p:cNvSpPr>
          <p:nvPr>
            <p:ph sz="half" idx="2"/>
          </p:nvPr>
        </p:nvSpPr>
        <p:spPr>
          <a:xfrm>
            <a:off x="4644008" y="1340768"/>
            <a:ext cx="4038600" cy="5112568"/>
          </a:xfrm>
        </p:spPr>
        <p:txBody>
          <a:bodyPr>
            <a:normAutofit lnSpcReduction="10000"/>
          </a:bodyPr>
          <a:lstStyle/>
          <a:p>
            <a:pPr marL="0" lvl="1" indent="0">
              <a:buNone/>
            </a:pPr>
            <a:r>
              <a:rPr lang="en-US" b="1" dirty="0">
                <a:solidFill>
                  <a:schemeClr val="accent2">
                    <a:lumMod val="50000"/>
                  </a:schemeClr>
                </a:solidFill>
              </a:rPr>
              <a:t>Independent events: </a:t>
            </a:r>
          </a:p>
          <a:p>
            <a:pPr marL="0" lvl="1" indent="0">
              <a:buNone/>
            </a:pPr>
            <a:r>
              <a:rPr lang="en-US" sz="2200" dirty="0">
                <a:solidFill>
                  <a:srgbClr val="002060"/>
                </a:solidFill>
              </a:rPr>
              <a:t>Two events A and B are said to be independent if the occurrence of one of them does not influence the occurrence of another </a:t>
            </a:r>
          </a:p>
          <a:p>
            <a:pPr marL="0" lvl="1" indent="0">
              <a:buNone/>
            </a:pPr>
            <a:r>
              <a:rPr lang="en-US" sz="2200" dirty="0">
                <a:solidFill>
                  <a:srgbClr val="002060"/>
                </a:solidFill>
              </a:rPr>
              <a:t>(does not affect the probability of occurrence of the other). </a:t>
            </a:r>
            <a:endParaRPr lang="ru-RU" sz="2200" dirty="0">
              <a:solidFill>
                <a:srgbClr val="002060"/>
              </a:solidFill>
            </a:endParaRPr>
          </a:p>
          <a:p>
            <a:pPr marL="0" lvl="1" indent="0">
              <a:buNone/>
            </a:pPr>
            <a:endParaRPr lang="en-US" dirty="0">
              <a:solidFill>
                <a:srgbClr val="002060"/>
              </a:solidFill>
            </a:endParaRPr>
          </a:p>
          <a:p>
            <a:pPr marL="0" lvl="1" indent="0">
              <a:buNone/>
            </a:pPr>
            <a:endParaRPr lang="en-US" dirty="0">
              <a:solidFill>
                <a:srgbClr val="002060"/>
              </a:solidFill>
            </a:endParaRPr>
          </a:p>
          <a:p>
            <a:pPr marL="0" lvl="1" indent="0">
              <a:buNone/>
            </a:pPr>
            <a:r>
              <a:rPr lang="en-US" sz="2000" b="1" dirty="0">
                <a:solidFill>
                  <a:schemeClr val="accent2">
                    <a:lumMod val="50000"/>
                  </a:schemeClr>
                </a:solidFill>
              </a:rPr>
              <a:t>For example:</a:t>
            </a:r>
          </a:p>
          <a:p>
            <a:pPr marL="0" lvl="1" indent="0">
              <a:buNone/>
            </a:pPr>
            <a:r>
              <a:rPr lang="en-US" sz="2000" dirty="0">
                <a:solidFill>
                  <a:srgbClr val="002060"/>
                </a:solidFill>
              </a:rPr>
              <a:t>the occurrence of Head in one trial does not influence the outcome of any other trial - occurrence of Head or Tail in the following trials.</a:t>
            </a:r>
          </a:p>
        </p:txBody>
      </p:sp>
    </p:spTree>
    <p:extLst>
      <p:ext uri="{BB962C8B-B14F-4D97-AF65-F5344CB8AC3E}">
        <p14:creationId xmlns:p14="http://schemas.microsoft.com/office/powerpoint/2010/main" val="138096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solidFill>
                  <a:schemeClr val="accent2">
                    <a:lumMod val="50000"/>
                  </a:schemeClr>
                </a:solidFill>
              </a:rPr>
              <a:t>Types of random events</a:t>
            </a:r>
            <a:endParaRPr lang="ru-RU" dirty="0">
              <a:solidFill>
                <a:schemeClr val="accent2">
                  <a:lumMod val="50000"/>
                </a:schemeClr>
              </a:solidFill>
            </a:endParaRPr>
          </a:p>
        </p:txBody>
      </p:sp>
      <p:sp>
        <p:nvSpPr>
          <p:cNvPr id="3" name="Объект 2"/>
          <p:cNvSpPr>
            <a:spLocks noGrp="1"/>
          </p:cNvSpPr>
          <p:nvPr>
            <p:ph sz="half" idx="1"/>
          </p:nvPr>
        </p:nvSpPr>
        <p:spPr/>
        <p:txBody>
          <a:bodyPr/>
          <a:lstStyle/>
          <a:p>
            <a:pPr marL="0" lvl="1" indent="0">
              <a:buNone/>
            </a:pPr>
            <a:endParaRPr lang="en-US" b="1" dirty="0"/>
          </a:p>
          <a:p>
            <a:pPr marL="0" lvl="1" indent="0">
              <a:buNone/>
            </a:pPr>
            <a:r>
              <a:rPr lang="en-US" sz="2800" b="1" dirty="0">
                <a:solidFill>
                  <a:schemeClr val="accent2">
                    <a:lumMod val="50000"/>
                  </a:schemeClr>
                </a:solidFill>
              </a:rPr>
              <a:t>Compatible events: </a:t>
            </a:r>
          </a:p>
          <a:p>
            <a:pPr marL="0" lvl="1" indent="0">
              <a:buNone/>
            </a:pPr>
            <a:endParaRPr lang="en-US" dirty="0"/>
          </a:p>
          <a:p>
            <a:pPr marL="0" lvl="1" indent="0">
              <a:buNone/>
            </a:pPr>
            <a:r>
              <a:rPr lang="en-US" sz="2800" dirty="0">
                <a:solidFill>
                  <a:srgbClr val="002060"/>
                </a:solidFill>
              </a:rPr>
              <a:t>Two events A and B are compatible if they can occur at the same time (simultaneously).</a:t>
            </a:r>
            <a:endParaRPr lang="ru-RU" sz="2800" dirty="0">
              <a:solidFill>
                <a:srgbClr val="002060"/>
              </a:solidFill>
            </a:endParaRPr>
          </a:p>
          <a:p>
            <a:endParaRPr lang="ru-RU" dirty="0"/>
          </a:p>
        </p:txBody>
      </p:sp>
      <p:sp>
        <p:nvSpPr>
          <p:cNvPr id="4" name="Объект 3"/>
          <p:cNvSpPr>
            <a:spLocks noGrp="1"/>
          </p:cNvSpPr>
          <p:nvPr>
            <p:ph sz="half" idx="2"/>
          </p:nvPr>
        </p:nvSpPr>
        <p:spPr>
          <a:xfrm>
            <a:off x="4648200" y="1484784"/>
            <a:ext cx="4038600" cy="4641379"/>
          </a:xfrm>
        </p:spPr>
        <p:txBody>
          <a:bodyPr/>
          <a:lstStyle/>
          <a:p>
            <a:pPr marL="0" indent="0">
              <a:buNone/>
            </a:pPr>
            <a:endParaRPr lang="en-US" b="1" dirty="0"/>
          </a:p>
          <a:p>
            <a:pPr marL="0" indent="0">
              <a:buNone/>
            </a:pPr>
            <a:r>
              <a:rPr lang="en-US" b="1" dirty="0">
                <a:solidFill>
                  <a:schemeClr val="accent2">
                    <a:lumMod val="50000"/>
                  </a:schemeClr>
                </a:solidFill>
              </a:rPr>
              <a:t>Incompatible events: </a:t>
            </a:r>
          </a:p>
          <a:p>
            <a:pPr marL="0" indent="0">
              <a:buNone/>
            </a:pPr>
            <a:endParaRPr lang="en-US" dirty="0"/>
          </a:p>
          <a:p>
            <a:pPr marL="0" indent="0">
              <a:buNone/>
            </a:pPr>
            <a:r>
              <a:rPr lang="en-US" dirty="0">
                <a:solidFill>
                  <a:srgbClr val="002060"/>
                </a:solidFill>
              </a:rPr>
              <a:t>Two events A and B are incompatible if they cannot occur at the same time (simultaneously).</a:t>
            </a:r>
            <a:endParaRPr lang="ru-RU" dirty="0">
              <a:solidFill>
                <a:srgbClr val="002060"/>
              </a:solidFill>
            </a:endParaRPr>
          </a:p>
        </p:txBody>
      </p:sp>
    </p:spTree>
    <p:extLst>
      <p:ext uri="{BB962C8B-B14F-4D97-AF65-F5344CB8AC3E}">
        <p14:creationId xmlns:p14="http://schemas.microsoft.com/office/powerpoint/2010/main" val="546241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404664"/>
            <a:ext cx="7772400" cy="1080120"/>
          </a:xfrm>
        </p:spPr>
        <p:txBody>
          <a:bodyPr/>
          <a:lstStyle/>
          <a:p>
            <a:r>
              <a:rPr lang="en-US" b="1" dirty="0">
                <a:solidFill>
                  <a:schemeClr val="accent2">
                    <a:lumMod val="50000"/>
                  </a:schemeClr>
                </a:solidFill>
              </a:rPr>
              <a:t>The addition rule: </a:t>
            </a:r>
            <a:endParaRPr lang="ru-RU"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755576" y="1556792"/>
                <a:ext cx="7704856" cy="4608512"/>
              </a:xfrm>
            </p:spPr>
            <p:txBody>
              <a:bodyPr/>
              <a:lstStyle/>
              <a:p>
                <a:pPr algn="l"/>
                <a:r>
                  <a:rPr lang="en-US" dirty="0">
                    <a:solidFill>
                      <a:srgbClr val="002060"/>
                    </a:solidFill>
                  </a:rPr>
                  <a:t>If two events A and B are mutually exclusive, then the probability that either one (A) or the other (B) occurs is equal to the sum of their probabilities (is equal to the sum of the probability of each)</a:t>
                </a:r>
              </a:p>
              <a:p>
                <a:endParaRPr lang="en-US" b="1" dirty="0">
                  <a:solidFill>
                    <a:schemeClr val="tx1"/>
                  </a:solidFill>
                </a:endParaRPr>
              </a:p>
              <a:p>
                <a:r>
                  <a:rPr lang="en-US" b="1" dirty="0">
                    <a:solidFill>
                      <a:schemeClr val="accent2">
                        <a:lumMod val="50000"/>
                      </a:schemeClr>
                    </a:solidFill>
                  </a:rPr>
                  <a:t>P(A or B) = P(A </a:t>
                </a:r>
                <a14:m>
                  <m:oMath xmlns:m="http://schemas.openxmlformats.org/officeDocument/2006/math">
                    <m:r>
                      <a:rPr lang="en-US" b="1" i="1">
                        <a:solidFill>
                          <a:schemeClr val="accent2">
                            <a:lumMod val="50000"/>
                          </a:schemeClr>
                        </a:solidFill>
                        <a:latin typeface="Cambria Math"/>
                      </a:rPr>
                      <m:t>∪</m:t>
                    </m:r>
                  </m:oMath>
                </a14:m>
                <a:r>
                  <a:rPr lang="en-US" b="1" dirty="0">
                    <a:solidFill>
                      <a:schemeClr val="accent2">
                        <a:lumMod val="50000"/>
                      </a:schemeClr>
                    </a:solidFill>
                  </a:rPr>
                  <a:t> B) = P(A) + P(B)</a:t>
                </a:r>
                <a:endParaRPr lang="ru-RU" b="1" dirty="0">
                  <a:solidFill>
                    <a:schemeClr val="accent2">
                      <a:lumMod val="50000"/>
                    </a:schemeClr>
                  </a:solidFill>
                </a:endParaRPr>
              </a:p>
              <a:p>
                <a:pPr algn="l"/>
                <a:endParaRPr lang="ru-RU" dirty="0">
                  <a:solidFill>
                    <a:schemeClr val="tx1"/>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755576" y="1556792"/>
                <a:ext cx="7704856" cy="4608512"/>
              </a:xfrm>
              <a:blipFill rotWithShape="1">
                <a:blip r:embed="rId2"/>
                <a:stretch>
                  <a:fillRect l="-2057" t="-1720" r="-1187"/>
                </a:stretch>
              </a:blipFill>
            </p:spPr>
            <p:txBody>
              <a:bodyPr/>
              <a:lstStyle/>
              <a:p>
                <a:r>
                  <a:rPr lang="ru-RU">
                    <a:noFill/>
                  </a:rPr>
                  <a:t> </a:t>
                </a:r>
              </a:p>
            </p:txBody>
          </p:sp>
        </mc:Fallback>
      </mc:AlternateContent>
    </p:spTree>
    <p:extLst>
      <p:ext uri="{BB962C8B-B14F-4D97-AF65-F5344CB8AC3E}">
        <p14:creationId xmlns:p14="http://schemas.microsoft.com/office/powerpoint/2010/main" val="1609106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332656"/>
            <a:ext cx="7772400" cy="648072"/>
          </a:xfrm>
        </p:spPr>
        <p:txBody>
          <a:bodyPr>
            <a:normAutofit/>
          </a:bodyPr>
          <a:lstStyle/>
          <a:p>
            <a:r>
              <a:rPr lang="en-US" sz="3600" b="1" dirty="0">
                <a:solidFill>
                  <a:schemeClr val="accent2">
                    <a:lumMod val="50000"/>
                  </a:schemeClr>
                </a:solidFill>
              </a:rPr>
              <a:t>Example 2</a:t>
            </a:r>
            <a:endParaRPr lang="ru-RU" sz="3600" dirty="0">
              <a:solidFill>
                <a:schemeClr val="accent2">
                  <a:lumMod val="50000"/>
                </a:schemeClr>
              </a:solidFill>
            </a:endParaRPr>
          </a:p>
        </p:txBody>
      </p:sp>
      <p:sp>
        <p:nvSpPr>
          <p:cNvPr id="6" name="Подзаголовок 5"/>
          <p:cNvSpPr>
            <a:spLocks noGrp="1"/>
          </p:cNvSpPr>
          <p:nvPr>
            <p:ph type="subTitle" idx="1"/>
          </p:nvPr>
        </p:nvSpPr>
        <p:spPr>
          <a:xfrm>
            <a:off x="323528" y="1268760"/>
            <a:ext cx="8496944" cy="5256584"/>
          </a:xfrm>
        </p:spPr>
        <p:txBody>
          <a:bodyPr>
            <a:normAutofit fontScale="70000" lnSpcReduction="20000"/>
          </a:bodyPr>
          <a:lstStyle/>
          <a:p>
            <a:pPr algn="l">
              <a:spcBef>
                <a:spcPts val="0"/>
              </a:spcBef>
            </a:pPr>
            <a:r>
              <a:rPr lang="en-US" b="1" dirty="0">
                <a:solidFill>
                  <a:srgbClr val="002060"/>
                </a:solidFill>
              </a:rPr>
              <a:t>Suppose a coin is flipped 3 times. What is the probability of getting two tails and one head?</a:t>
            </a:r>
          </a:p>
          <a:p>
            <a:pPr algn="l">
              <a:spcBef>
                <a:spcPts val="0"/>
              </a:spcBef>
            </a:pPr>
            <a:endParaRPr lang="en-US" dirty="0">
              <a:solidFill>
                <a:schemeClr val="tx1"/>
              </a:solidFill>
            </a:endParaRPr>
          </a:p>
          <a:p>
            <a:pPr algn="l">
              <a:spcBef>
                <a:spcPts val="0"/>
              </a:spcBef>
            </a:pPr>
            <a:r>
              <a:rPr lang="en-US" b="1" dirty="0">
                <a:solidFill>
                  <a:schemeClr val="accent2">
                    <a:lumMod val="50000"/>
                  </a:schemeClr>
                </a:solidFill>
              </a:rPr>
              <a:t>Solution:</a:t>
            </a:r>
            <a:r>
              <a:rPr lang="en-US" dirty="0">
                <a:solidFill>
                  <a:schemeClr val="tx1"/>
                </a:solidFill>
              </a:rPr>
              <a:t> </a:t>
            </a:r>
            <a:r>
              <a:rPr lang="en-US" b="1" dirty="0">
                <a:solidFill>
                  <a:srgbClr val="002060"/>
                </a:solidFill>
              </a:rPr>
              <a:t>For this experiment, the sample space consists of 8 sample points:</a:t>
            </a:r>
          </a:p>
          <a:p>
            <a:pPr>
              <a:spcBef>
                <a:spcPts val="0"/>
              </a:spcBef>
            </a:pPr>
            <a:endParaRPr lang="en-US" dirty="0">
              <a:solidFill>
                <a:schemeClr val="tx1"/>
              </a:solidFill>
            </a:endParaRPr>
          </a:p>
          <a:p>
            <a:pPr>
              <a:spcBef>
                <a:spcPts val="0"/>
              </a:spcBef>
            </a:pPr>
            <a:r>
              <a:rPr lang="en-US" b="1" dirty="0">
                <a:solidFill>
                  <a:schemeClr val="accent2">
                    <a:lumMod val="50000"/>
                  </a:schemeClr>
                </a:solidFill>
              </a:rPr>
              <a:t>S = {TTT, TTH, THT, THH, HTT, HTH, HHT, HHH}</a:t>
            </a:r>
          </a:p>
          <a:p>
            <a:pPr algn="l">
              <a:spcBef>
                <a:spcPts val="0"/>
              </a:spcBef>
            </a:pPr>
            <a:endParaRPr lang="en-US" dirty="0">
              <a:solidFill>
                <a:schemeClr val="tx1"/>
              </a:solidFill>
            </a:endParaRPr>
          </a:p>
          <a:p>
            <a:pPr algn="l">
              <a:spcBef>
                <a:spcPts val="0"/>
              </a:spcBef>
            </a:pPr>
            <a:r>
              <a:rPr lang="en-US" b="1" dirty="0">
                <a:solidFill>
                  <a:srgbClr val="002060"/>
                </a:solidFill>
              </a:rPr>
              <a:t>Each sample point is equally likely to occur, so the probability of getting any particular sample point is 1/8. The event "getting two tails and one head" consists of the following subset of the sample space.</a:t>
            </a:r>
          </a:p>
          <a:p>
            <a:pPr algn="l">
              <a:spcBef>
                <a:spcPts val="0"/>
              </a:spcBef>
            </a:pPr>
            <a:endParaRPr lang="en-US" dirty="0">
              <a:solidFill>
                <a:schemeClr val="tx1"/>
              </a:solidFill>
            </a:endParaRPr>
          </a:p>
          <a:p>
            <a:pPr>
              <a:spcBef>
                <a:spcPts val="0"/>
              </a:spcBef>
            </a:pPr>
            <a:r>
              <a:rPr lang="en-US" b="1" dirty="0">
                <a:solidFill>
                  <a:schemeClr val="accent2">
                    <a:lumMod val="50000"/>
                  </a:schemeClr>
                </a:solidFill>
              </a:rPr>
              <a:t>A = {TTH, THT, HTT}</a:t>
            </a:r>
          </a:p>
          <a:p>
            <a:pPr algn="l">
              <a:spcBef>
                <a:spcPts val="0"/>
              </a:spcBef>
            </a:pPr>
            <a:endParaRPr lang="en-US" dirty="0">
              <a:solidFill>
                <a:schemeClr val="tx1"/>
              </a:solidFill>
            </a:endParaRPr>
          </a:p>
          <a:p>
            <a:pPr algn="l">
              <a:spcBef>
                <a:spcPts val="0"/>
              </a:spcBef>
            </a:pPr>
            <a:r>
              <a:rPr lang="en-US" b="1" dirty="0">
                <a:solidFill>
                  <a:srgbClr val="002060"/>
                </a:solidFill>
              </a:rPr>
              <a:t>The probability of Event A is the sum of the probabilities of the sample points in A. Therefore,</a:t>
            </a:r>
          </a:p>
          <a:p>
            <a:pPr>
              <a:spcBef>
                <a:spcPts val="0"/>
              </a:spcBef>
            </a:pPr>
            <a:endParaRPr lang="en-US" b="1" dirty="0">
              <a:solidFill>
                <a:schemeClr val="accent2">
                  <a:lumMod val="50000"/>
                </a:schemeClr>
              </a:solidFill>
            </a:endParaRPr>
          </a:p>
          <a:p>
            <a:pPr>
              <a:spcBef>
                <a:spcPts val="0"/>
              </a:spcBef>
            </a:pPr>
            <a:r>
              <a:rPr lang="en-US" b="1" dirty="0">
                <a:solidFill>
                  <a:schemeClr val="accent2">
                    <a:lumMod val="50000"/>
                  </a:schemeClr>
                </a:solidFill>
              </a:rPr>
              <a:t>P(A) = 1/8 + 1/8 + 1/8 = 3/8</a:t>
            </a:r>
          </a:p>
        </p:txBody>
      </p:sp>
    </p:spTree>
    <p:extLst>
      <p:ext uri="{BB962C8B-B14F-4D97-AF65-F5344CB8AC3E}">
        <p14:creationId xmlns:p14="http://schemas.microsoft.com/office/powerpoint/2010/main" val="1538963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404664"/>
            <a:ext cx="7772400" cy="1080120"/>
          </a:xfrm>
        </p:spPr>
        <p:txBody>
          <a:bodyPr>
            <a:normAutofit/>
          </a:bodyPr>
          <a:lstStyle/>
          <a:p>
            <a:r>
              <a:rPr lang="en-US" b="1" dirty="0">
                <a:solidFill>
                  <a:schemeClr val="accent2">
                    <a:lumMod val="50000"/>
                  </a:schemeClr>
                </a:solidFill>
              </a:rPr>
              <a:t>The multiplication rule:</a:t>
            </a:r>
            <a:endParaRPr lang="ru-RU"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755576" y="1556792"/>
                <a:ext cx="7704856" cy="4608512"/>
              </a:xfrm>
            </p:spPr>
            <p:txBody>
              <a:bodyPr/>
              <a:lstStyle/>
              <a:p>
                <a:pPr algn="l">
                  <a:spcBef>
                    <a:spcPts val="0"/>
                  </a:spcBef>
                </a:pPr>
                <a:r>
                  <a:rPr lang="en-US" dirty="0">
                    <a:solidFill>
                      <a:srgbClr val="002060"/>
                    </a:solidFill>
                  </a:rPr>
                  <a:t>If two events A and B are independent, then the probability that both events occur is equal to the product of their probabilities </a:t>
                </a:r>
              </a:p>
              <a:p>
                <a:pPr algn="l">
                  <a:spcBef>
                    <a:spcPts val="0"/>
                  </a:spcBef>
                </a:pPr>
                <a:r>
                  <a:rPr lang="en-US" dirty="0">
                    <a:solidFill>
                      <a:srgbClr val="002060"/>
                    </a:solidFill>
                  </a:rPr>
                  <a:t>(is equal to the product of the probability of each)</a:t>
                </a:r>
              </a:p>
              <a:p>
                <a:pPr algn="l">
                  <a:spcBef>
                    <a:spcPts val="0"/>
                  </a:spcBef>
                </a:pPr>
                <a:endParaRPr lang="en-US" b="1" dirty="0">
                  <a:solidFill>
                    <a:schemeClr val="tx1"/>
                  </a:solidFill>
                </a:endParaRPr>
              </a:p>
              <a:p>
                <a:r>
                  <a:rPr lang="en-US" b="1" dirty="0">
                    <a:solidFill>
                      <a:schemeClr val="accent2">
                        <a:lumMod val="50000"/>
                      </a:schemeClr>
                    </a:solidFill>
                  </a:rPr>
                  <a:t>P(A and B) = P(A </a:t>
                </a:r>
                <a14:m>
                  <m:oMath xmlns:m="http://schemas.openxmlformats.org/officeDocument/2006/math">
                    <m:r>
                      <a:rPr lang="en-US" b="1" i="1">
                        <a:solidFill>
                          <a:schemeClr val="accent2">
                            <a:lumMod val="50000"/>
                          </a:schemeClr>
                        </a:solidFill>
                        <a:latin typeface="Cambria Math"/>
                      </a:rPr>
                      <m:t>∩</m:t>
                    </m:r>
                  </m:oMath>
                </a14:m>
                <a:r>
                  <a:rPr lang="en-US" b="1" dirty="0">
                    <a:solidFill>
                      <a:schemeClr val="accent2">
                        <a:lumMod val="50000"/>
                      </a:schemeClr>
                    </a:solidFill>
                  </a:rPr>
                  <a:t> B) = P(A) </a:t>
                </a:r>
                <a14:m>
                  <m:oMath xmlns:m="http://schemas.openxmlformats.org/officeDocument/2006/math">
                    <m:r>
                      <a:rPr lang="en-US" b="1" i="1">
                        <a:solidFill>
                          <a:schemeClr val="accent2">
                            <a:lumMod val="50000"/>
                          </a:schemeClr>
                        </a:solidFill>
                        <a:latin typeface="Cambria Math"/>
                      </a:rPr>
                      <m:t>∙</m:t>
                    </m:r>
                  </m:oMath>
                </a14:m>
                <a:r>
                  <a:rPr lang="en-US" b="1" dirty="0">
                    <a:solidFill>
                      <a:schemeClr val="accent2">
                        <a:lumMod val="50000"/>
                      </a:schemeClr>
                    </a:solidFill>
                  </a:rPr>
                  <a:t> P(B)</a:t>
                </a:r>
                <a:endParaRPr lang="ru-RU" b="1" dirty="0">
                  <a:solidFill>
                    <a:schemeClr val="accent2">
                      <a:lumMod val="50000"/>
                    </a:schemeClr>
                  </a:solidFill>
                </a:endParaRPr>
              </a:p>
              <a:p>
                <a:pPr algn="l"/>
                <a:endParaRPr lang="ru-RU" dirty="0">
                  <a:solidFill>
                    <a:schemeClr val="tx1"/>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755576" y="1556792"/>
                <a:ext cx="7704856" cy="4608512"/>
              </a:xfrm>
              <a:blipFill rotWithShape="1">
                <a:blip r:embed="rId2"/>
                <a:stretch>
                  <a:fillRect l="-2057" t="-1720" r="-79"/>
                </a:stretch>
              </a:blipFill>
            </p:spPr>
            <p:txBody>
              <a:bodyPr/>
              <a:lstStyle/>
              <a:p>
                <a:r>
                  <a:rPr lang="ru-RU">
                    <a:noFill/>
                  </a:rPr>
                  <a:t> </a:t>
                </a:r>
              </a:p>
            </p:txBody>
          </p:sp>
        </mc:Fallback>
      </mc:AlternateContent>
    </p:spTree>
    <p:extLst>
      <p:ext uri="{BB962C8B-B14F-4D97-AF65-F5344CB8AC3E}">
        <p14:creationId xmlns:p14="http://schemas.microsoft.com/office/powerpoint/2010/main" val="651152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404664"/>
            <a:ext cx="7772400" cy="1080120"/>
          </a:xfrm>
        </p:spPr>
        <p:txBody>
          <a:bodyPr>
            <a:normAutofit/>
          </a:bodyPr>
          <a:lstStyle/>
          <a:p>
            <a:r>
              <a:rPr lang="en-US" sz="4000" b="1" dirty="0">
                <a:solidFill>
                  <a:schemeClr val="accent2">
                    <a:lumMod val="50000"/>
                  </a:schemeClr>
                </a:solidFill>
              </a:rPr>
              <a:t>Example 3.1</a:t>
            </a:r>
            <a:endParaRPr lang="ru-RU" sz="4000" dirty="0">
              <a:solidFill>
                <a:schemeClr val="accent2">
                  <a:lumMod val="50000"/>
                </a:schemeClr>
              </a:solidFill>
            </a:endParaRPr>
          </a:p>
        </p:txBody>
      </p:sp>
      <p:sp>
        <p:nvSpPr>
          <p:cNvPr id="6" name="Подзаголовок 5"/>
          <p:cNvSpPr>
            <a:spLocks noGrp="1"/>
          </p:cNvSpPr>
          <p:nvPr>
            <p:ph type="subTitle" idx="1"/>
          </p:nvPr>
        </p:nvSpPr>
        <p:spPr>
          <a:xfrm>
            <a:off x="539552" y="1556792"/>
            <a:ext cx="8208912" cy="4896544"/>
          </a:xfrm>
        </p:spPr>
        <p:txBody>
          <a:bodyPr>
            <a:normAutofit/>
          </a:bodyPr>
          <a:lstStyle/>
          <a:p>
            <a:pPr algn="l">
              <a:spcBef>
                <a:spcPts val="0"/>
              </a:spcBef>
            </a:pPr>
            <a:r>
              <a:rPr lang="en-US" sz="2800" dirty="0">
                <a:solidFill>
                  <a:srgbClr val="002060"/>
                </a:solidFill>
              </a:rPr>
              <a:t>Suppose we draw a card from a deck of playing cards. What is the probability that we draw a spade?</a:t>
            </a:r>
            <a:endParaRPr lang="en-US" sz="2800" b="1" dirty="0">
              <a:solidFill>
                <a:srgbClr val="002060"/>
              </a:solidFill>
            </a:endParaRPr>
          </a:p>
          <a:p>
            <a:pPr algn="l">
              <a:spcBef>
                <a:spcPts val="0"/>
              </a:spcBef>
            </a:pPr>
            <a:endParaRPr lang="en-US" sz="2800" b="1" dirty="0">
              <a:solidFill>
                <a:schemeClr val="tx1"/>
              </a:solidFill>
            </a:endParaRPr>
          </a:p>
          <a:p>
            <a:pPr algn="l">
              <a:spcBef>
                <a:spcPts val="0"/>
              </a:spcBef>
            </a:pPr>
            <a:r>
              <a:rPr lang="en-US" sz="2800" b="1" dirty="0">
                <a:solidFill>
                  <a:schemeClr val="accent2">
                    <a:lumMod val="50000"/>
                  </a:schemeClr>
                </a:solidFill>
              </a:rPr>
              <a:t>Solution:</a:t>
            </a:r>
            <a:r>
              <a:rPr lang="en-US" sz="2800" dirty="0">
                <a:solidFill>
                  <a:schemeClr val="accent2">
                    <a:lumMod val="50000"/>
                  </a:schemeClr>
                </a:solidFill>
              </a:rPr>
              <a:t> </a:t>
            </a:r>
            <a:r>
              <a:rPr lang="en-US" sz="2800" dirty="0">
                <a:solidFill>
                  <a:srgbClr val="002060"/>
                </a:solidFill>
              </a:rPr>
              <a:t>The sample space of this experiment consists of 52 cards, and the probability of each sample point is 1/52. Since there are 13 spades in the deck, the probability of drawing a spade is</a:t>
            </a:r>
          </a:p>
          <a:p>
            <a:pPr>
              <a:spcBef>
                <a:spcPts val="0"/>
              </a:spcBef>
            </a:pPr>
            <a:endParaRPr lang="en-US" b="1" dirty="0">
              <a:solidFill>
                <a:schemeClr val="tx1"/>
              </a:solidFill>
            </a:endParaRPr>
          </a:p>
          <a:p>
            <a:pPr>
              <a:spcBef>
                <a:spcPts val="0"/>
              </a:spcBef>
            </a:pPr>
            <a:r>
              <a:rPr lang="en-US" b="1" dirty="0">
                <a:solidFill>
                  <a:schemeClr val="accent2">
                    <a:lumMod val="50000"/>
                  </a:schemeClr>
                </a:solidFill>
              </a:rPr>
              <a:t>P (Spade) = (13)(1/52) = 1/4</a:t>
            </a:r>
          </a:p>
          <a:p>
            <a:endParaRPr lang="ru-RU" b="1" dirty="0">
              <a:solidFill>
                <a:schemeClr val="tx1"/>
              </a:solidFill>
            </a:endParaRPr>
          </a:p>
          <a:p>
            <a:pPr algn="l"/>
            <a:endParaRPr lang="ru-RU" dirty="0">
              <a:solidFill>
                <a:schemeClr val="tx1"/>
              </a:solidFill>
            </a:endParaRPr>
          </a:p>
        </p:txBody>
      </p:sp>
    </p:spTree>
    <p:extLst>
      <p:ext uri="{BB962C8B-B14F-4D97-AF65-F5344CB8AC3E}">
        <p14:creationId xmlns:p14="http://schemas.microsoft.com/office/powerpoint/2010/main" val="77883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404664"/>
            <a:ext cx="7772400" cy="1080120"/>
          </a:xfrm>
        </p:spPr>
        <p:txBody>
          <a:bodyPr>
            <a:normAutofit/>
          </a:bodyPr>
          <a:lstStyle/>
          <a:p>
            <a:r>
              <a:rPr lang="en-US" sz="4000" b="1" dirty="0">
                <a:solidFill>
                  <a:schemeClr val="accent2">
                    <a:lumMod val="50000"/>
                  </a:schemeClr>
                </a:solidFill>
              </a:rPr>
              <a:t>Example 3.2</a:t>
            </a:r>
            <a:endParaRPr lang="ru-RU" sz="4000"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539552" y="1556792"/>
                <a:ext cx="8208912" cy="4896544"/>
              </a:xfrm>
            </p:spPr>
            <p:txBody>
              <a:bodyPr>
                <a:normAutofit/>
              </a:bodyPr>
              <a:lstStyle/>
              <a:p>
                <a:pPr algn="l">
                  <a:spcBef>
                    <a:spcPts val="0"/>
                  </a:spcBef>
                </a:pPr>
                <a:r>
                  <a:rPr lang="en-US" sz="2800" dirty="0">
                    <a:solidFill>
                      <a:srgbClr val="002060"/>
                    </a:solidFill>
                  </a:rPr>
                  <a:t>Suppose we roll a die twice in a row. What is the probability that we get two 6 points successively?</a:t>
                </a:r>
                <a:endParaRPr lang="en-US" sz="2800" b="1" dirty="0">
                  <a:solidFill>
                    <a:srgbClr val="002060"/>
                  </a:solidFill>
                </a:endParaRPr>
              </a:p>
              <a:p>
                <a:pPr algn="l">
                  <a:spcBef>
                    <a:spcPts val="0"/>
                  </a:spcBef>
                </a:pPr>
                <a:endParaRPr lang="en-US" sz="2800" b="1" dirty="0">
                  <a:solidFill>
                    <a:srgbClr val="002060"/>
                  </a:solidFill>
                </a:endParaRPr>
              </a:p>
              <a:p>
                <a:pPr algn="l">
                  <a:spcBef>
                    <a:spcPts val="0"/>
                  </a:spcBef>
                </a:pPr>
                <a:r>
                  <a:rPr lang="en-US" sz="2800" b="1" dirty="0">
                    <a:solidFill>
                      <a:schemeClr val="accent2">
                        <a:lumMod val="50000"/>
                      </a:schemeClr>
                    </a:solidFill>
                  </a:rPr>
                  <a:t>Solution:</a:t>
                </a:r>
                <a:r>
                  <a:rPr lang="en-US" sz="2800" dirty="0">
                    <a:solidFill>
                      <a:schemeClr val="tx1"/>
                    </a:solidFill>
                  </a:rPr>
                  <a:t> </a:t>
                </a:r>
                <a:r>
                  <a:rPr lang="en-US" sz="2800" dirty="0">
                    <a:solidFill>
                      <a:srgbClr val="002060"/>
                    </a:solidFill>
                  </a:rPr>
                  <a:t>The sample space of this experiment consists of six outcomes, and the probability of each sample point is 1/6. Since, the probability of occurring of two 6 points in a row is</a:t>
                </a:r>
              </a:p>
              <a:p>
                <a:pPr>
                  <a:spcBef>
                    <a:spcPts val="0"/>
                  </a:spcBef>
                </a:pPr>
                <a:endParaRPr lang="en-US" b="1" dirty="0">
                  <a:solidFill>
                    <a:schemeClr val="tx1"/>
                  </a:solidFill>
                </a:endParaRPr>
              </a:p>
              <a:p>
                <a:pPr>
                  <a:spcBef>
                    <a:spcPts val="0"/>
                  </a:spcBef>
                </a:pPr>
                <a:r>
                  <a:rPr lang="en-US" b="1" dirty="0">
                    <a:solidFill>
                      <a:schemeClr val="accent2">
                        <a:lumMod val="50000"/>
                      </a:schemeClr>
                    </a:solidFill>
                  </a:rPr>
                  <a:t>P = </a:t>
                </a:r>
                <a14:m>
                  <m:oMath xmlns:m="http://schemas.openxmlformats.org/officeDocument/2006/math">
                    <m:f>
                      <m:fPr>
                        <m:ctrlPr>
                          <a:rPr lang="en-US" b="1" i="1" smtClean="0">
                            <a:solidFill>
                              <a:schemeClr val="accent2">
                                <a:lumMod val="50000"/>
                              </a:schemeClr>
                            </a:solidFill>
                            <a:latin typeface="Cambria Math" panose="02040503050406030204" pitchFamily="18" charset="0"/>
                          </a:rPr>
                        </m:ctrlPr>
                      </m:fPr>
                      <m:num>
                        <m:r>
                          <a:rPr lang="en-US" b="1" i="1" smtClean="0">
                            <a:solidFill>
                              <a:schemeClr val="accent2">
                                <a:lumMod val="50000"/>
                              </a:schemeClr>
                            </a:solidFill>
                            <a:latin typeface="Cambria Math"/>
                          </a:rPr>
                          <m:t>𝟏</m:t>
                        </m:r>
                      </m:num>
                      <m:den>
                        <m:r>
                          <a:rPr lang="en-US" b="1" i="1" smtClean="0">
                            <a:solidFill>
                              <a:schemeClr val="accent2">
                                <a:lumMod val="50000"/>
                              </a:schemeClr>
                            </a:solidFill>
                            <a:latin typeface="Cambria Math"/>
                          </a:rPr>
                          <m:t>𝟔</m:t>
                        </m:r>
                      </m:den>
                    </m:f>
                    <m:r>
                      <a:rPr lang="en-US" b="1" i="1" smtClean="0">
                        <a:solidFill>
                          <a:schemeClr val="accent2">
                            <a:lumMod val="50000"/>
                          </a:schemeClr>
                        </a:solidFill>
                        <a:latin typeface="Cambria Math"/>
                      </a:rPr>
                      <m:t> </m:t>
                    </m:r>
                    <m:r>
                      <a:rPr lang="en-US" b="1" i="1" smtClean="0">
                        <a:solidFill>
                          <a:schemeClr val="accent2">
                            <a:lumMod val="50000"/>
                          </a:schemeClr>
                        </a:solidFill>
                        <a:latin typeface="Cambria Math"/>
                        <a:ea typeface="Cambria Math"/>
                      </a:rPr>
                      <m:t>∙</m:t>
                    </m:r>
                  </m:oMath>
                </a14:m>
                <a:r>
                  <a:rPr lang="en-US" b="1" dirty="0">
                    <a:solidFill>
                      <a:schemeClr val="accent2">
                        <a:lumMod val="50000"/>
                      </a:schemeClr>
                    </a:solidFill>
                  </a:rPr>
                  <a:t> </a:t>
                </a:r>
                <a14:m>
                  <m:oMath xmlns:m="http://schemas.openxmlformats.org/officeDocument/2006/math">
                    <m:f>
                      <m:fPr>
                        <m:ctrlPr>
                          <a:rPr lang="en-US" b="1" i="1" dirty="0" smtClean="0">
                            <a:solidFill>
                              <a:schemeClr val="accent2">
                                <a:lumMod val="50000"/>
                              </a:schemeClr>
                            </a:solidFill>
                            <a:latin typeface="Cambria Math" panose="02040503050406030204" pitchFamily="18" charset="0"/>
                          </a:rPr>
                        </m:ctrlPr>
                      </m:fPr>
                      <m:num>
                        <m:r>
                          <a:rPr lang="en-US" b="1" i="1" dirty="0" smtClean="0">
                            <a:solidFill>
                              <a:schemeClr val="accent2">
                                <a:lumMod val="50000"/>
                              </a:schemeClr>
                            </a:solidFill>
                            <a:latin typeface="Cambria Math"/>
                          </a:rPr>
                          <m:t>𝟏</m:t>
                        </m:r>
                      </m:num>
                      <m:den>
                        <m:r>
                          <a:rPr lang="en-US" b="1" i="1" dirty="0" smtClean="0">
                            <a:solidFill>
                              <a:schemeClr val="accent2">
                                <a:lumMod val="50000"/>
                              </a:schemeClr>
                            </a:solidFill>
                            <a:latin typeface="Cambria Math"/>
                          </a:rPr>
                          <m:t>𝟔</m:t>
                        </m:r>
                      </m:den>
                    </m:f>
                    <m:r>
                      <a:rPr lang="en-US" b="1" i="1" dirty="0" smtClean="0">
                        <a:solidFill>
                          <a:schemeClr val="accent2">
                            <a:lumMod val="50000"/>
                          </a:schemeClr>
                        </a:solidFill>
                        <a:latin typeface="Cambria Math"/>
                      </a:rPr>
                      <m:t> </m:t>
                    </m:r>
                  </m:oMath>
                </a14:m>
                <a:r>
                  <a:rPr lang="en-US" b="1" dirty="0">
                    <a:solidFill>
                      <a:schemeClr val="accent2">
                        <a:lumMod val="50000"/>
                      </a:schemeClr>
                    </a:solidFill>
                  </a:rPr>
                  <a:t> = </a:t>
                </a:r>
                <a14:m>
                  <m:oMath xmlns:m="http://schemas.openxmlformats.org/officeDocument/2006/math">
                    <m:f>
                      <m:fPr>
                        <m:ctrlPr>
                          <a:rPr lang="en-US" b="1" i="1" smtClean="0">
                            <a:solidFill>
                              <a:schemeClr val="accent2">
                                <a:lumMod val="50000"/>
                              </a:schemeClr>
                            </a:solidFill>
                            <a:latin typeface="Cambria Math" panose="02040503050406030204" pitchFamily="18" charset="0"/>
                          </a:rPr>
                        </m:ctrlPr>
                      </m:fPr>
                      <m:num>
                        <m:r>
                          <a:rPr lang="en-US" b="1" i="1" smtClean="0">
                            <a:solidFill>
                              <a:schemeClr val="accent2">
                                <a:lumMod val="50000"/>
                              </a:schemeClr>
                            </a:solidFill>
                            <a:latin typeface="Cambria Math"/>
                          </a:rPr>
                          <m:t>𝟏</m:t>
                        </m:r>
                      </m:num>
                      <m:den>
                        <m:r>
                          <a:rPr lang="en-US" b="1" i="1" smtClean="0">
                            <a:solidFill>
                              <a:schemeClr val="accent2">
                                <a:lumMod val="50000"/>
                              </a:schemeClr>
                            </a:solidFill>
                            <a:latin typeface="Cambria Math"/>
                          </a:rPr>
                          <m:t>𝟑𝟔</m:t>
                        </m:r>
                      </m:den>
                    </m:f>
                  </m:oMath>
                </a14:m>
                <a:endParaRPr lang="ru-RU" b="1" dirty="0">
                  <a:solidFill>
                    <a:schemeClr val="accent2">
                      <a:lumMod val="50000"/>
                    </a:schemeClr>
                  </a:solidFill>
                </a:endParaRPr>
              </a:p>
              <a:p>
                <a:pPr algn="l"/>
                <a:endParaRPr lang="ru-RU" dirty="0">
                  <a:solidFill>
                    <a:schemeClr val="tx1"/>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539552" y="1556792"/>
                <a:ext cx="8208912" cy="4896544"/>
              </a:xfrm>
              <a:blipFill rotWithShape="1">
                <a:blip r:embed="rId2"/>
                <a:stretch>
                  <a:fillRect l="-1560" t="-1119" r="-1709"/>
                </a:stretch>
              </a:blipFill>
            </p:spPr>
            <p:txBody>
              <a:bodyPr/>
              <a:lstStyle/>
              <a:p>
                <a:r>
                  <a:rPr lang="ru-RU">
                    <a:noFill/>
                  </a:rPr>
                  <a:t> </a:t>
                </a:r>
              </a:p>
            </p:txBody>
          </p:sp>
        </mc:Fallback>
      </mc:AlternateContent>
    </p:spTree>
    <p:extLst>
      <p:ext uri="{BB962C8B-B14F-4D97-AF65-F5344CB8AC3E}">
        <p14:creationId xmlns:p14="http://schemas.microsoft.com/office/powerpoint/2010/main" val="1973465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404664"/>
            <a:ext cx="7772400" cy="1080120"/>
          </a:xfrm>
        </p:spPr>
        <p:txBody>
          <a:bodyPr>
            <a:normAutofit/>
          </a:bodyPr>
          <a:lstStyle/>
          <a:p>
            <a:r>
              <a:rPr lang="en-US" sz="4000" b="1" dirty="0">
                <a:solidFill>
                  <a:schemeClr val="accent2">
                    <a:lumMod val="50000"/>
                  </a:schemeClr>
                </a:solidFill>
              </a:rPr>
              <a:t>Conditional Probability</a:t>
            </a:r>
            <a:endParaRPr lang="ru-RU" sz="4000"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539552" y="1556792"/>
                <a:ext cx="8208912" cy="4896544"/>
              </a:xfrm>
            </p:spPr>
            <p:txBody>
              <a:bodyPr>
                <a:normAutofit/>
              </a:bodyPr>
              <a:lstStyle/>
              <a:p>
                <a:pPr algn="l">
                  <a:spcBef>
                    <a:spcPts val="0"/>
                  </a:spcBef>
                </a:pPr>
                <a:endParaRPr lang="en-US" sz="2800" b="1" dirty="0">
                  <a:solidFill>
                    <a:schemeClr val="tx1"/>
                  </a:solidFill>
                </a:endParaRPr>
              </a:p>
              <a:p>
                <a:pPr algn="l">
                  <a:spcBef>
                    <a:spcPts val="0"/>
                  </a:spcBef>
                </a:pPr>
                <a:r>
                  <a:rPr lang="en-US" sz="2800" b="1" dirty="0">
                    <a:solidFill>
                      <a:schemeClr val="accent2">
                        <a:lumMod val="50000"/>
                      </a:schemeClr>
                    </a:solidFill>
                  </a:rPr>
                  <a:t>Definition 1:</a:t>
                </a:r>
                <a:r>
                  <a:rPr lang="en-US" sz="2800" dirty="0">
                    <a:solidFill>
                      <a:schemeClr val="tx1"/>
                    </a:solidFill>
                  </a:rPr>
                  <a:t> </a:t>
                </a:r>
                <a:r>
                  <a:rPr lang="en-US" sz="2800" dirty="0">
                    <a:solidFill>
                      <a:srgbClr val="002060"/>
                    </a:solidFill>
                  </a:rPr>
                  <a:t>Conditional probability is the probability of an outcome which is dependent upon one or more events that have previously occurred. </a:t>
                </a:r>
                <a:endParaRPr lang="en-US" sz="2800" b="1" dirty="0">
                  <a:solidFill>
                    <a:srgbClr val="002060"/>
                  </a:solidFill>
                </a:endParaRPr>
              </a:p>
              <a:p>
                <a:pPr algn="l"/>
                <a:endParaRPr lang="de-DE" sz="2800" b="1" dirty="0">
                  <a:solidFill>
                    <a:schemeClr val="tx1"/>
                  </a:solidFill>
                </a:endParaRPr>
              </a:p>
              <a:p>
                <a:pPr algn="l"/>
                <a:r>
                  <a:rPr lang="de-DE" sz="2800" b="1" dirty="0">
                    <a:solidFill>
                      <a:schemeClr val="accent2">
                        <a:lumMod val="50000"/>
                      </a:schemeClr>
                    </a:solidFill>
                  </a:rPr>
                  <a:t>Definition 2:</a:t>
                </a:r>
                <a:r>
                  <a:rPr lang="de-DE" sz="2800" dirty="0">
                    <a:solidFill>
                      <a:schemeClr val="tx1"/>
                    </a:solidFill>
                  </a:rPr>
                  <a:t> </a:t>
                </a:r>
                <a:r>
                  <a:rPr lang="en-US" sz="2800" dirty="0">
                    <a:solidFill>
                      <a:srgbClr val="002060"/>
                    </a:solidFill>
                  </a:rPr>
                  <a:t>The probability of an event B under the condition that an event A has occurred is called the conditional probability of B given A : </a:t>
                </a:r>
                <a:r>
                  <a:rPr lang="en-US" sz="2800" b="1" dirty="0">
                    <a:solidFill>
                      <a:schemeClr val="accent2">
                        <a:lumMod val="50000"/>
                      </a:schemeClr>
                    </a:solidFill>
                  </a:rPr>
                  <a:t>P</a:t>
                </a:r>
                <a14:m>
                  <m:oMath xmlns:m="http://schemas.openxmlformats.org/officeDocument/2006/math">
                    <m:d>
                      <m:dPr>
                        <m:ctrlPr>
                          <a:rPr lang="en-US" sz="2800" b="1" i="1">
                            <a:solidFill>
                              <a:schemeClr val="accent2">
                                <a:lumMod val="50000"/>
                              </a:schemeClr>
                            </a:solidFill>
                            <a:latin typeface="Cambria Math" panose="02040503050406030204" pitchFamily="18" charset="0"/>
                          </a:rPr>
                        </m:ctrlPr>
                      </m:dPr>
                      <m:e>
                        <m:r>
                          <m:rPr>
                            <m:nor/>
                          </m:rPr>
                          <a:rPr lang="en-US" sz="2800" b="1" dirty="0">
                            <a:solidFill>
                              <a:schemeClr val="accent2">
                                <a:lumMod val="50000"/>
                              </a:schemeClr>
                            </a:solidFill>
                          </a:rPr>
                          <m:t>B</m:t>
                        </m:r>
                      </m:e>
                      <m:e>
                        <m:r>
                          <a:rPr lang="en-US" sz="2800" b="1" i="1">
                            <a:solidFill>
                              <a:schemeClr val="accent2">
                                <a:lumMod val="50000"/>
                              </a:schemeClr>
                            </a:solidFill>
                            <a:latin typeface="Cambria Math"/>
                          </a:rPr>
                          <m:t>𝑨</m:t>
                        </m:r>
                      </m:e>
                    </m:d>
                  </m:oMath>
                </a14:m>
                <a:endParaRPr lang="en-US" sz="2800" b="1" dirty="0">
                  <a:solidFill>
                    <a:srgbClr val="002060"/>
                  </a:solidFill>
                </a:endParaRPr>
              </a:p>
              <a:p>
                <a:pPr algn="l"/>
                <a:endParaRPr lang="ru-RU" sz="2800" dirty="0">
                  <a:solidFill>
                    <a:srgbClr val="002060"/>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539552" y="1556792"/>
                <a:ext cx="8208912" cy="4896544"/>
              </a:xfrm>
              <a:blipFill rotWithShape="1">
                <a:blip r:embed="rId2"/>
                <a:stretch>
                  <a:fillRect l="-1560"/>
                </a:stretch>
              </a:blipFill>
            </p:spPr>
            <p:txBody>
              <a:bodyPr/>
              <a:lstStyle/>
              <a:p>
                <a:r>
                  <a:rPr lang="ru-RU">
                    <a:noFill/>
                  </a:rPr>
                  <a:t> </a:t>
                </a:r>
              </a:p>
            </p:txBody>
          </p:sp>
        </mc:Fallback>
      </mc:AlternateContent>
    </p:spTree>
    <p:extLst>
      <p:ext uri="{BB962C8B-B14F-4D97-AF65-F5344CB8AC3E}">
        <p14:creationId xmlns:p14="http://schemas.microsoft.com/office/powerpoint/2010/main" val="3367954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188640"/>
            <a:ext cx="7772400" cy="648072"/>
          </a:xfrm>
        </p:spPr>
        <p:txBody>
          <a:bodyPr>
            <a:normAutofit fontScale="90000"/>
          </a:bodyPr>
          <a:lstStyle/>
          <a:p>
            <a:r>
              <a:rPr lang="en-US" sz="4000" b="1" dirty="0">
                <a:solidFill>
                  <a:schemeClr val="accent2">
                    <a:lumMod val="50000"/>
                  </a:schemeClr>
                </a:solidFill>
              </a:rPr>
              <a:t>Bayes’ Theorem</a:t>
            </a:r>
            <a:endParaRPr lang="ru-RU" sz="4000"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323528" y="908720"/>
                <a:ext cx="8640960" cy="5688632"/>
              </a:xfrm>
            </p:spPr>
            <p:txBody>
              <a:bodyPr>
                <a:normAutofit fontScale="85000" lnSpcReduction="20000"/>
              </a:bodyPr>
              <a:lstStyle/>
              <a:p>
                <a:pPr algn="l"/>
                <a:r>
                  <a:rPr lang="en-US" sz="2800" dirty="0">
                    <a:solidFill>
                      <a:srgbClr val="002060"/>
                    </a:solidFill>
                  </a:rPr>
                  <a:t>The joint probability of two mutually exclusive related events A and B under the condition that event A occurs first is equal to the product of two probabilities: </a:t>
                </a:r>
              </a:p>
              <a:p>
                <a:r>
                  <a:rPr lang="en-US" sz="2800" dirty="0">
                    <a:solidFill>
                      <a:srgbClr val="002060"/>
                    </a:solidFill>
                  </a:rPr>
                  <a:t>the probability of </a:t>
                </a:r>
                <a:r>
                  <a:rPr lang="en-US" sz="2800" i="1" dirty="0">
                    <a:solidFill>
                      <a:srgbClr val="002060"/>
                    </a:solidFill>
                  </a:rPr>
                  <a:t>A</a:t>
                </a:r>
                <a:r>
                  <a:rPr lang="en-US" sz="2800" dirty="0">
                    <a:solidFill>
                      <a:srgbClr val="002060"/>
                    </a:solidFill>
                  </a:rPr>
                  <a:t> and the probability of </a:t>
                </a:r>
                <a:r>
                  <a:rPr lang="en-US" sz="2800" i="1" dirty="0">
                    <a:solidFill>
                      <a:srgbClr val="002060"/>
                    </a:solidFill>
                  </a:rPr>
                  <a:t>B</a:t>
                </a:r>
                <a:r>
                  <a:rPr lang="en-US" sz="2800" dirty="0">
                    <a:solidFill>
                      <a:srgbClr val="002060"/>
                    </a:solidFill>
                  </a:rPr>
                  <a:t> given </a:t>
                </a:r>
                <a:r>
                  <a:rPr lang="en-US" sz="2800" i="1" dirty="0">
                    <a:solidFill>
                      <a:srgbClr val="002060"/>
                    </a:solidFill>
                  </a:rPr>
                  <a:t>A</a:t>
                </a:r>
                <a:r>
                  <a:rPr lang="en-US" sz="2800" dirty="0">
                    <a:solidFill>
                      <a:srgbClr val="002060"/>
                    </a:solidFill>
                  </a:rPr>
                  <a:t>  : </a:t>
                </a:r>
              </a:p>
              <a:p>
                <a:r>
                  <a:rPr lang="en-US" sz="2800" dirty="0">
                    <a:solidFill>
                      <a:srgbClr val="002060"/>
                    </a:solidFill>
                  </a:rPr>
                  <a:t>P (A∩B) = P (B│A) </a:t>
                </a:r>
                <a14:m>
                  <m:oMath xmlns:m="http://schemas.openxmlformats.org/officeDocument/2006/math">
                    <m:r>
                      <a:rPr lang="en-US" sz="2800" i="1">
                        <a:solidFill>
                          <a:srgbClr val="002060"/>
                        </a:solidFill>
                        <a:latin typeface="Cambria Math"/>
                      </a:rPr>
                      <m:t>∙</m:t>
                    </m:r>
                  </m:oMath>
                </a14:m>
                <a:r>
                  <a:rPr lang="en-US" sz="2800" dirty="0">
                    <a:solidFill>
                      <a:srgbClr val="002060"/>
                    </a:solidFill>
                  </a:rPr>
                  <a:t> P(A) </a:t>
                </a:r>
              </a:p>
              <a:p>
                <a:r>
                  <a:rPr lang="en-US" sz="2800" dirty="0">
                    <a:solidFill>
                      <a:srgbClr val="002060"/>
                    </a:solidFill>
                  </a:rPr>
                  <a:t>or </a:t>
                </a:r>
              </a:p>
              <a:p>
                <a:r>
                  <a:rPr lang="en-US" sz="2800" dirty="0">
                    <a:solidFill>
                      <a:srgbClr val="002060"/>
                    </a:solidFill>
                  </a:rPr>
                  <a:t>it is equal to the product of the probability of </a:t>
                </a:r>
                <a:r>
                  <a:rPr lang="en-US" sz="2800" i="1" dirty="0">
                    <a:solidFill>
                      <a:srgbClr val="002060"/>
                    </a:solidFill>
                  </a:rPr>
                  <a:t>A </a:t>
                </a:r>
                <a:r>
                  <a:rPr lang="en-US" sz="2800" dirty="0">
                    <a:solidFill>
                      <a:srgbClr val="002060"/>
                    </a:solidFill>
                  </a:rPr>
                  <a:t>given </a:t>
                </a:r>
                <a:r>
                  <a:rPr lang="en-US" sz="2800" i="1" dirty="0">
                    <a:solidFill>
                      <a:srgbClr val="002060"/>
                    </a:solidFill>
                  </a:rPr>
                  <a:t>B </a:t>
                </a:r>
                <a:r>
                  <a:rPr lang="en-US" sz="2800" dirty="0">
                    <a:solidFill>
                      <a:srgbClr val="002060"/>
                    </a:solidFill>
                  </a:rPr>
                  <a:t>and the probability of </a:t>
                </a:r>
                <a:r>
                  <a:rPr lang="en-US" sz="2800" i="1" dirty="0">
                    <a:solidFill>
                      <a:srgbClr val="002060"/>
                    </a:solidFill>
                  </a:rPr>
                  <a:t>B</a:t>
                </a:r>
                <a:r>
                  <a:rPr lang="en-US" sz="2800" dirty="0">
                    <a:solidFill>
                      <a:srgbClr val="002060"/>
                    </a:solidFill>
                  </a:rPr>
                  <a:t> if </a:t>
                </a:r>
                <a:r>
                  <a:rPr lang="en-US" sz="2800" i="1" dirty="0">
                    <a:solidFill>
                      <a:srgbClr val="002060"/>
                    </a:solidFill>
                  </a:rPr>
                  <a:t>A</a:t>
                </a:r>
                <a:r>
                  <a:rPr lang="en-US" sz="2800" dirty="0">
                    <a:solidFill>
                      <a:srgbClr val="002060"/>
                    </a:solidFill>
                  </a:rPr>
                  <a:t> occurs second </a:t>
                </a:r>
              </a:p>
              <a:p>
                <a:r>
                  <a:rPr lang="en-US" sz="2800" dirty="0">
                    <a:solidFill>
                      <a:srgbClr val="002060"/>
                    </a:solidFill>
                  </a:rPr>
                  <a:t>P (B∩A) = P (A│B) </a:t>
                </a:r>
                <a14:m>
                  <m:oMath xmlns:m="http://schemas.openxmlformats.org/officeDocument/2006/math">
                    <m:r>
                      <a:rPr lang="en-US" sz="2800" i="1">
                        <a:solidFill>
                          <a:srgbClr val="002060"/>
                        </a:solidFill>
                        <a:latin typeface="Cambria Math"/>
                      </a:rPr>
                      <m:t>∙</m:t>
                    </m:r>
                  </m:oMath>
                </a14:m>
                <a:r>
                  <a:rPr lang="en-US" sz="2800" dirty="0">
                    <a:solidFill>
                      <a:srgbClr val="002060"/>
                    </a:solidFill>
                  </a:rPr>
                  <a:t> P(B) </a:t>
                </a:r>
              </a:p>
              <a:p>
                <a:r>
                  <a:rPr lang="en-US" sz="2800" dirty="0">
                    <a:solidFill>
                      <a:srgbClr val="002060"/>
                    </a:solidFill>
                  </a:rPr>
                  <a:t>P (A∩B)  = P (B∩A)</a:t>
                </a:r>
                <a:endParaRPr lang="ru-RU" sz="2800" dirty="0">
                  <a:solidFill>
                    <a:srgbClr val="002060"/>
                  </a:solidFill>
                </a:endParaRPr>
              </a:p>
              <a:p>
                <a:r>
                  <a:rPr lang="en-US" sz="2800" dirty="0">
                    <a:solidFill>
                      <a:srgbClr val="002060"/>
                    </a:solidFill>
                  </a:rPr>
                  <a:t>Since </a:t>
                </a:r>
                <a:endParaRPr lang="ru-RU" sz="2800" dirty="0">
                  <a:solidFill>
                    <a:srgbClr val="002060"/>
                  </a:solidFill>
                </a:endParaRPr>
              </a:p>
              <a:p>
                <a:r>
                  <a:rPr lang="en-US" sz="2800" dirty="0">
                    <a:solidFill>
                      <a:srgbClr val="002060"/>
                    </a:solidFill>
                  </a:rPr>
                  <a:t>P (A│B) </a:t>
                </a:r>
                <a14:m>
                  <m:oMath xmlns:m="http://schemas.openxmlformats.org/officeDocument/2006/math">
                    <m:r>
                      <a:rPr lang="en-US" sz="2800" i="1">
                        <a:solidFill>
                          <a:srgbClr val="002060"/>
                        </a:solidFill>
                        <a:latin typeface="Cambria Math"/>
                      </a:rPr>
                      <m:t>∙</m:t>
                    </m:r>
                  </m:oMath>
                </a14:m>
                <a:r>
                  <a:rPr lang="en-US" sz="2800" dirty="0">
                    <a:solidFill>
                      <a:srgbClr val="002060"/>
                    </a:solidFill>
                  </a:rPr>
                  <a:t> P(B) = P (B│A) </a:t>
                </a:r>
                <a14:m>
                  <m:oMath xmlns:m="http://schemas.openxmlformats.org/officeDocument/2006/math">
                    <m:r>
                      <a:rPr lang="en-US" sz="2800" i="1">
                        <a:solidFill>
                          <a:srgbClr val="002060"/>
                        </a:solidFill>
                        <a:latin typeface="Cambria Math"/>
                      </a:rPr>
                      <m:t>∙</m:t>
                    </m:r>
                  </m:oMath>
                </a14:m>
                <a:r>
                  <a:rPr lang="en-US" sz="2800" dirty="0">
                    <a:solidFill>
                      <a:srgbClr val="002060"/>
                    </a:solidFill>
                  </a:rPr>
                  <a:t> P(A)</a:t>
                </a:r>
              </a:p>
              <a:p>
                <a:r>
                  <a:rPr lang="en-US" sz="2800" dirty="0">
                    <a:solidFill>
                      <a:srgbClr val="002060"/>
                    </a:solidFill>
                  </a:rPr>
                  <a:t>then</a:t>
                </a:r>
                <a:endParaRPr lang="ru-RU" sz="2800" dirty="0">
                  <a:solidFill>
                    <a:srgbClr val="002060"/>
                  </a:solidFill>
                </a:endParaRPr>
              </a:p>
              <a:p>
                <a:r>
                  <a:rPr lang="en-US" sz="2800" b="1" dirty="0">
                    <a:solidFill>
                      <a:schemeClr val="accent2">
                        <a:lumMod val="50000"/>
                      </a:schemeClr>
                    </a:solidFill>
                  </a:rPr>
                  <a:t>P (A│B) = </a:t>
                </a:r>
                <a14:m>
                  <m:oMath xmlns:m="http://schemas.openxmlformats.org/officeDocument/2006/math">
                    <m:f>
                      <m:fPr>
                        <m:ctrlPr>
                          <a:rPr lang="ru-RU" sz="3100" b="1" i="1">
                            <a:solidFill>
                              <a:schemeClr val="accent2">
                                <a:lumMod val="50000"/>
                              </a:schemeClr>
                            </a:solidFill>
                            <a:latin typeface="Cambria Math" panose="02040503050406030204" pitchFamily="18" charset="0"/>
                          </a:rPr>
                        </m:ctrlPr>
                      </m:fPr>
                      <m:num>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 (</m:t>
                        </m:r>
                        <m:r>
                          <a:rPr lang="en-US" sz="3100" b="1" i="1">
                            <a:solidFill>
                              <a:schemeClr val="accent2">
                                <a:lumMod val="50000"/>
                              </a:schemeClr>
                            </a:solidFill>
                            <a:latin typeface="Cambria Math"/>
                          </a:rPr>
                          <m:t>𝐁</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𝐀</m:t>
                        </m:r>
                        <m:r>
                          <a:rPr lang="en-US" sz="3100" b="1">
                            <a:solidFill>
                              <a:schemeClr val="accent2">
                                <a:lumMod val="50000"/>
                              </a:schemeClr>
                            </a:solidFill>
                            <a:latin typeface="Cambria Math"/>
                          </a:rPr>
                          <m:t>) ∙ </m:t>
                        </m:r>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𝐀</m:t>
                        </m:r>
                        <m:r>
                          <a:rPr lang="en-US" sz="3100" b="1">
                            <a:solidFill>
                              <a:schemeClr val="accent2">
                                <a:lumMod val="50000"/>
                              </a:schemeClr>
                            </a:solidFill>
                            <a:latin typeface="Cambria Math"/>
                          </a:rPr>
                          <m:t>)</m:t>
                        </m:r>
                      </m:num>
                      <m:den>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𝐁</m:t>
                        </m:r>
                        <m:r>
                          <a:rPr lang="en-US" sz="3100" b="1">
                            <a:solidFill>
                              <a:schemeClr val="accent2">
                                <a:lumMod val="50000"/>
                              </a:schemeClr>
                            </a:solidFill>
                            <a:latin typeface="Cambria Math"/>
                          </a:rPr>
                          <m:t>) </m:t>
                        </m:r>
                      </m:den>
                    </m:f>
                  </m:oMath>
                </a14:m>
                <a:endParaRPr lang="ru-RU" sz="3100" b="1" dirty="0">
                  <a:solidFill>
                    <a:schemeClr val="accent2">
                      <a:lumMod val="50000"/>
                    </a:schemeClr>
                  </a:solidFill>
                </a:endParaRPr>
              </a:p>
              <a:p>
                <a:pPr algn="l"/>
                <a:endParaRPr lang="ru-RU" sz="2800" dirty="0">
                  <a:solidFill>
                    <a:schemeClr val="tx1"/>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323528" y="908720"/>
                <a:ext cx="8640960" cy="5688632"/>
              </a:xfrm>
              <a:blipFill rotWithShape="1">
                <a:blip r:embed="rId2"/>
                <a:stretch>
                  <a:fillRect l="-1058" t="-2036" r="-212"/>
                </a:stretch>
              </a:blipFill>
            </p:spPr>
            <p:txBody>
              <a:bodyPr/>
              <a:lstStyle/>
              <a:p>
                <a:r>
                  <a:rPr lang="ru-RU">
                    <a:noFill/>
                  </a:rPr>
                  <a:t> </a:t>
                </a:r>
              </a:p>
            </p:txBody>
          </p:sp>
        </mc:Fallback>
      </mc:AlternateContent>
    </p:spTree>
    <p:extLst>
      <p:ext uri="{BB962C8B-B14F-4D97-AF65-F5344CB8AC3E}">
        <p14:creationId xmlns:p14="http://schemas.microsoft.com/office/powerpoint/2010/main" val="2237042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188640"/>
            <a:ext cx="7772400" cy="648072"/>
          </a:xfrm>
        </p:spPr>
        <p:txBody>
          <a:bodyPr>
            <a:normAutofit fontScale="90000"/>
          </a:bodyPr>
          <a:lstStyle/>
          <a:p>
            <a:r>
              <a:rPr lang="en-US" sz="4000" b="1" dirty="0">
                <a:solidFill>
                  <a:schemeClr val="accent2">
                    <a:lumMod val="50000"/>
                  </a:schemeClr>
                </a:solidFill>
              </a:rPr>
              <a:t>Bayes’ Theorem</a:t>
            </a:r>
            <a:endParaRPr lang="ru-RU" sz="4000"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323528" y="908720"/>
                <a:ext cx="8640960" cy="5040560"/>
              </a:xfrm>
            </p:spPr>
            <p:txBody>
              <a:bodyPr>
                <a:normAutofit/>
              </a:bodyPr>
              <a:lstStyle/>
              <a:p>
                <a:r>
                  <a:rPr lang="en-US" sz="2800" b="1" dirty="0">
                    <a:solidFill>
                      <a:schemeClr val="accent2">
                        <a:lumMod val="50000"/>
                      </a:schemeClr>
                    </a:solidFill>
                  </a:rPr>
                  <a:t>P (A│B) = </a:t>
                </a:r>
                <a14:m>
                  <m:oMath xmlns:m="http://schemas.openxmlformats.org/officeDocument/2006/math">
                    <m:f>
                      <m:fPr>
                        <m:ctrlPr>
                          <a:rPr lang="ru-RU" sz="3100" b="1" i="1">
                            <a:solidFill>
                              <a:schemeClr val="accent2">
                                <a:lumMod val="50000"/>
                              </a:schemeClr>
                            </a:solidFill>
                            <a:latin typeface="Cambria Math" panose="02040503050406030204" pitchFamily="18" charset="0"/>
                          </a:rPr>
                        </m:ctrlPr>
                      </m:fPr>
                      <m:num>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 (</m:t>
                        </m:r>
                        <m:r>
                          <a:rPr lang="en-US" sz="3100" b="1" i="1">
                            <a:solidFill>
                              <a:schemeClr val="accent2">
                                <a:lumMod val="50000"/>
                              </a:schemeClr>
                            </a:solidFill>
                            <a:latin typeface="Cambria Math"/>
                          </a:rPr>
                          <m:t>𝐁</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𝐀</m:t>
                        </m:r>
                        <m:r>
                          <a:rPr lang="en-US" sz="3100" b="1">
                            <a:solidFill>
                              <a:schemeClr val="accent2">
                                <a:lumMod val="50000"/>
                              </a:schemeClr>
                            </a:solidFill>
                            <a:latin typeface="Cambria Math"/>
                          </a:rPr>
                          <m:t>) ∙ </m:t>
                        </m:r>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𝐀</m:t>
                        </m:r>
                        <m:r>
                          <a:rPr lang="en-US" sz="3100" b="1">
                            <a:solidFill>
                              <a:schemeClr val="accent2">
                                <a:lumMod val="50000"/>
                              </a:schemeClr>
                            </a:solidFill>
                            <a:latin typeface="Cambria Math"/>
                          </a:rPr>
                          <m:t>)</m:t>
                        </m:r>
                      </m:num>
                      <m:den>
                        <m:r>
                          <a:rPr lang="en-US" sz="3100" b="1" i="1">
                            <a:solidFill>
                              <a:schemeClr val="accent2">
                                <a:lumMod val="50000"/>
                              </a:schemeClr>
                            </a:solidFill>
                            <a:latin typeface="Cambria Math"/>
                          </a:rPr>
                          <m:t>𝐏</m:t>
                        </m:r>
                        <m:r>
                          <a:rPr lang="en-US" sz="3100" b="1">
                            <a:solidFill>
                              <a:schemeClr val="accent2">
                                <a:lumMod val="50000"/>
                              </a:schemeClr>
                            </a:solidFill>
                            <a:latin typeface="Cambria Math"/>
                          </a:rPr>
                          <m:t>(</m:t>
                        </m:r>
                        <m:r>
                          <a:rPr lang="en-US" sz="3100" b="1" i="1">
                            <a:solidFill>
                              <a:schemeClr val="accent2">
                                <a:lumMod val="50000"/>
                              </a:schemeClr>
                            </a:solidFill>
                            <a:latin typeface="Cambria Math"/>
                          </a:rPr>
                          <m:t>𝐁</m:t>
                        </m:r>
                        <m:r>
                          <a:rPr lang="en-US" sz="3100" b="1">
                            <a:solidFill>
                              <a:schemeClr val="accent2">
                                <a:lumMod val="50000"/>
                              </a:schemeClr>
                            </a:solidFill>
                            <a:latin typeface="Cambria Math"/>
                          </a:rPr>
                          <m:t>) </m:t>
                        </m:r>
                      </m:den>
                    </m:f>
                  </m:oMath>
                </a14:m>
                <a:endParaRPr lang="en-US" sz="3100" b="1" dirty="0">
                  <a:solidFill>
                    <a:srgbClr val="002060"/>
                  </a:solidFill>
                </a:endParaRPr>
              </a:p>
              <a:p>
                <a:pPr algn="l"/>
                <a:r>
                  <a:rPr lang="en-US" sz="2400" b="1" dirty="0">
                    <a:solidFill>
                      <a:srgbClr val="002060"/>
                    </a:solidFill>
                  </a:rPr>
                  <a:t>where:</a:t>
                </a:r>
                <a:r>
                  <a:rPr lang="en-US" sz="3100" b="1" dirty="0">
                    <a:solidFill>
                      <a:srgbClr val="002060"/>
                    </a:solidFill>
                  </a:rPr>
                  <a:t> </a:t>
                </a:r>
              </a:p>
              <a:p>
                <a:pPr algn="l"/>
                <a:r>
                  <a:rPr lang="de-DE" sz="2800" b="1" dirty="0">
                    <a:solidFill>
                      <a:srgbClr val="002060"/>
                    </a:solidFill>
                  </a:rPr>
                  <a:t>P (A│B)</a:t>
                </a:r>
                <a:r>
                  <a:rPr lang="de-DE" sz="2800" dirty="0">
                    <a:solidFill>
                      <a:srgbClr val="002060"/>
                    </a:solidFill>
                  </a:rPr>
                  <a:t> – the unconditional probability that events A and B both occur</a:t>
                </a:r>
              </a:p>
              <a:p>
                <a:pPr algn="l"/>
                <a:r>
                  <a:rPr lang="de-DE" sz="2800" b="1" dirty="0">
                    <a:solidFill>
                      <a:srgbClr val="002060"/>
                    </a:solidFill>
                  </a:rPr>
                  <a:t>P(A)</a:t>
                </a:r>
                <a:r>
                  <a:rPr lang="de-DE" sz="2800" dirty="0">
                    <a:solidFill>
                      <a:srgbClr val="002060"/>
                    </a:solidFill>
                  </a:rPr>
                  <a:t> – </a:t>
                </a:r>
                <a:r>
                  <a:rPr lang="en-US" sz="2800" dirty="0">
                    <a:solidFill>
                      <a:srgbClr val="002060"/>
                    </a:solidFill>
                  </a:rPr>
                  <a:t>the unconditional probability that event A occurs</a:t>
                </a:r>
              </a:p>
              <a:p>
                <a:pPr algn="l"/>
                <a:endParaRPr lang="de-DE" sz="2800" b="1" dirty="0">
                  <a:solidFill>
                    <a:srgbClr val="002060"/>
                  </a:solidFill>
                </a:endParaRPr>
              </a:p>
              <a:p>
                <a:pPr algn="l"/>
                <a:r>
                  <a:rPr lang="de-DE" sz="2800" b="1" dirty="0">
                    <a:solidFill>
                      <a:srgbClr val="002060"/>
                    </a:solidFill>
                  </a:rPr>
                  <a:t>P (B│A)</a:t>
                </a:r>
                <a:r>
                  <a:rPr lang="de-DE" sz="2800" dirty="0">
                    <a:solidFill>
                      <a:srgbClr val="002060"/>
                    </a:solidFill>
                  </a:rPr>
                  <a:t> – </a:t>
                </a:r>
                <a:r>
                  <a:rPr lang="en-US" sz="2800" dirty="0">
                    <a:solidFill>
                      <a:srgbClr val="002060"/>
                    </a:solidFill>
                  </a:rPr>
                  <a:t>the conditional probability that event B will occur given that event A has already occurred</a:t>
                </a:r>
                <a:endParaRPr lang="ru-RU" sz="2800" dirty="0">
                  <a:solidFill>
                    <a:srgbClr val="002060"/>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323528" y="908720"/>
                <a:ext cx="8640960" cy="5040560"/>
              </a:xfrm>
              <a:blipFill rotWithShape="1">
                <a:blip r:embed="rId2"/>
                <a:stretch>
                  <a:fillRect l="-1410"/>
                </a:stretch>
              </a:blipFill>
            </p:spPr>
            <p:txBody>
              <a:bodyPr/>
              <a:lstStyle/>
              <a:p>
                <a:r>
                  <a:rPr lang="ru-RU">
                    <a:noFill/>
                  </a:rPr>
                  <a:t> </a:t>
                </a:r>
              </a:p>
            </p:txBody>
          </p:sp>
        </mc:Fallback>
      </mc:AlternateContent>
    </p:spTree>
    <p:extLst>
      <p:ext uri="{BB962C8B-B14F-4D97-AF65-F5344CB8AC3E}">
        <p14:creationId xmlns:p14="http://schemas.microsoft.com/office/powerpoint/2010/main" val="84857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1143000"/>
          </a:xfrm>
        </p:spPr>
        <p:txBody>
          <a:bodyPr>
            <a:normAutofit/>
          </a:bodyPr>
          <a:lstStyle/>
          <a:p>
            <a:r>
              <a:rPr lang="en-US" sz="3600" b="1" dirty="0">
                <a:solidFill>
                  <a:schemeClr val="accent2">
                    <a:lumMod val="50000"/>
                  </a:schemeClr>
                </a:solidFill>
              </a:rPr>
              <a:t>There are two basic types of relationships:</a:t>
            </a:r>
            <a:endParaRPr lang="ru-RU" sz="3600" b="1" dirty="0">
              <a:solidFill>
                <a:schemeClr val="accent2">
                  <a:lumMod val="50000"/>
                </a:schemeClr>
              </a:solidFill>
            </a:endParaRPr>
          </a:p>
        </p:txBody>
      </p:sp>
      <p:sp>
        <p:nvSpPr>
          <p:cNvPr id="3" name="Объект 2"/>
          <p:cNvSpPr>
            <a:spLocks noGrp="1"/>
          </p:cNvSpPr>
          <p:nvPr>
            <p:ph sz="half" idx="1"/>
          </p:nvPr>
        </p:nvSpPr>
        <p:spPr>
          <a:xfrm>
            <a:off x="251520" y="1600200"/>
            <a:ext cx="4244280" cy="4525963"/>
          </a:xfrm>
        </p:spPr>
        <p:txBody>
          <a:bodyPr>
            <a:normAutofit lnSpcReduction="10000"/>
          </a:bodyPr>
          <a:lstStyle/>
          <a:p>
            <a:pPr marL="0" lvl="0" indent="0">
              <a:buNone/>
            </a:pPr>
            <a:r>
              <a:rPr lang="en-US" dirty="0">
                <a:solidFill>
                  <a:srgbClr val="002060"/>
                </a:solidFill>
              </a:rPr>
              <a:t>A </a:t>
            </a:r>
            <a:r>
              <a:rPr lang="en-US" b="1" dirty="0">
                <a:solidFill>
                  <a:srgbClr val="002060"/>
                </a:solidFill>
              </a:rPr>
              <a:t>deterministic</a:t>
            </a:r>
            <a:r>
              <a:rPr lang="en-US" dirty="0">
                <a:solidFill>
                  <a:srgbClr val="002060"/>
                </a:solidFill>
              </a:rPr>
              <a:t> </a:t>
            </a:r>
          </a:p>
          <a:p>
            <a:pPr marL="0" lvl="0" indent="0">
              <a:buNone/>
            </a:pPr>
            <a:r>
              <a:rPr lang="en-US" dirty="0">
                <a:solidFill>
                  <a:srgbClr val="002060"/>
                </a:solidFill>
              </a:rPr>
              <a:t>(or </a:t>
            </a:r>
            <a:r>
              <a:rPr lang="en-US" b="1" dirty="0">
                <a:solidFill>
                  <a:srgbClr val="002060"/>
                </a:solidFill>
              </a:rPr>
              <a:t>functional</a:t>
            </a:r>
            <a:r>
              <a:rPr lang="en-US" dirty="0">
                <a:solidFill>
                  <a:srgbClr val="002060"/>
                </a:solidFill>
              </a:rPr>
              <a:t>) </a:t>
            </a:r>
            <a:r>
              <a:rPr lang="en-US" b="1" dirty="0">
                <a:solidFill>
                  <a:srgbClr val="002060"/>
                </a:solidFill>
              </a:rPr>
              <a:t>relationship</a:t>
            </a:r>
            <a:r>
              <a:rPr lang="en-US" dirty="0">
                <a:solidFill>
                  <a:srgbClr val="002060"/>
                </a:solidFill>
              </a:rPr>
              <a:t> is an exact relationship between the predictor variable</a:t>
            </a:r>
            <a:r>
              <a:rPr lang="ru-RU" dirty="0">
                <a:solidFill>
                  <a:srgbClr val="002060"/>
                </a:solidFill>
              </a:rPr>
              <a:t> </a:t>
            </a:r>
            <a:r>
              <a:rPr lang="en-US" i="1" dirty="0">
                <a:solidFill>
                  <a:srgbClr val="002060"/>
                </a:solidFill>
              </a:rPr>
              <a:t>x</a:t>
            </a:r>
            <a:r>
              <a:rPr lang="en-US" dirty="0">
                <a:solidFill>
                  <a:srgbClr val="002060"/>
                </a:solidFill>
              </a:rPr>
              <a:t> and the response </a:t>
            </a:r>
            <a:r>
              <a:rPr lang="en-US" i="1" dirty="0">
                <a:solidFill>
                  <a:srgbClr val="002060"/>
                </a:solidFill>
              </a:rPr>
              <a:t>y</a:t>
            </a:r>
            <a:r>
              <a:rPr lang="en-US" dirty="0">
                <a:solidFill>
                  <a:srgbClr val="002060"/>
                </a:solidFill>
              </a:rPr>
              <a:t>. </a:t>
            </a:r>
            <a:endParaRPr lang="ru-RU" dirty="0">
              <a:solidFill>
                <a:srgbClr val="002060"/>
              </a:solidFill>
            </a:endParaRPr>
          </a:p>
          <a:p>
            <a:pPr marL="0" lvl="0" indent="0">
              <a:buNone/>
            </a:pPr>
            <a:r>
              <a:rPr lang="en-US" dirty="0">
                <a:solidFill>
                  <a:srgbClr val="002060"/>
                </a:solidFill>
              </a:rPr>
              <a:t>(</a:t>
            </a:r>
            <a:r>
              <a:rPr lang="en-US" b="1" dirty="0">
                <a:solidFill>
                  <a:srgbClr val="002060"/>
                </a:solidFill>
              </a:rPr>
              <a:t>: </a:t>
            </a:r>
            <a:r>
              <a:rPr lang="en-US" b="1" i="1" dirty="0">
                <a:solidFill>
                  <a:srgbClr val="002060"/>
                </a:solidFill>
              </a:rPr>
              <a:t>y</a:t>
            </a:r>
            <a:r>
              <a:rPr lang="en-US" b="1" dirty="0">
                <a:solidFill>
                  <a:srgbClr val="002060"/>
                </a:solidFill>
              </a:rPr>
              <a:t> = </a:t>
            </a:r>
            <a:r>
              <a:rPr lang="en-US" b="1" i="1" dirty="0">
                <a:solidFill>
                  <a:srgbClr val="002060"/>
                </a:solidFill>
              </a:rPr>
              <a:t>a x + b)</a:t>
            </a:r>
            <a:endParaRPr lang="ru-RU" dirty="0">
              <a:solidFill>
                <a:srgbClr val="002060"/>
              </a:solidFill>
            </a:endParaRPr>
          </a:p>
          <a:p>
            <a:pPr marL="0" indent="0">
              <a:buNone/>
            </a:pPr>
            <a:endParaRPr lang="ru-RU" dirty="0"/>
          </a:p>
        </p:txBody>
      </p:sp>
      <p:sp>
        <p:nvSpPr>
          <p:cNvPr id="4" name="Объект 3"/>
          <p:cNvSpPr>
            <a:spLocks noGrp="1"/>
          </p:cNvSpPr>
          <p:nvPr>
            <p:ph sz="half" idx="2"/>
          </p:nvPr>
        </p:nvSpPr>
        <p:spPr>
          <a:xfrm>
            <a:off x="4572000" y="1600200"/>
            <a:ext cx="4248472" cy="4525963"/>
          </a:xfrm>
        </p:spPr>
        <p:txBody>
          <a:bodyPr>
            <a:normAutofit lnSpcReduction="10000"/>
          </a:bodyPr>
          <a:lstStyle/>
          <a:p>
            <a:pPr marL="0" lvl="0" indent="0">
              <a:buNone/>
            </a:pPr>
            <a:r>
              <a:rPr lang="en-US" dirty="0">
                <a:solidFill>
                  <a:srgbClr val="002060"/>
                </a:solidFill>
              </a:rPr>
              <a:t>A </a:t>
            </a:r>
            <a:r>
              <a:rPr lang="en-US" b="1" dirty="0">
                <a:solidFill>
                  <a:srgbClr val="002060"/>
                </a:solidFill>
              </a:rPr>
              <a:t>statistical relationship</a:t>
            </a:r>
            <a:r>
              <a:rPr lang="en-US" dirty="0">
                <a:solidFill>
                  <a:srgbClr val="002060"/>
                </a:solidFill>
              </a:rPr>
              <a:t> is not an exact relationship. </a:t>
            </a:r>
            <a:endParaRPr lang="ru-RU" dirty="0">
              <a:solidFill>
                <a:srgbClr val="002060"/>
              </a:solidFill>
            </a:endParaRPr>
          </a:p>
          <a:p>
            <a:pPr marL="0" lvl="0" indent="0">
              <a:buNone/>
            </a:pPr>
            <a:r>
              <a:rPr lang="en-US" dirty="0">
                <a:solidFill>
                  <a:srgbClr val="002060"/>
                </a:solidFill>
              </a:rPr>
              <a:t>It is instead a relationship in which "</a:t>
            </a:r>
            <a:r>
              <a:rPr lang="en-US" b="1" dirty="0">
                <a:solidFill>
                  <a:srgbClr val="002060"/>
                </a:solidFill>
              </a:rPr>
              <a:t>trend</a:t>
            </a:r>
            <a:r>
              <a:rPr lang="en-US" dirty="0">
                <a:solidFill>
                  <a:srgbClr val="002060"/>
                </a:solidFill>
              </a:rPr>
              <a:t>" exists between the predictor </a:t>
            </a:r>
            <a:r>
              <a:rPr lang="en-US" i="1" dirty="0">
                <a:solidFill>
                  <a:srgbClr val="002060"/>
                </a:solidFill>
              </a:rPr>
              <a:t>x</a:t>
            </a:r>
            <a:r>
              <a:rPr lang="en-US" dirty="0">
                <a:solidFill>
                  <a:srgbClr val="002060"/>
                </a:solidFill>
              </a:rPr>
              <a:t> and the response </a:t>
            </a:r>
            <a:r>
              <a:rPr lang="en-US" i="1" dirty="0">
                <a:solidFill>
                  <a:srgbClr val="002060"/>
                </a:solidFill>
              </a:rPr>
              <a:t>y</a:t>
            </a:r>
            <a:r>
              <a:rPr lang="en-US" dirty="0">
                <a:solidFill>
                  <a:srgbClr val="002060"/>
                </a:solidFill>
              </a:rPr>
              <a:t>, but there is also some "</a:t>
            </a:r>
            <a:r>
              <a:rPr lang="en-US" b="1" dirty="0">
                <a:solidFill>
                  <a:srgbClr val="002060"/>
                </a:solidFill>
              </a:rPr>
              <a:t>scatter</a:t>
            </a:r>
            <a:r>
              <a:rPr lang="en-US" dirty="0">
                <a:solidFill>
                  <a:srgbClr val="002060"/>
                </a:solidFill>
              </a:rPr>
              <a:t>." </a:t>
            </a:r>
            <a:endParaRPr lang="ru-RU" dirty="0">
              <a:solidFill>
                <a:srgbClr val="002060"/>
              </a:solidFill>
            </a:endParaRPr>
          </a:p>
          <a:p>
            <a:pPr marL="0" lvl="0" indent="0">
              <a:buNone/>
            </a:pPr>
            <a:r>
              <a:rPr lang="en-US" dirty="0">
                <a:solidFill>
                  <a:srgbClr val="002060"/>
                </a:solidFill>
              </a:rPr>
              <a:t>(</a:t>
            </a:r>
            <a:r>
              <a:rPr lang="ru-RU" dirty="0">
                <a:solidFill>
                  <a:srgbClr val="002060"/>
                </a:solidFill>
              </a:rPr>
              <a:t>the relationship between height and weight</a:t>
            </a:r>
            <a:r>
              <a:rPr lang="en-US" dirty="0">
                <a:solidFill>
                  <a:srgbClr val="002060"/>
                </a:solidFill>
              </a:rPr>
              <a:t>)</a:t>
            </a:r>
            <a:endParaRPr lang="ru-RU" dirty="0">
              <a:solidFill>
                <a:srgbClr val="002060"/>
              </a:solidFill>
            </a:endParaRPr>
          </a:p>
          <a:p>
            <a:pPr marL="0" indent="0">
              <a:buNone/>
            </a:pPr>
            <a:endParaRPr lang="ru-RU" dirty="0"/>
          </a:p>
        </p:txBody>
      </p:sp>
    </p:spTree>
    <p:extLst>
      <p:ext uri="{BB962C8B-B14F-4D97-AF65-F5344CB8AC3E}">
        <p14:creationId xmlns:p14="http://schemas.microsoft.com/office/powerpoint/2010/main" val="907053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3568" y="188640"/>
            <a:ext cx="7772400" cy="648072"/>
          </a:xfrm>
        </p:spPr>
        <p:txBody>
          <a:bodyPr>
            <a:normAutofit fontScale="90000"/>
          </a:bodyPr>
          <a:lstStyle/>
          <a:p>
            <a:r>
              <a:rPr lang="en-US" sz="4000" b="1" dirty="0">
                <a:solidFill>
                  <a:schemeClr val="accent2">
                    <a:lumMod val="50000"/>
                  </a:schemeClr>
                </a:solidFill>
              </a:rPr>
              <a:t>Bayes’ Theorem</a:t>
            </a:r>
            <a:endParaRPr lang="ru-RU" sz="4000" dirty="0">
              <a:solidFill>
                <a:schemeClr val="accent2">
                  <a:lumMod val="50000"/>
                </a:schemeClr>
              </a:solidFill>
            </a:endParaRPr>
          </a:p>
        </p:txBody>
      </p:sp>
      <mc:AlternateContent xmlns:mc="http://schemas.openxmlformats.org/markup-compatibility/2006" xmlns:a14="http://schemas.microsoft.com/office/drawing/2010/main">
        <mc:Choice Requires="a14">
          <p:sp>
            <p:nvSpPr>
              <p:cNvPr id="6" name="Подзаголовок 5"/>
              <p:cNvSpPr>
                <a:spLocks noGrp="1"/>
              </p:cNvSpPr>
              <p:nvPr>
                <p:ph type="subTitle" idx="1"/>
              </p:nvPr>
            </p:nvSpPr>
            <p:spPr>
              <a:xfrm>
                <a:off x="323528" y="908720"/>
                <a:ext cx="8640960" cy="5688632"/>
              </a:xfrm>
            </p:spPr>
            <p:txBody>
              <a:bodyPr>
                <a:normAutofit/>
              </a:bodyPr>
              <a:lstStyle/>
              <a:p>
                <a:endParaRPr lang="en-US" sz="2800" dirty="0">
                  <a:solidFill>
                    <a:schemeClr val="tx1"/>
                  </a:solidFill>
                </a:endParaRPr>
              </a:p>
              <a:p>
                <a:pPr algn="l"/>
                <a:r>
                  <a:rPr lang="en-US" sz="2800" b="1" dirty="0">
                    <a:solidFill>
                      <a:srgbClr val="002060"/>
                    </a:solidFill>
                  </a:rPr>
                  <a:t>Let </a:t>
                </a:r>
                <a14:m>
                  <m:oMath xmlns:m="http://schemas.openxmlformats.org/officeDocument/2006/math">
                    <m:sSub>
                      <m:sSubPr>
                        <m:ctrlPr>
                          <a:rPr lang="ru-RU" sz="2800" b="1" i="1">
                            <a:solidFill>
                              <a:srgbClr val="002060"/>
                            </a:solidFill>
                            <a:latin typeface="Cambria Math" panose="02040503050406030204" pitchFamily="18" charset="0"/>
                          </a:rPr>
                        </m:ctrlPr>
                      </m:sSubPr>
                      <m:e>
                        <m:r>
                          <a:rPr lang="en-US" sz="2800" b="1" i="1">
                            <a:solidFill>
                              <a:srgbClr val="002060"/>
                            </a:solidFill>
                            <a:latin typeface="Cambria Math"/>
                          </a:rPr>
                          <m:t>𝑨</m:t>
                        </m:r>
                      </m:e>
                      <m:sub>
                        <m:r>
                          <a:rPr lang="en-US" sz="2800" b="1" i="1">
                            <a:solidFill>
                              <a:srgbClr val="002060"/>
                            </a:solidFill>
                            <a:latin typeface="Cambria Math"/>
                          </a:rPr>
                          <m:t>𝟏</m:t>
                        </m:r>
                      </m:sub>
                    </m:sSub>
                  </m:oMath>
                </a14:m>
                <a:r>
                  <a:rPr lang="en-US" sz="2800" b="1" dirty="0">
                    <a:solidFill>
                      <a:srgbClr val="002060"/>
                    </a:solidFill>
                  </a:rPr>
                  <a:t>, </a:t>
                </a:r>
                <a14:m>
                  <m:oMath xmlns:m="http://schemas.openxmlformats.org/officeDocument/2006/math">
                    <m:sSub>
                      <m:sSubPr>
                        <m:ctrlPr>
                          <a:rPr lang="ru-RU" sz="2800" b="1" i="1">
                            <a:solidFill>
                              <a:srgbClr val="002060"/>
                            </a:solidFill>
                            <a:latin typeface="Cambria Math" panose="02040503050406030204" pitchFamily="18" charset="0"/>
                          </a:rPr>
                        </m:ctrlPr>
                      </m:sSubPr>
                      <m:e>
                        <m:r>
                          <a:rPr lang="en-US" sz="2800" b="1" i="1">
                            <a:solidFill>
                              <a:srgbClr val="002060"/>
                            </a:solidFill>
                            <a:latin typeface="Cambria Math"/>
                          </a:rPr>
                          <m:t>𝑨</m:t>
                        </m:r>
                      </m:e>
                      <m:sub>
                        <m:r>
                          <a:rPr lang="en-US" sz="2800" b="1" i="1">
                            <a:solidFill>
                              <a:srgbClr val="002060"/>
                            </a:solidFill>
                            <a:latin typeface="Cambria Math"/>
                          </a:rPr>
                          <m:t>𝟐</m:t>
                        </m:r>
                      </m:sub>
                    </m:sSub>
                  </m:oMath>
                </a14:m>
                <a:r>
                  <a:rPr lang="en-US" sz="2800" b="1" dirty="0">
                    <a:solidFill>
                      <a:srgbClr val="002060"/>
                    </a:solidFill>
                  </a:rPr>
                  <a:t>, …</a:t>
                </a:r>
                <a14:m>
                  <m:oMath xmlns:m="http://schemas.openxmlformats.org/officeDocument/2006/math">
                    <m:sSub>
                      <m:sSubPr>
                        <m:ctrlPr>
                          <a:rPr lang="ru-RU" sz="2800" b="1" i="1">
                            <a:solidFill>
                              <a:srgbClr val="002060"/>
                            </a:solidFill>
                            <a:latin typeface="Cambria Math" panose="02040503050406030204" pitchFamily="18" charset="0"/>
                          </a:rPr>
                        </m:ctrlPr>
                      </m:sSubPr>
                      <m:e>
                        <m:r>
                          <a:rPr lang="en-US" sz="2800" b="1" i="1">
                            <a:solidFill>
                              <a:srgbClr val="002060"/>
                            </a:solidFill>
                            <a:latin typeface="Cambria Math"/>
                          </a:rPr>
                          <m:t>𝑨</m:t>
                        </m:r>
                      </m:e>
                      <m:sub>
                        <m:r>
                          <a:rPr lang="en-US" sz="2800" b="1" i="1">
                            <a:solidFill>
                              <a:srgbClr val="002060"/>
                            </a:solidFill>
                            <a:latin typeface="Cambria Math"/>
                          </a:rPr>
                          <m:t>𝒏</m:t>
                        </m:r>
                      </m:sub>
                    </m:sSub>
                  </m:oMath>
                </a14:m>
                <a:r>
                  <a:rPr lang="en-US" sz="2800" b="1" dirty="0">
                    <a:solidFill>
                      <a:srgbClr val="002060"/>
                    </a:solidFill>
                  </a:rPr>
                  <a:t> be a set of mutually exclusive events that together form the exhaustive sample space S: </a:t>
                </a:r>
              </a:p>
              <a:p>
                <a:r>
                  <a:rPr lang="en-US" sz="2800" b="1" dirty="0">
                    <a:solidFill>
                      <a:schemeClr val="accent2">
                        <a:lumMod val="50000"/>
                      </a:schemeClr>
                    </a:solidFill>
                  </a:rPr>
                  <a:t>S =  </a:t>
                </a:r>
                <a14:m>
                  <m:oMath xmlns:m="http://schemas.openxmlformats.org/officeDocument/2006/math">
                    <m:sSub>
                      <m:sSubPr>
                        <m:ctrlPr>
                          <a:rPr lang="ru-RU" sz="2800" b="1" i="1">
                            <a:solidFill>
                              <a:schemeClr val="accent2">
                                <a:lumMod val="50000"/>
                              </a:schemeClr>
                            </a:solidFill>
                            <a:latin typeface="Cambria Math" panose="02040503050406030204" pitchFamily="18" charset="0"/>
                          </a:rPr>
                        </m:ctrlPr>
                      </m:sSubPr>
                      <m:e>
                        <m:r>
                          <a:rPr lang="en-US" sz="2800" b="1" i="1">
                            <a:solidFill>
                              <a:schemeClr val="accent2">
                                <a:lumMod val="50000"/>
                              </a:schemeClr>
                            </a:solidFill>
                            <a:latin typeface="Cambria Math"/>
                          </a:rPr>
                          <m:t>𝑨</m:t>
                        </m:r>
                      </m:e>
                      <m:sub>
                        <m:r>
                          <a:rPr lang="en-US" sz="2800" b="1" i="1">
                            <a:solidFill>
                              <a:schemeClr val="accent2">
                                <a:lumMod val="50000"/>
                              </a:schemeClr>
                            </a:solidFill>
                            <a:latin typeface="Cambria Math"/>
                          </a:rPr>
                          <m:t>𝟏</m:t>
                        </m:r>
                      </m:sub>
                    </m:sSub>
                  </m:oMath>
                </a14:m>
                <a:r>
                  <a:rPr lang="en-US" sz="2800" b="1" dirty="0">
                    <a:solidFill>
                      <a:schemeClr val="accent2">
                        <a:lumMod val="50000"/>
                      </a:schemeClr>
                    </a:solidFill>
                  </a:rPr>
                  <a:t> + </a:t>
                </a:r>
                <a14:m>
                  <m:oMath xmlns:m="http://schemas.openxmlformats.org/officeDocument/2006/math">
                    <m:sSub>
                      <m:sSubPr>
                        <m:ctrlPr>
                          <a:rPr lang="ru-RU" sz="2800" b="1" i="1">
                            <a:solidFill>
                              <a:schemeClr val="accent2">
                                <a:lumMod val="50000"/>
                              </a:schemeClr>
                            </a:solidFill>
                            <a:latin typeface="Cambria Math" panose="02040503050406030204" pitchFamily="18" charset="0"/>
                          </a:rPr>
                        </m:ctrlPr>
                      </m:sSubPr>
                      <m:e>
                        <m:r>
                          <a:rPr lang="en-US" sz="2800" b="1" i="1">
                            <a:solidFill>
                              <a:schemeClr val="accent2">
                                <a:lumMod val="50000"/>
                              </a:schemeClr>
                            </a:solidFill>
                            <a:latin typeface="Cambria Math"/>
                          </a:rPr>
                          <m:t>𝑨</m:t>
                        </m:r>
                      </m:e>
                      <m:sub>
                        <m:r>
                          <a:rPr lang="en-US" sz="2800" b="1" i="1">
                            <a:solidFill>
                              <a:schemeClr val="accent2">
                                <a:lumMod val="50000"/>
                              </a:schemeClr>
                            </a:solidFill>
                            <a:latin typeface="Cambria Math"/>
                          </a:rPr>
                          <m:t>𝟐</m:t>
                        </m:r>
                      </m:sub>
                    </m:sSub>
                  </m:oMath>
                </a14:m>
                <a:r>
                  <a:rPr lang="en-US" sz="2800" b="1" dirty="0">
                    <a:solidFill>
                      <a:schemeClr val="accent2">
                        <a:lumMod val="50000"/>
                      </a:schemeClr>
                    </a:solidFill>
                  </a:rPr>
                  <a:t> + …</a:t>
                </a:r>
                <a14:m>
                  <m:oMath xmlns:m="http://schemas.openxmlformats.org/officeDocument/2006/math">
                    <m:r>
                      <a:rPr lang="en-US" sz="2800" b="1" i="1">
                        <a:solidFill>
                          <a:schemeClr val="accent2">
                            <a:lumMod val="50000"/>
                          </a:schemeClr>
                        </a:solidFill>
                        <a:latin typeface="Cambria Math"/>
                      </a:rPr>
                      <m:t>+</m:t>
                    </m:r>
                    <m:sSub>
                      <m:sSubPr>
                        <m:ctrlPr>
                          <a:rPr lang="ru-RU" sz="2800" b="1" i="1">
                            <a:solidFill>
                              <a:schemeClr val="accent2">
                                <a:lumMod val="50000"/>
                              </a:schemeClr>
                            </a:solidFill>
                            <a:latin typeface="Cambria Math" panose="02040503050406030204" pitchFamily="18" charset="0"/>
                          </a:rPr>
                        </m:ctrlPr>
                      </m:sSubPr>
                      <m:e>
                        <m:r>
                          <a:rPr lang="en-US" sz="2800" b="1" i="1">
                            <a:solidFill>
                              <a:schemeClr val="accent2">
                                <a:lumMod val="50000"/>
                              </a:schemeClr>
                            </a:solidFill>
                            <a:latin typeface="Cambria Math"/>
                          </a:rPr>
                          <m:t>𝑨</m:t>
                        </m:r>
                      </m:e>
                      <m:sub>
                        <m:r>
                          <a:rPr lang="en-US" sz="2800" b="1" i="1">
                            <a:solidFill>
                              <a:schemeClr val="accent2">
                                <a:lumMod val="50000"/>
                              </a:schemeClr>
                            </a:solidFill>
                            <a:latin typeface="Cambria Math"/>
                          </a:rPr>
                          <m:t>𝒏</m:t>
                        </m:r>
                      </m:sub>
                    </m:sSub>
                  </m:oMath>
                </a14:m>
                <a:r>
                  <a:rPr lang="en-US" sz="2800" b="1" dirty="0">
                    <a:solidFill>
                      <a:schemeClr val="accent2">
                        <a:lumMod val="50000"/>
                      </a:schemeClr>
                    </a:solidFill>
                  </a:rPr>
                  <a:t>. </a:t>
                </a:r>
              </a:p>
              <a:p>
                <a:pPr algn="l"/>
                <a:r>
                  <a:rPr lang="en-US" sz="2800" b="1" dirty="0">
                    <a:solidFill>
                      <a:srgbClr val="002060"/>
                    </a:solidFill>
                  </a:rPr>
                  <a:t>Let B be any event from the same space, </a:t>
                </a:r>
              </a:p>
              <a:p>
                <a:pPr algn="l"/>
                <a:r>
                  <a:rPr lang="en-US" sz="2800" b="1" dirty="0">
                    <a:solidFill>
                      <a:srgbClr val="002060"/>
                    </a:solidFill>
                  </a:rPr>
                  <a:t>such that P (B) </a:t>
                </a:r>
                <a14:m>
                  <m:oMath xmlns:m="http://schemas.openxmlformats.org/officeDocument/2006/math">
                    <m:r>
                      <a:rPr lang="en-US" sz="2800" b="1" i="1">
                        <a:solidFill>
                          <a:srgbClr val="002060"/>
                        </a:solidFill>
                        <a:latin typeface="Cambria Math"/>
                      </a:rPr>
                      <m:t>&gt;</m:t>
                    </m:r>
                  </m:oMath>
                </a14:m>
                <a:r>
                  <a:rPr lang="en-US" sz="2800" b="1" dirty="0">
                    <a:solidFill>
                      <a:srgbClr val="002060"/>
                    </a:solidFill>
                  </a:rPr>
                  <a:t> 0. Then,</a:t>
                </a:r>
                <a:endParaRPr lang="ru-RU" sz="2800" b="1" dirty="0">
                  <a:solidFill>
                    <a:srgbClr val="002060"/>
                  </a:solidFill>
                </a:endParaRPr>
              </a:p>
              <a:p>
                <a:r>
                  <a:rPr lang="en-US" sz="2800" b="1" dirty="0">
                    <a:solidFill>
                      <a:schemeClr val="accent2">
                        <a:lumMod val="50000"/>
                      </a:schemeClr>
                    </a:solidFill>
                  </a:rPr>
                  <a:t>P (</a:t>
                </a:r>
                <a14:m>
                  <m:oMath xmlns:m="http://schemas.openxmlformats.org/officeDocument/2006/math">
                    <m:sSub>
                      <m:sSubPr>
                        <m:ctrlPr>
                          <a:rPr lang="ru-RU" sz="2800" b="1" i="1" smtClean="0">
                            <a:solidFill>
                              <a:schemeClr val="accent2">
                                <a:lumMod val="50000"/>
                              </a:schemeClr>
                            </a:solidFill>
                            <a:latin typeface="Cambria Math" panose="02040503050406030204" pitchFamily="18" charset="0"/>
                          </a:rPr>
                        </m:ctrlPr>
                      </m:sSubPr>
                      <m:e>
                        <m:r>
                          <a:rPr lang="en-US" sz="2800" b="1" i="1">
                            <a:solidFill>
                              <a:schemeClr val="accent2">
                                <a:lumMod val="50000"/>
                              </a:schemeClr>
                            </a:solidFill>
                            <a:latin typeface="Cambria Math"/>
                          </a:rPr>
                          <m:t>𝑨</m:t>
                        </m:r>
                      </m:e>
                      <m:sub>
                        <m:r>
                          <a:rPr lang="en-US" sz="2800" b="1" i="1">
                            <a:solidFill>
                              <a:schemeClr val="accent2">
                                <a:lumMod val="50000"/>
                              </a:schemeClr>
                            </a:solidFill>
                            <a:latin typeface="Cambria Math"/>
                          </a:rPr>
                          <m:t>𝒌</m:t>
                        </m:r>
                      </m:sub>
                    </m:sSub>
                  </m:oMath>
                </a14:m>
                <a:r>
                  <a:rPr lang="en-US" sz="2800" b="1" dirty="0">
                    <a:solidFill>
                      <a:schemeClr val="accent2">
                        <a:lumMod val="50000"/>
                      </a:schemeClr>
                    </a:solidFill>
                  </a:rPr>
                  <a:t>│B) =   </a:t>
                </a:r>
                <a14:m>
                  <m:oMath xmlns:m="http://schemas.openxmlformats.org/officeDocument/2006/math">
                    <m:f>
                      <m:fPr>
                        <m:ctrlPr>
                          <a:rPr lang="ru-RU" b="1" i="1">
                            <a:solidFill>
                              <a:schemeClr val="accent2">
                                <a:lumMod val="50000"/>
                              </a:schemeClr>
                            </a:solidFill>
                            <a:latin typeface="Cambria Math" panose="02040503050406030204" pitchFamily="18" charset="0"/>
                          </a:rPr>
                        </m:ctrlPr>
                      </m:fPr>
                      <m:num>
                        <m:r>
                          <a:rPr lang="en-US" b="1" i="1">
                            <a:solidFill>
                              <a:schemeClr val="accent2">
                                <a:lumMod val="50000"/>
                              </a:schemeClr>
                            </a:solidFill>
                            <a:latin typeface="Cambria Math"/>
                          </a:rPr>
                          <m:t>𝑷</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m:t>
                        </m:r>
                        <m:r>
                          <a:rPr lang="en-US" b="1" i="1">
                            <a:solidFill>
                              <a:schemeClr val="accent2">
                                <a:lumMod val="50000"/>
                              </a:schemeClr>
                            </a:solidFill>
                            <a:latin typeface="Cambria Math"/>
                          </a:rPr>
                          <m:t>𝑩</m:t>
                        </m:r>
                        <m:r>
                          <a:rPr lang="en-US" b="1" i="1">
                            <a:solidFill>
                              <a:schemeClr val="accent2">
                                <a:lumMod val="50000"/>
                              </a:schemeClr>
                            </a:solidFill>
                            <a:latin typeface="Cambria Math"/>
                          </a:rPr>
                          <m:t>)  </m:t>
                        </m:r>
                      </m:num>
                      <m:den>
                        <m:nary>
                          <m:naryPr>
                            <m:chr m:val="∑"/>
                            <m:limLoc m:val="undOvr"/>
                            <m:ctrlPr>
                              <a:rPr lang="ru-RU" b="1" i="1">
                                <a:solidFill>
                                  <a:schemeClr val="accent2">
                                    <a:lumMod val="50000"/>
                                  </a:schemeClr>
                                </a:solidFill>
                                <a:latin typeface="Cambria Math" panose="02040503050406030204" pitchFamily="18" charset="0"/>
                              </a:rPr>
                            </m:ctrlPr>
                          </m:naryPr>
                          <m:sub>
                            <m:r>
                              <a:rPr lang="en-US" b="1" i="1">
                                <a:solidFill>
                                  <a:schemeClr val="accent2">
                                    <a:lumMod val="50000"/>
                                  </a:schemeClr>
                                </a:solidFill>
                                <a:latin typeface="Cambria Math"/>
                              </a:rPr>
                              <m:t>𝒌</m:t>
                            </m:r>
                          </m:sub>
                          <m:sup>
                            <m:r>
                              <a:rPr lang="en-US" b="1" i="1">
                                <a:solidFill>
                                  <a:schemeClr val="accent2">
                                    <a:lumMod val="50000"/>
                                  </a:schemeClr>
                                </a:solidFill>
                                <a:latin typeface="Cambria Math"/>
                              </a:rPr>
                              <m:t>𝒏</m:t>
                            </m:r>
                          </m:sup>
                          <m:e>
                            <m:r>
                              <a:rPr lang="en-US" b="1" i="1">
                                <a:solidFill>
                                  <a:schemeClr val="accent2">
                                    <a:lumMod val="50000"/>
                                  </a:schemeClr>
                                </a:solidFill>
                                <a:latin typeface="Cambria Math"/>
                              </a:rPr>
                              <m:t>𝑷</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m:t>
                            </m:r>
                            <m:r>
                              <a:rPr lang="en-US" b="1" i="1">
                                <a:solidFill>
                                  <a:schemeClr val="accent2">
                                    <a:lumMod val="50000"/>
                                  </a:schemeClr>
                                </a:solidFill>
                                <a:latin typeface="Cambria Math"/>
                              </a:rPr>
                              <m:t>𝑩</m:t>
                            </m:r>
                            <m:r>
                              <a:rPr lang="en-US" b="1" i="1">
                                <a:solidFill>
                                  <a:schemeClr val="accent2">
                                    <a:lumMod val="50000"/>
                                  </a:schemeClr>
                                </a:solidFill>
                                <a:latin typeface="Cambria Math"/>
                              </a:rPr>
                              <m:t>)</m:t>
                            </m:r>
                          </m:e>
                        </m:nary>
                      </m:den>
                    </m:f>
                  </m:oMath>
                </a14:m>
                <a:r>
                  <a:rPr lang="en-US" b="1" dirty="0">
                    <a:solidFill>
                      <a:schemeClr val="accent2">
                        <a:lumMod val="50000"/>
                      </a:schemeClr>
                    </a:solidFill>
                  </a:rPr>
                  <a:t>  =  </a:t>
                </a:r>
                <a14:m>
                  <m:oMath xmlns:m="http://schemas.openxmlformats.org/officeDocument/2006/math">
                    <m:f>
                      <m:fPr>
                        <m:ctrlPr>
                          <a:rPr lang="ru-RU" b="1" i="1">
                            <a:solidFill>
                              <a:schemeClr val="accent2">
                                <a:lumMod val="50000"/>
                              </a:schemeClr>
                            </a:solidFill>
                            <a:latin typeface="Cambria Math" panose="02040503050406030204" pitchFamily="18" charset="0"/>
                          </a:rPr>
                        </m:ctrlPr>
                      </m:fPr>
                      <m:num>
                        <m:r>
                          <a:rPr lang="en-US" b="1" i="1">
                            <a:solidFill>
                              <a:schemeClr val="accent2">
                                <a:lumMod val="50000"/>
                              </a:schemeClr>
                            </a:solidFill>
                            <a:latin typeface="Cambria Math"/>
                          </a:rPr>
                          <m:t>𝑷</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m:t>
                        </m:r>
                        <m:r>
                          <a:rPr lang="en-US" b="1" i="1">
                            <a:solidFill>
                              <a:schemeClr val="accent2">
                                <a:lumMod val="50000"/>
                              </a:schemeClr>
                            </a:solidFill>
                            <a:latin typeface="Cambria Math"/>
                          </a:rPr>
                          <m:t>𝑷</m:t>
                        </m:r>
                        <m:r>
                          <a:rPr lang="en-US" b="1" i="1">
                            <a:solidFill>
                              <a:schemeClr val="accent2">
                                <a:lumMod val="50000"/>
                              </a:schemeClr>
                            </a:solidFill>
                            <a:latin typeface="Cambria Math"/>
                          </a:rPr>
                          <m:t> (</m:t>
                        </m:r>
                        <m:r>
                          <a:rPr lang="en-US" b="1" i="1">
                            <a:solidFill>
                              <a:schemeClr val="accent2">
                                <a:lumMod val="50000"/>
                              </a:schemeClr>
                            </a:solidFill>
                            <a:latin typeface="Cambria Math"/>
                          </a:rPr>
                          <m:t>𝑩</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  </m:t>
                        </m:r>
                      </m:num>
                      <m:den>
                        <m:nary>
                          <m:naryPr>
                            <m:chr m:val="∑"/>
                            <m:limLoc m:val="undOvr"/>
                            <m:ctrlPr>
                              <a:rPr lang="ru-RU" b="1" i="1">
                                <a:solidFill>
                                  <a:schemeClr val="accent2">
                                    <a:lumMod val="50000"/>
                                  </a:schemeClr>
                                </a:solidFill>
                                <a:latin typeface="Cambria Math" panose="02040503050406030204" pitchFamily="18" charset="0"/>
                              </a:rPr>
                            </m:ctrlPr>
                          </m:naryPr>
                          <m:sub>
                            <m:r>
                              <a:rPr lang="en-US" b="1" i="1">
                                <a:solidFill>
                                  <a:schemeClr val="accent2">
                                    <a:lumMod val="50000"/>
                                  </a:schemeClr>
                                </a:solidFill>
                                <a:latin typeface="Cambria Math"/>
                              </a:rPr>
                              <m:t>𝒌</m:t>
                            </m:r>
                          </m:sub>
                          <m:sup>
                            <m:r>
                              <a:rPr lang="en-US" b="1" i="1">
                                <a:solidFill>
                                  <a:schemeClr val="accent2">
                                    <a:lumMod val="50000"/>
                                  </a:schemeClr>
                                </a:solidFill>
                                <a:latin typeface="Cambria Math"/>
                              </a:rPr>
                              <m:t>𝒏</m:t>
                            </m:r>
                          </m:sup>
                          <m:e>
                            <m:r>
                              <a:rPr lang="en-US" b="1" i="1">
                                <a:solidFill>
                                  <a:schemeClr val="accent2">
                                    <a:lumMod val="50000"/>
                                  </a:schemeClr>
                                </a:solidFill>
                                <a:latin typeface="Cambria Math"/>
                              </a:rPr>
                              <m:t>𝑷</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m:t>
                            </m:r>
                          </m:e>
                        </m:nary>
                        <m:r>
                          <a:rPr lang="en-US" b="1" i="1">
                            <a:solidFill>
                              <a:schemeClr val="accent2">
                                <a:lumMod val="50000"/>
                              </a:schemeClr>
                            </a:solidFill>
                            <a:latin typeface="Cambria Math"/>
                          </a:rPr>
                          <m:t>∙</m:t>
                        </m:r>
                        <m:r>
                          <a:rPr lang="en-US" b="1" i="1">
                            <a:solidFill>
                              <a:schemeClr val="accent2">
                                <a:lumMod val="50000"/>
                              </a:schemeClr>
                            </a:solidFill>
                            <a:latin typeface="Cambria Math"/>
                          </a:rPr>
                          <m:t>𝑷</m:t>
                        </m:r>
                        <m:r>
                          <a:rPr lang="en-US" b="1" i="1">
                            <a:solidFill>
                              <a:schemeClr val="accent2">
                                <a:lumMod val="50000"/>
                              </a:schemeClr>
                            </a:solidFill>
                            <a:latin typeface="Cambria Math"/>
                          </a:rPr>
                          <m:t> (</m:t>
                        </m:r>
                        <m:r>
                          <a:rPr lang="en-US" b="1" i="1">
                            <a:solidFill>
                              <a:schemeClr val="accent2">
                                <a:lumMod val="50000"/>
                              </a:schemeClr>
                            </a:solidFill>
                            <a:latin typeface="Cambria Math"/>
                          </a:rPr>
                          <m:t>𝑩</m:t>
                        </m:r>
                        <m:r>
                          <a:rPr lang="en-US" b="1" i="1">
                            <a:solidFill>
                              <a:schemeClr val="accent2">
                                <a:lumMod val="50000"/>
                              </a:schemeClr>
                            </a:solidFill>
                            <a:latin typeface="Cambria Math"/>
                          </a:rPr>
                          <m:t>│</m:t>
                        </m:r>
                        <m:sSub>
                          <m:sSubPr>
                            <m:ctrlPr>
                              <a:rPr lang="ru-RU" b="1" i="1">
                                <a:solidFill>
                                  <a:schemeClr val="accent2">
                                    <a:lumMod val="50000"/>
                                  </a:schemeClr>
                                </a:solidFill>
                                <a:latin typeface="Cambria Math" panose="02040503050406030204" pitchFamily="18" charset="0"/>
                              </a:rPr>
                            </m:ctrlPr>
                          </m:sSubPr>
                          <m:e>
                            <m:r>
                              <a:rPr lang="en-US" b="1" i="1">
                                <a:solidFill>
                                  <a:schemeClr val="accent2">
                                    <a:lumMod val="50000"/>
                                  </a:schemeClr>
                                </a:solidFill>
                                <a:latin typeface="Cambria Math"/>
                              </a:rPr>
                              <m:t>𝑨</m:t>
                            </m:r>
                          </m:e>
                          <m:sub>
                            <m:r>
                              <a:rPr lang="en-US" b="1" i="1">
                                <a:solidFill>
                                  <a:schemeClr val="accent2">
                                    <a:lumMod val="50000"/>
                                  </a:schemeClr>
                                </a:solidFill>
                                <a:latin typeface="Cambria Math"/>
                              </a:rPr>
                              <m:t>𝒌</m:t>
                            </m:r>
                          </m:sub>
                        </m:sSub>
                        <m:r>
                          <a:rPr lang="en-US" b="1" i="1">
                            <a:solidFill>
                              <a:schemeClr val="accent2">
                                <a:lumMod val="50000"/>
                              </a:schemeClr>
                            </a:solidFill>
                            <a:latin typeface="Cambria Math"/>
                          </a:rPr>
                          <m:t>)</m:t>
                        </m:r>
                      </m:den>
                    </m:f>
                  </m:oMath>
                </a14:m>
                <a:endParaRPr lang="ru-RU" b="1" dirty="0">
                  <a:solidFill>
                    <a:schemeClr val="tx1"/>
                  </a:solidFill>
                </a:endParaRPr>
              </a:p>
            </p:txBody>
          </p:sp>
        </mc:Choice>
        <mc:Fallback xmlns="">
          <p:sp>
            <p:nvSpPr>
              <p:cNvPr id="6" name="Подзаголовок 5"/>
              <p:cNvSpPr>
                <a:spLocks noGrp="1" noRot="1" noChangeAspect="1" noMove="1" noResize="1" noEditPoints="1" noAdjustHandles="1" noChangeArrowheads="1" noChangeShapeType="1" noTextEdit="1"/>
              </p:cNvSpPr>
              <p:nvPr>
                <p:ph type="subTitle" idx="1"/>
              </p:nvPr>
            </p:nvSpPr>
            <p:spPr>
              <a:xfrm>
                <a:off x="323528" y="908720"/>
                <a:ext cx="8640960" cy="5688632"/>
              </a:xfrm>
              <a:blipFill rotWithShape="1">
                <a:blip r:embed="rId2"/>
                <a:stretch>
                  <a:fillRect l="-1410"/>
                </a:stretch>
              </a:blipFill>
            </p:spPr>
            <p:txBody>
              <a:bodyPr/>
              <a:lstStyle/>
              <a:p>
                <a:r>
                  <a:rPr lang="ru-RU">
                    <a:noFill/>
                  </a:rPr>
                  <a:t> </a:t>
                </a:r>
              </a:p>
            </p:txBody>
          </p:sp>
        </mc:Fallback>
      </mc:AlternateContent>
    </p:spTree>
    <p:extLst>
      <p:ext uri="{BB962C8B-B14F-4D97-AF65-F5344CB8AC3E}">
        <p14:creationId xmlns:p14="http://schemas.microsoft.com/office/powerpoint/2010/main" val="3926424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b="1" dirty="0">
                <a:solidFill>
                  <a:schemeClr val="accent2">
                    <a:lumMod val="75000"/>
                  </a:schemeClr>
                </a:solidFill>
              </a:rPr>
              <a:t>Basic</a:t>
            </a:r>
            <a:r>
              <a:rPr lang="en-US" b="1" dirty="0">
                <a:solidFill>
                  <a:schemeClr val="accent2">
                    <a:lumMod val="75000"/>
                  </a:schemeClr>
                </a:solidFill>
              </a:rPr>
              <a:t> </a:t>
            </a:r>
            <a:r>
              <a:rPr lang="en-US" sz="3600" b="1" dirty="0">
                <a:solidFill>
                  <a:schemeClr val="accent2">
                    <a:lumMod val="75000"/>
                  </a:schemeClr>
                </a:solidFill>
              </a:rPr>
              <a:t>notions of Statistics</a:t>
            </a:r>
            <a:endParaRPr lang="ru-RU" sz="3600" b="1" dirty="0">
              <a:solidFill>
                <a:schemeClr val="accent2">
                  <a:lumMod val="75000"/>
                </a:schemeClr>
              </a:solidFill>
            </a:endParaRPr>
          </a:p>
        </p:txBody>
      </p:sp>
      <p:sp>
        <p:nvSpPr>
          <p:cNvPr id="3" name="Объект 2"/>
          <p:cNvSpPr>
            <a:spLocks noGrp="1"/>
          </p:cNvSpPr>
          <p:nvPr>
            <p:ph idx="1"/>
          </p:nvPr>
        </p:nvSpPr>
        <p:spPr>
          <a:xfrm>
            <a:off x="457200" y="1340768"/>
            <a:ext cx="8229600" cy="4785395"/>
          </a:xfrm>
        </p:spPr>
        <p:txBody>
          <a:bodyPr/>
          <a:lstStyle/>
          <a:p>
            <a:r>
              <a:rPr lang="en-US" sz="2400" b="1" cap="all" dirty="0">
                <a:solidFill>
                  <a:schemeClr val="accent2">
                    <a:lumMod val="75000"/>
                  </a:schemeClr>
                </a:solidFill>
              </a:rPr>
              <a:t>Population</a:t>
            </a:r>
            <a:r>
              <a:rPr lang="en-US" sz="2800" b="1" dirty="0">
                <a:solidFill>
                  <a:schemeClr val="accent2">
                    <a:lumMod val="75000"/>
                  </a:schemeClr>
                </a:solidFill>
              </a:rPr>
              <a:t>:</a:t>
            </a:r>
            <a:r>
              <a:rPr lang="en-US" sz="2800" b="1" dirty="0">
                <a:solidFill>
                  <a:srgbClr val="002060"/>
                </a:solidFill>
              </a:rPr>
              <a:t> </a:t>
            </a:r>
          </a:p>
          <a:p>
            <a:pPr marL="0" indent="0">
              <a:buNone/>
            </a:pPr>
            <a:r>
              <a:rPr lang="en-US" sz="2400" b="1" dirty="0">
                <a:solidFill>
                  <a:srgbClr val="002060"/>
                </a:solidFill>
              </a:rPr>
              <a:t>- the collection of all items of interest in a particular study.</a:t>
            </a:r>
          </a:p>
          <a:p>
            <a:pPr marL="0" indent="0">
              <a:buNone/>
            </a:pPr>
            <a:r>
              <a:rPr lang="en-US" sz="2400" b="1" dirty="0">
                <a:solidFill>
                  <a:srgbClr val="002060"/>
                </a:solidFill>
              </a:rPr>
              <a:t>- an entire group of individuals in whom we are interested. </a:t>
            </a:r>
          </a:p>
          <a:p>
            <a:pPr>
              <a:buFontTx/>
              <a:buChar char="-"/>
            </a:pPr>
            <a:endParaRPr lang="en-US" sz="2400" b="1" dirty="0">
              <a:solidFill>
                <a:srgbClr val="002060"/>
              </a:solidFill>
            </a:endParaRPr>
          </a:p>
          <a:p>
            <a:r>
              <a:rPr lang="en-US" sz="2400" b="1" cap="all" dirty="0">
                <a:solidFill>
                  <a:schemeClr val="accent2">
                    <a:lumMod val="75000"/>
                  </a:schemeClr>
                </a:solidFill>
              </a:rPr>
              <a:t>Target Population</a:t>
            </a:r>
            <a:r>
              <a:rPr lang="en-US" sz="2800" b="1" dirty="0">
                <a:solidFill>
                  <a:schemeClr val="accent2">
                    <a:lumMod val="75000"/>
                  </a:schemeClr>
                </a:solidFill>
              </a:rPr>
              <a:t>: </a:t>
            </a:r>
          </a:p>
          <a:p>
            <a:pPr marL="0" indent="0">
              <a:buNone/>
            </a:pPr>
            <a:r>
              <a:rPr lang="en-US" sz="2800" b="1" dirty="0">
                <a:solidFill>
                  <a:srgbClr val="002060"/>
                </a:solidFill>
              </a:rPr>
              <a:t>  </a:t>
            </a:r>
            <a:r>
              <a:rPr lang="en-US" sz="2400" b="1" dirty="0">
                <a:solidFill>
                  <a:srgbClr val="002060"/>
                </a:solidFill>
              </a:rPr>
              <a:t>The population about which we want to draw inferences.</a:t>
            </a:r>
          </a:p>
          <a:p>
            <a:pPr marL="0" indent="0">
              <a:buNone/>
            </a:pPr>
            <a:endParaRPr lang="en-US" sz="2400" b="1" dirty="0">
              <a:solidFill>
                <a:srgbClr val="002060"/>
              </a:solidFill>
            </a:endParaRPr>
          </a:p>
          <a:p>
            <a:r>
              <a:rPr lang="en-US" sz="2400" b="1" cap="all" dirty="0">
                <a:solidFill>
                  <a:schemeClr val="accent2">
                    <a:lumMod val="75000"/>
                  </a:schemeClr>
                </a:solidFill>
              </a:rPr>
              <a:t>Sampled Population</a:t>
            </a:r>
            <a:r>
              <a:rPr lang="en-US" sz="2800" b="1" dirty="0">
                <a:solidFill>
                  <a:schemeClr val="accent2">
                    <a:lumMod val="75000"/>
                  </a:schemeClr>
                </a:solidFill>
              </a:rPr>
              <a:t>: </a:t>
            </a:r>
          </a:p>
          <a:p>
            <a:pPr marL="0" indent="0">
              <a:buNone/>
            </a:pPr>
            <a:r>
              <a:rPr lang="en-US" b="1" dirty="0">
                <a:solidFill>
                  <a:srgbClr val="002060"/>
                </a:solidFill>
              </a:rPr>
              <a:t>  </a:t>
            </a:r>
            <a:r>
              <a:rPr lang="en-US" sz="2400" b="1" dirty="0">
                <a:solidFill>
                  <a:srgbClr val="002060"/>
                </a:solidFill>
              </a:rPr>
              <a:t>The actual population from which the sample has been taken.</a:t>
            </a:r>
          </a:p>
        </p:txBody>
      </p:sp>
    </p:spTree>
    <p:extLst>
      <p:ext uri="{BB962C8B-B14F-4D97-AF65-F5344CB8AC3E}">
        <p14:creationId xmlns:p14="http://schemas.microsoft.com/office/powerpoint/2010/main" val="545501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332656"/>
            <a:ext cx="8640960" cy="6093976"/>
          </a:xfrm>
          <a:prstGeom prst="rect">
            <a:avLst/>
          </a:prstGeom>
        </p:spPr>
        <p:txBody>
          <a:bodyPr wrap="square">
            <a:spAutoFit/>
          </a:bodyPr>
          <a:lstStyle/>
          <a:p>
            <a:pPr marL="285750" indent="-285750">
              <a:buFont typeface="Arial" panose="020B0604020202020204" pitchFamily="34" charset="0"/>
              <a:buChar char="•"/>
            </a:pPr>
            <a:r>
              <a:rPr lang="en-US" sz="2400" b="1" cap="all" dirty="0">
                <a:solidFill>
                  <a:schemeClr val="accent2">
                    <a:lumMod val="75000"/>
                  </a:schemeClr>
                </a:solidFill>
              </a:rPr>
              <a:t>Sample:</a:t>
            </a:r>
          </a:p>
          <a:p>
            <a:endParaRPr lang="en-US" sz="2400" b="1" cap="all" dirty="0">
              <a:solidFill>
                <a:srgbClr val="002060"/>
              </a:solidFill>
            </a:endParaRPr>
          </a:p>
          <a:p>
            <a:pPr marL="457200" indent="-457200" algn="just">
              <a:buFont typeface="Wingdings" panose="05000000000000000000" pitchFamily="2" charset="2"/>
              <a:buChar char="ü"/>
            </a:pPr>
            <a:r>
              <a:rPr lang="en-US" sz="2400" b="1" dirty="0">
                <a:solidFill>
                  <a:srgbClr val="002060"/>
                </a:solidFill>
              </a:rPr>
              <a:t>a set of data drawn from the population;</a:t>
            </a:r>
          </a:p>
          <a:p>
            <a:pPr algn="just"/>
            <a:endParaRPr lang="en-US" sz="2400" b="1" dirty="0">
              <a:solidFill>
                <a:srgbClr val="002060"/>
              </a:solidFill>
            </a:endParaRPr>
          </a:p>
          <a:p>
            <a:pPr marL="457200" indent="-457200" algn="just">
              <a:buFont typeface="Wingdings" panose="05000000000000000000" pitchFamily="2" charset="2"/>
              <a:buChar char="ü"/>
            </a:pPr>
            <a:r>
              <a:rPr lang="en-US" sz="2400" b="1" dirty="0">
                <a:solidFill>
                  <a:srgbClr val="002060"/>
                </a:solidFill>
              </a:rPr>
              <a:t>a part (subset) of the population taken into consideration (which is actually extracted from the population and believed to be representative of that population)  in order to get information (to draw conclusions, to make inferences) about the population as a whole.</a:t>
            </a:r>
          </a:p>
          <a:p>
            <a:pPr marL="457200" indent="-457200" algn="just">
              <a:buFont typeface="Wingdings" panose="05000000000000000000" pitchFamily="2" charset="2"/>
              <a:buChar char="ü"/>
            </a:pPr>
            <a:endParaRPr lang="en-US" sz="2400" b="1" dirty="0">
              <a:solidFill>
                <a:srgbClr val="002060"/>
              </a:solidFill>
            </a:endParaRPr>
          </a:p>
          <a:p>
            <a:pPr marL="342900" indent="-342900" algn="just">
              <a:buFont typeface="Arial" panose="020B0604020202020204" pitchFamily="34" charset="0"/>
              <a:buChar char="•"/>
            </a:pPr>
            <a:r>
              <a:rPr lang="en-US" sz="2400" b="1" dirty="0">
                <a:solidFill>
                  <a:schemeClr val="accent2">
                    <a:lumMod val="75000"/>
                  </a:schemeClr>
                </a:solidFill>
              </a:rPr>
              <a:t>PARAMETER:</a:t>
            </a:r>
            <a:r>
              <a:rPr lang="en-US" sz="2400" b="1" dirty="0">
                <a:solidFill>
                  <a:srgbClr val="002060"/>
                </a:solidFill>
              </a:rPr>
              <a:t> A descriptive measure of the population.</a:t>
            </a:r>
          </a:p>
          <a:p>
            <a:pPr marL="342900" indent="-342900" algn="just">
              <a:buFont typeface="Arial" panose="020B0604020202020204" pitchFamily="34" charset="0"/>
              <a:buChar char="•"/>
            </a:pPr>
            <a:endParaRPr lang="en-US" sz="2400" b="1" dirty="0">
              <a:solidFill>
                <a:srgbClr val="002060"/>
              </a:solidFill>
            </a:endParaRPr>
          </a:p>
          <a:p>
            <a:pPr marL="342900" indent="-342900" algn="just">
              <a:buFont typeface="Arial" panose="020B0604020202020204" pitchFamily="34" charset="0"/>
              <a:buChar char="•"/>
            </a:pPr>
            <a:r>
              <a:rPr lang="en-US" sz="2400" b="1" dirty="0">
                <a:solidFill>
                  <a:schemeClr val="accent2">
                    <a:lumMod val="75000"/>
                  </a:schemeClr>
                </a:solidFill>
              </a:rPr>
              <a:t>VARIABLE:</a:t>
            </a:r>
            <a:r>
              <a:rPr lang="en-US" sz="2400" b="1" dirty="0">
                <a:solidFill>
                  <a:srgbClr val="002060"/>
                </a:solidFill>
              </a:rPr>
              <a:t> A characteristic of interest about each element of a population or sample.</a:t>
            </a:r>
          </a:p>
          <a:p>
            <a:endParaRPr lang="en-US" dirty="0"/>
          </a:p>
          <a:p>
            <a:pPr marL="285750" indent="-285750">
              <a:buFontTx/>
              <a:buChar char="-"/>
            </a:pPr>
            <a:endParaRPr lang="en-US" dirty="0"/>
          </a:p>
          <a:p>
            <a:pPr marL="285750" indent="-285750">
              <a:buFontTx/>
              <a:buChar char="-"/>
            </a:pPr>
            <a:endParaRPr lang="en-US" dirty="0"/>
          </a:p>
        </p:txBody>
      </p:sp>
    </p:spTree>
    <p:extLst>
      <p:ext uri="{BB962C8B-B14F-4D97-AF65-F5344CB8AC3E}">
        <p14:creationId xmlns:p14="http://schemas.microsoft.com/office/powerpoint/2010/main" val="1956908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424936" cy="6001643"/>
          </a:xfrm>
          <a:prstGeom prst="rect">
            <a:avLst/>
          </a:prstGeom>
        </p:spPr>
        <p:txBody>
          <a:bodyPr wrap="square">
            <a:spAutoFit/>
          </a:bodyPr>
          <a:lstStyle/>
          <a:p>
            <a:pPr algn="just"/>
            <a:r>
              <a:rPr lang="de-DE" sz="2400" b="1" cap="all" dirty="0">
                <a:solidFill>
                  <a:schemeClr val="accent2">
                    <a:lumMod val="75000"/>
                  </a:schemeClr>
                </a:solidFill>
              </a:rPr>
              <a:t>random variable </a:t>
            </a:r>
            <a:r>
              <a:rPr lang="de-DE" sz="2800" b="1" dirty="0">
                <a:solidFill>
                  <a:schemeClr val="accent2">
                    <a:lumMod val="75000"/>
                  </a:schemeClr>
                </a:solidFill>
              </a:rPr>
              <a:t>:</a:t>
            </a:r>
          </a:p>
          <a:p>
            <a:pPr algn="just"/>
            <a:endParaRPr lang="de-DE" dirty="0"/>
          </a:p>
          <a:p>
            <a:pPr algn="just"/>
            <a:r>
              <a:rPr lang="en-US" dirty="0"/>
              <a:t> </a:t>
            </a:r>
            <a:r>
              <a:rPr lang="en-US" sz="2400" b="1" dirty="0">
                <a:solidFill>
                  <a:srgbClr val="002060"/>
                </a:solidFill>
              </a:rPr>
              <a:t>A variable whose value is a number determined by the elementary event resulting from an experiment.</a:t>
            </a:r>
          </a:p>
          <a:p>
            <a:pPr algn="just"/>
            <a:endParaRPr lang="de-DE" sz="2400" b="1" dirty="0">
              <a:solidFill>
                <a:srgbClr val="002060"/>
              </a:solidFill>
            </a:endParaRPr>
          </a:p>
          <a:p>
            <a:pPr algn="just"/>
            <a:r>
              <a:rPr lang="en-US" sz="2400" b="1" cap="all" dirty="0">
                <a:solidFill>
                  <a:schemeClr val="accent2">
                    <a:lumMod val="75000"/>
                  </a:schemeClr>
                </a:solidFill>
              </a:rPr>
              <a:t>Discrete random variable</a:t>
            </a:r>
            <a:r>
              <a:rPr lang="en-US" sz="2800" b="1" cap="all" dirty="0">
                <a:solidFill>
                  <a:schemeClr val="accent2">
                    <a:lumMod val="75000"/>
                  </a:schemeClr>
                </a:solidFill>
              </a:rPr>
              <a:t> </a:t>
            </a:r>
            <a:r>
              <a:rPr lang="en-US" sz="2800" b="1" dirty="0">
                <a:solidFill>
                  <a:schemeClr val="accent2">
                    <a:lumMod val="75000"/>
                  </a:schemeClr>
                </a:solidFill>
              </a:rPr>
              <a:t>: </a:t>
            </a:r>
          </a:p>
          <a:p>
            <a:pPr algn="just"/>
            <a:endParaRPr lang="en-US" b="1" dirty="0">
              <a:solidFill>
                <a:srgbClr val="002060"/>
              </a:solidFill>
            </a:endParaRPr>
          </a:p>
          <a:p>
            <a:pPr algn="just"/>
            <a:r>
              <a:rPr lang="en-US" sz="2400" b="1" dirty="0">
                <a:solidFill>
                  <a:srgbClr val="002060"/>
                </a:solidFill>
              </a:rPr>
              <a:t>a variable which can take a value from a discrete set of numbers.</a:t>
            </a:r>
          </a:p>
          <a:p>
            <a:pPr algn="just"/>
            <a:r>
              <a:rPr lang="en-US" sz="2400" b="1" dirty="0">
                <a:solidFill>
                  <a:srgbClr val="002060"/>
                </a:solidFill>
              </a:rPr>
              <a:t>* </a:t>
            </a:r>
            <a:r>
              <a:rPr lang="en-US" sz="2400" dirty="0">
                <a:solidFill>
                  <a:srgbClr val="002060"/>
                </a:solidFill>
              </a:rPr>
              <a:t>Discrete random variables appear in an experiment in which we count.</a:t>
            </a:r>
          </a:p>
          <a:p>
            <a:pPr algn="just"/>
            <a:endParaRPr lang="en-US" sz="2400" b="1" dirty="0">
              <a:solidFill>
                <a:srgbClr val="002060"/>
              </a:solidFill>
            </a:endParaRPr>
          </a:p>
          <a:p>
            <a:pPr algn="just"/>
            <a:r>
              <a:rPr lang="en-US" sz="2400" b="1" cap="all" dirty="0">
                <a:solidFill>
                  <a:schemeClr val="accent2">
                    <a:lumMod val="75000"/>
                  </a:schemeClr>
                </a:solidFill>
              </a:rPr>
              <a:t>Continuous random variable </a:t>
            </a:r>
            <a:r>
              <a:rPr lang="en-US" sz="2800" b="1" cap="all" dirty="0">
                <a:solidFill>
                  <a:schemeClr val="accent2">
                    <a:lumMod val="75000"/>
                  </a:schemeClr>
                </a:solidFill>
              </a:rPr>
              <a:t>:</a:t>
            </a:r>
            <a:r>
              <a:rPr lang="en-US" sz="2400" b="1" cap="all" dirty="0">
                <a:solidFill>
                  <a:schemeClr val="accent2">
                    <a:lumMod val="75000"/>
                  </a:schemeClr>
                </a:solidFill>
              </a:rPr>
              <a:t> </a:t>
            </a:r>
          </a:p>
          <a:p>
            <a:pPr algn="just"/>
            <a:endParaRPr lang="en-US" sz="2400" b="1" cap="all" dirty="0">
              <a:solidFill>
                <a:srgbClr val="002060"/>
              </a:solidFill>
            </a:endParaRPr>
          </a:p>
          <a:p>
            <a:pPr algn="just"/>
            <a:r>
              <a:rPr lang="en-US" sz="2400" b="1" dirty="0">
                <a:solidFill>
                  <a:srgbClr val="002060"/>
                </a:solidFill>
              </a:rPr>
              <a:t>a variable which can take any value within a given range.</a:t>
            </a:r>
          </a:p>
          <a:p>
            <a:pPr algn="just"/>
            <a:r>
              <a:rPr lang="en-US" sz="2400" b="1" dirty="0">
                <a:solidFill>
                  <a:srgbClr val="002060"/>
                </a:solidFill>
              </a:rPr>
              <a:t>* </a:t>
            </a:r>
            <a:r>
              <a:rPr lang="en-US" sz="2400" dirty="0">
                <a:solidFill>
                  <a:srgbClr val="002060"/>
                </a:solidFill>
              </a:rPr>
              <a:t>Continuous random variables appear in an experiment in which we measure. </a:t>
            </a:r>
            <a:endParaRPr lang="ru-RU" sz="2400" b="1" dirty="0">
              <a:solidFill>
                <a:srgbClr val="002060"/>
              </a:solidFill>
            </a:endParaRPr>
          </a:p>
        </p:txBody>
      </p:sp>
    </p:spTree>
    <p:extLst>
      <p:ext uri="{BB962C8B-B14F-4D97-AF65-F5344CB8AC3E}">
        <p14:creationId xmlns:p14="http://schemas.microsoft.com/office/powerpoint/2010/main" val="2040151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208911" cy="5970865"/>
          </a:xfrm>
          <a:prstGeom prst="rect">
            <a:avLst/>
          </a:prstGeom>
        </p:spPr>
        <p:txBody>
          <a:bodyPr wrap="square">
            <a:spAutoFit/>
          </a:bodyPr>
          <a:lstStyle/>
          <a:p>
            <a:r>
              <a:rPr lang="en-US" sz="2400" b="1" cap="all" dirty="0">
                <a:solidFill>
                  <a:schemeClr val="accent2">
                    <a:lumMod val="75000"/>
                  </a:schemeClr>
                </a:solidFill>
              </a:rPr>
              <a:t>Distribution of the random variable : </a:t>
            </a:r>
          </a:p>
          <a:p>
            <a:endParaRPr lang="en-US" dirty="0"/>
          </a:p>
          <a:p>
            <a:pPr algn="just"/>
            <a:r>
              <a:rPr lang="en-US" sz="2400" b="1" dirty="0">
                <a:solidFill>
                  <a:srgbClr val="002060"/>
                </a:solidFill>
              </a:rPr>
              <a:t>-If X is a random variable which can take the values:</a:t>
            </a:r>
          </a:p>
          <a:p>
            <a:pPr algn="just"/>
            <a:r>
              <a:rPr lang="en-US" sz="2400" b="1" dirty="0">
                <a:solidFill>
                  <a:srgbClr val="002060"/>
                </a:solidFill>
              </a:rPr>
              <a:t> x1, x2, …., </a:t>
            </a:r>
            <a:r>
              <a:rPr lang="en-US" sz="2400" b="1" dirty="0" err="1">
                <a:solidFill>
                  <a:srgbClr val="002060"/>
                </a:solidFill>
              </a:rPr>
              <a:t>xN</a:t>
            </a:r>
            <a:r>
              <a:rPr lang="en-US" sz="2400" b="1" dirty="0">
                <a:solidFill>
                  <a:srgbClr val="002060"/>
                </a:solidFill>
              </a:rPr>
              <a:t> with the probabilities p(x1), p(x2), …, p(</a:t>
            </a:r>
            <a:r>
              <a:rPr lang="en-US" sz="2400" b="1" dirty="0" err="1">
                <a:solidFill>
                  <a:srgbClr val="002060"/>
                </a:solidFill>
              </a:rPr>
              <a:t>xN</a:t>
            </a:r>
            <a:r>
              <a:rPr lang="en-US" sz="2400" b="1" dirty="0">
                <a:solidFill>
                  <a:srgbClr val="002060"/>
                </a:solidFill>
              </a:rPr>
              <a:t>), then the set of ordered pairs (xi; p(xi)), i = (1; N) is called the probability distribution of the random variable X.</a:t>
            </a:r>
          </a:p>
          <a:p>
            <a:pPr algn="just"/>
            <a:endParaRPr lang="en-US" sz="2400" b="1" dirty="0">
              <a:solidFill>
                <a:srgbClr val="002060"/>
              </a:solidFill>
            </a:endParaRPr>
          </a:p>
          <a:p>
            <a:pPr algn="just"/>
            <a:r>
              <a:rPr lang="en-US" sz="2400" b="1" cap="all" dirty="0">
                <a:solidFill>
                  <a:schemeClr val="accent2">
                    <a:lumMod val="75000"/>
                  </a:schemeClr>
                </a:solidFill>
              </a:rPr>
              <a:t>Distribution Function </a:t>
            </a:r>
            <a:r>
              <a:rPr lang="en-US" sz="2400" b="1" dirty="0">
                <a:solidFill>
                  <a:srgbClr val="002060"/>
                </a:solidFill>
              </a:rPr>
              <a:t>(Cumulative distribution function (CDF): </a:t>
            </a:r>
          </a:p>
          <a:p>
            <a:pPr algn="just"/>
            <a:r>
              <a:rPr lang="en-US" sz="2400" b="1" dirty="0">
                <a:solidFill>
                  <a:srgbClr val="002060"/>
                </a:solidFill>
              </a:rPr>
              <a:t>The function F (x) evaluated at x, is the probability that X will take a value less than or equal to x  : </a:t>
            </a:r>
            <a:r>
              <a:rPr lang="en-US" sz="2400" b="1" dirty="0">
                <a:solidFill>
                  <a:schemeClr val="accent2">
                    <a:lumMod val="75000"/>
                  </a:schemeClr>
                </a:solidFill>
              </a:rPr>
              <a:t>F (x) = P (X ≤ x)</a:t>
            </a:r>
          </a:p>
          <a:p>
            <a:pPr algn="just"/>
            <a:endParaRPr lang="en-US" sz="2400" b="1" dirty="0">
              <a:solidFill>
                <a:srgbClr val="002060"/>
              </a:solidFill>
            </a:endParaRPr>
          </a:p>
          <a:p>
            <a:pPr algn="just"/>
            <a:r>
              <a:rPr lang="en-US" sz="2400" b="1" dirty="0">
                <a:solidFill>
                  <a:srgbClr val="002060"/>
                </a:solidFill>
              </a:rPr>
              <a:t>* The probability that X lies in the semi-closed interval (</a:t>
            </a:r>
            <a:r>
              <a:rPr lang="en-US" sz="2400" b="1" dirty="0" err="1">
                <a:solidFill>
                  <a:srgbClr val="002060"/>
                </a:solidFill>
              </a:rPr>
              <a:t>a,b</a:t>
            </a:r>
            <a:r>
              <a:rPr lang="en-US" sz="2400" b="1" dirty="0">
                <a:solidFill>
                  <a:srgbClr val="002060"/>
                </a:solidFill>
              </a:rPr>
              <a:t>] :</a:t>
            </a:r>
          </a:p>
          <a:p>
            <a:pPr algn="ctr"/>
            <a:r>
              <a:rPr lang="en-US" sz="2400" b="1" dirty="0">
                <a:solidFill>
                  <a:srgbClr val="002060"/>
                </a:solidFill>
              </a:rPr>
              <a:t> </a:t>
            </a:r>
          </a:p>
          <a:p>
            <a:pPr algn="ctr"/>
            <a:r>
              <a:rPr lang="en-US" sz="2400" b="1" dirty="0">
                <a:solidFill>
                  <a:schemeClr val="accent2">
                    <a:lumMod val="75000"/>
                  </a:schemeClr>
                </a:solidFill>
              </a:rPr>
              <a:t>P (a &lt; X ≤ b) = F (b) – F (a)</a:t>
            </a:r>
          </a:p>
          <a:p>
            <a:pPr algn="just"/>
            <a:endParaRPr lang="ru-RU" sz="2800" dirty="0">
              <a:solidFill>
                <a:srgbClr val="002060"/>
              </a:solidFill>
            </a:endParaRPr>
          </a:p>
        </p:txBody>
      </p:sp>
    </p:spTree>
    <p:extLst>
      <p:ext uri="{BB962C8B-B14F-4D97-AF65-F5344CB8AC3E}">
        <p14:creationId xmlns:p14="http://schemas.microsoft.com/office/powerpoint/2010/main" val="1526492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179512" y="332656"/>
                <a:ext cx="8856984" cy="6376426"/>
              </a:xfrm>
              <a:prstGeom prst="rect">
                <a:avLst/>
              </a:prstGeom>
            </p:spPr>
            <p:txBody>
              <a:bodyPr wrap="square">
                <a:spAutoFit/>
              </a:bodyPr>
              <a:lstStyle/>
              <a:p>
                <a:pPr algn="just"/>
                <a:r>
                  <a:rPr lang="en-US" sz="2400" dirty="0">
                    <a:solidFill>
                      <a:srgbClr val="002060"/>
                    </a:solidFill>
                  </a:rPr>
                  <a:t>* If X is a discrete random variable, then it takes values </a:t>
                </a:r>
                <a14:m>
                  <m:oMath xmlns:m="http://schemas.openxmlformats.org/officeDocument/2006/math">
                    <m:sSub>
                      <m:sSubPr>
                        <m:ctrlPr>
                          <a:rPr lang="en-US" sz="2400" i="1" dirty="0" smtClean="0">
                            <a:solidFill>
                              <a:srgbClr val="002060"/>
                            </a:solidFill>
                            <a:latin typeface="Cambria Math" panose="02040503050406030204" pitchFamily="18" charset="0"/>
                          </a:rPr>
                        </m:ctrlPr>
                      </m:sSubPr>
                      <m:e>
                        <m:r>
                          <a:rPr lang="en-US" sz="2400" b="0" i="1" dirty="0" smtClean="0">
                            <a:solidFill>
                              <a:srgbClr val="002060"/>
                            </a:solidFill>
                            <a:latin typeface="Cambria Math"/>
                          </a:rPr>
                          <m:t>𝑥</m:t>
                        </m:r>
                      </m:e>
                      <m:sub>
                        <m:r>
                          <a:rPr lang="en-US" sz="2400" b="0" i="1" dirty="0" smtClean="0">
                            <a:solidFill>
                              <a:srgbClr val="002060"/>
                            </a:solidFill>
                            <a:latin typeface="Cambria Math"/>
                          </a:rPr>
                          <m:t>1</m:t>
                        </m:r>
                      </m:sub>
                    </m:sSub>
                    <m:r>
                      <a:rPr lang="en-US" sz="2400" i="1" dirty="0">
                        <a:solidFill>
                          <a:srgbClr val="002060"/>
                        </a:solidFill>
                        <a:latin typeface="Cambria Math"/>
                      </a:rPr>
                      <m:t>,</m:t>
                    </m:r>
                  </m:oMath>
                </a14:m>
                <a:r>
                  <a:rPr lang="en-US" sz="2400" dirty="0">
                    <a:solidFill>
                      <a:srgbClr val="002060"/>
                    </a:solidFill>
                  </a:rPr>
                  <a:t>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i="1" dirty="0">
                            <a:solidFill>
                              <a:srgbClr val="002060"/>
                            </a:solidFill>
                            <a:latin typeface="Cambria Math"/>
                          </a:rPr>
                          <m:t>𝑥</m:t>
                        </m:r>
                      </m:e>
                      <m:sub>
                        <m:r>
                          <a:rPr lang="en-US" sz="2400" b="0" i="1" dirty="0" smtClean="0">
                            <a:solidFill>
                              <a:srgbClr val="002060"/>
                            </a:solidFill>
                            <a:latin typeface="Cambria Math"/>
                          </a:rPr>
                          <m:t>2</m:t>
                        </m:r>
                      </m:sub>
                    </m:sSub>
                  </m:oMath>
                </a14:m>
                <a:r>
                  <a:rPr lang="en-US" sz="2400" dirty="0">
                    <a:solidFill>
                      <a:srgbClr val="002060"/>
                    </a:solidFill>
                  </a:rPr>
                  <a:t>,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i="1" dirty="0">
                            <a:solidFill>
                              <a:srgbClr val="002060"/>
                            </a:solidFill>
                            <a:latin typeface="Cambria Math"/>
                          </a:rPr>
                          <m:t>𝑥</m:t>
                        </m:r>
                      </m:e>
                      <m:sub>
                        <m:r>
                          <a:rPr lang="en-US" sz="2400" b="0" i="1" dirty="0" smtClean="0">
                            <a:solidFill>
                              <a:srgbClr val="002060"/>
                            </a:solidFill>
                            <a:latin typeface="Cambria Math"/>
                          </a:rPr>
                          <m:t>3</m:t>
                        </m:r>
                      </m:sub>
                    </m:sSub>
                  </m:oMath>
                </a14:m>
                <a:r>
                  <a:rPr lang="en-US" sz="2400" dirty="0">
                    <a:solidFill>
                      <a:srgbClr val="002060"/>
                    </a:solidFill>
                  </a:rPr>
                  <a:t>,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i="1" dirty="0">
                            <a:solidFill>
                              <a:srgbClr val="002060"/>
                            </a:solidFill>
                            <a:latin typeface="Cambria Math"/>
                          </a:rPr>
                          <m:t>𝑥</m:t>
                        </m:r>
                      </m:e>
                      <m:sub>
                        <m:r>
                          <a:rPr lang="en-US" sz="2400" b="0" i="1" dirty="0" smtClean="0">
                            <a:solidFill>
                              <a:srgbClr val="002060"/>
                            </a:solidFill>
                            <a:latin typeface="Cambria Math"/>
                          </a:rPr>
                          <m:t>𝑛</m:t>
                        </m:r>
                      </m:sub>
                    </m:sSub>
                  </m:oMath>
                </a14:m>
                <a:r>
                  <a:rPr lang="en-US" sz="2400" dirty="0">
                    <a:solidFill>
                      <a:srgbClr val="002060"/>
                    </a:solidFill>
                  </a:rPr>
                  <a:t> with probability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b="0" i="1" dirty="0" smtClean="0">
                            <a:solidFill>
                              <a:srgbClr val="002060"/>
                            </a:solidFill>
                            <a:latin typeface="Cambria Math"/>
                          </a:rPr>
                          <m:t>𝑝</m:t>
                        </m:r>
                      </m:e>
                      <m:sub>
                        <m:r>
                          <a:rPr lang="en-US" sz="2400" b="0" i="1" dirty="0" smtClean="0">
                            <a:solidFill>
                              <a:srgbClr val="002060"/>
                            </a:solidFill>
                            <a:latin typeface="Cambria Math"/>
                          </a:rPr>
                          <m:t>𝑖</m:t>
                        </m:r>
                      </m:sub>
                    </m:sSub>
                  </m:oMath>
                </a14:m>
                <a:r>
                  <a:rPr lang="en-US" sz="2400" dirty="0">
                    <a:solidFill>
                      <a:srgbClr val="002060"/>
                    </a:solidFill>
                  </a:rPr>
                  <a:t> = P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i="1" dirty="0">
                            <a:solidFill>
                              <a:srgbClr val="002060"/>
                            </a:solidFill>
                            <a:latin typeface="Cambria Math"/>
                          </a:rPr>
                          <m:t>𝑥</m:t>
                        </m:r>
                      </m:e>
                      <m:sub>
                        <m:r>
                          <a:rPr lang="en-US" sz="2400" b="0" i="1" dirty="0" smtClean="0">
                            <a:solidFill>
                              <a:srgbClr val="002060"/>
                            </a:solidFill>
                            <a:latin typeface="Cambria Math"/>
                          </a:rPr>
                          <m:t>𝑖</m:t>
                        </m:r>
                      </m:sub>
                    </m:sSub>
                  </m:oMath>
                </a14:m>
                <a:r>
                  <a:rPr lang="en-US" sz="2400" dirty="0">
                    <a:solidFill>
                      <a:srgbClr val="002060"/>
                    </a:solidFill>
                  </a:rPr>
                  <a:t>),  and the distribution function of X will be discontinuous at the points </a:t>
                </a:r>
                <a14:m>
                  <m:oMath xmlns:m="http://schemas.openxmlformats.org/officeDocument/2006/math">
                    <m:sSub>
                      <m:sSubPr>
                        <m:ctrlPr>
                          <a:rPr lang="en-US" sz="2400" i="1" dirty="0">
                            <a:solidFill>
                              <a:srgbClr val="002060"/>
                            </a:solidFill>
                            <a:latin typeface="Cambria Math" panose="02040503050406030204" pitchFamily="18" charset="0"/>
                          </a:rPr>
                        </m:ctrlPr>
                      </m:sSubPr>
                      <m:e>
                        <m:r>
                          <a:rPr lang="en-US" sz="2400" i="1" dirty="0">
                            <a:solidFill>
                              <a:srgbClr val="002060"/>
                            </a:solidFill>
                            <a:latin typeface="Cambria Math"/>
                          </a:rPr>
                          <m:t>𝑥</m:t>
                        </m:r>
                      </m:e>
                      <m:sub>
                        <m:r>
                          <a:rPr lang="en-US" sz="2400" i="1" dirty="0">
                            <a:solidFill>
                              <a:srgbClr val="002060"/>
                            </a:solidFill>
                            <a:latin typeface="Cambria Math"/>
                          </a:rPr>
                          <m:t>𝑖</m:t>
                        </m:r>
                      </m:sub>
                    </m:sSub>
                  </m:oMath>
                </a14:m>
                <a:r>
                  <a:rPr lang="en-US" sz="2400" dirty="0">
                    <a:solidFill>
                      <a:srgbClr val="002060"/>
                    </a:solidFill>
                  </a:rPr>
                  <a:t> and constant in between:</a:t>
                </a:r>
              </a:p>
              <a:p>
                <a:pPr algn="ctr"/>
                <a:endParaRPr lang="en-US" sz="2800" b="1" dirty="0">
                  <a:solidFill>
                    <a:srgbClr val="002060"/>
                  </a:solidFill>
                </a:endParaRPr>
              </a:p>
              <a:p>
                <a:pPr algn="ctr"/>
                <a:r>
                  <a:rPr lang="en-US" sz="2800" b="1" dirty="0">
                    <a:solidFill>
                      <a:srgbClr val="002060"/>
                    </a:solidFill>
                  </a:rPr>
                  <a:t>F (x) = </a:t>
                </a:r>
                <a14:m>
                  <m:oMath xmlns:m="http://schemas.openxmlformats.org/officeDocument/2006/math">
                    <m:nary>
                      <m:naryPr>
                        <m:chr m:val="∑"/>
                        <m:supHide m:val="on"/>
                        <m:ctrlPr>
                          <a:rPr lang="en-US" sz="2800" b="1" i="1" smtClean="0">
                            <a:solidFill>
                              <a:srgbClr val="002060"/>
                            </a:solidFill>
                            <a:latin typeface="Cambria Math" panose="02040503050406030204" pitchFamily="18" charset="0"/>
                          </a:rPr>
                        </m:ctrlPr>
                      </m:naryPr>
                      <m:sub>
                        <m:sSub>
                          <m:sSubPr>
                            <m:ctrlPr>
                              <a:rPr lang="en-US" sz="2800" b="1" i="1" dirty="0">
                                <a:solidFill>
                                  <a:srgbClr val="002060"/>
                                </a:solidFill>
                                <a:latin typeface="Cambria Math" panose="02040503050406030204" pitchFamily="18" charset="0"/>
                              </a:rPr>
                            </m:ctrlPr>
                          </m:sSubPr>
                          <m:e>
                            <m:r>
                              <a:rPr lang="en-US" sz="2800" b="1" i="1" dirty="0">
                                <a:solidFill>
                                  <a:srgbClr val="002060"/>
                                </a:solidFill>
                                <a:latin typeface="Cambria Math"/>
                              </a:rPr>
                              <m:t>𝒙</m:t>
                            </m:r>
                          </m:e>
                          <m:sub>
                            <m:r>
                              <a:rPr lang="en-US" sz="2800" b="1" i="1" dirty="0">
                                <a:solidFill>
                                  <a:srgbClr val="002060"/>
                                </a:solidFill>
                                <a:latin typeface="Cambria Math"/>
                              </a:rPr>
                              <m:t>𝒊</m:t>
                            </m:r>
                          </m:sub>
                        </m:sSub>
                        <m:r>
                          <a:rPr lang="en-US" sz="2800" b="1" i="1" dirty="0" smtClean="0">
                            <a:solidFill>
                              <a:srgbClr val="002060"/>
                            </a:solidFill>
                            <a:latin typeface="Cambria Math"/>
                            <a:ea typeface="Cambria Math"/>
                          </a:rPr>
                          <m:t>≤</m:t>
                        </m:r>
                        <m:r>
                          <a:rPr lang="en-US" sz="2800" b="1" i="1" dirty="0" smtClean="0">
                            <a:solidFill>
                              <a:srgbClr val="002060"/>
                            </a:solidFill>
                            <a:latin typeface="Cambria Math"/>
                            <a:ea typeface="Cambria Math"/>
                          </a:rPr>
                          <m:t>𝒙</m:t>
                        </m:r>
                      </m:sub>
                      <m:sup/>
                      <m:e>
                        <m:r>
                          <a:rPr lang="en-US" sz="2800" b="1" i="1" smtClean="0">
                            <a:solidFill>
                              <a:srgbClr val="002060"/>
                            </a:solidFill>
                            <a:latin typeface="Cambria Math"/>
                          </a:rPr>
                          <m:t>𝒑</m:t>
                        </m:r>
                        <m:r>
                          <a:rPr lang="en-US" sz="2800" b="1" i="1" smtClean="0">
                            <a:solidFill>
                              <a:srgbClr val="002060"/>
                            </a:solidFill>
                            <a:latin typeface="Cambria Math"/>
                          </a:rPr>
                          <m:t>(</m:t>
                        </m:r>
                        <m:sSub>
                          <m:sSubPr>
                            <m:ctrlPr>
                              <a:rPr lang="en-US" sz="2400" b="1" i="1" dirty="0">
                                <a:solidFill>
                                  <a:srgbClr val="002060"/>
                                </a:solidFill>
                                <a:latin typeface="Cambria Math" panose="02040503050406030204" pitchFamily="18" charset="0"/>
                              </a:rPr>
                            </m:ctrlPr>
                          </m:sSubPr>
                          <m:e>
                            <m:r>
                              <a:rPr lang="en-US" sz="2400" b="1" i="1" dirty="0">
                                <a:solidFill>
                                  <a:srgbClr val="002060"/>
                                </a:solidFill>
                                <a:latin typeface="Cambria Math"/>
                              </a:rPr>
                              <m:t>𝒙</m:t>
                            </m:r>
                          </m:e>
                          <m:sub>
                            <m:r>
                              <a:rPr lang="en-US" sz="2400" b="1" i="1" dirty="0">
                                <a:solidFill>
                                  <a:srgbClr val="002060"/>
                                </a:solidFill>
                                <a:latin typeface="Cambria Math"/>
                              </a:rPr>
                              <m:t>𝒊</m:t>
                            </m:r>
                          </m:sub>
                        </m:sSub>
                        <m:r>
                          <a:rPr lang="en-US" sz="2400" b="1" i="1" dirty="0" smtClean="0">
                            <a:solidFill>
                              <a:srgbClr val="002060"/>
                            </a:solidFill>
                            <a:latin typeface="Cambria Math"/>
                          </a:rPr>
                          <m:t>)</m:t>
                        </m:r>
                      </m:e>
                    </m:nary>
                  </m:oMath>
                </a14:m>
                <a:r>
                  <a:rPr lang="en-US" sz="2800" b="1" dirty="0">
                    <a:solidFill>
                      <a:srgbClr val="002060"/>
                    </a:solidFill>
                  </a:rPr>
                  <a:t>;     </a:t>
                </a:r>
                <a14:m>
                  <m:oMath xmlns:m="http://schemas.openxmlformats.org/officeDocument/2006/math">
                    <m:nary>
                      <m:naryPr>
                        <m:chr m:val="∑"/>
                        <m:ctrlPr>
                          <a:rPr lang="en-US" sz="2800" b="1" i="1" dirty="0" smtClean="0">
                            <a:solidFill>
                              <a:srgbClr val="002060"/>
                            </a:solidFill>
                            <a:latin typeface="Cambria Math" panose="02040503050406030204" pitchFamily="18" charset="0"/>
                          </a:rPr>
                        </m:ctrlPr>
                      </m:naryPr>
                      <m:sub>
                        <m:r>
                          <m:rPr>
                            <m:brk m:alnAt="23"/>
                          </m:rPr>
                          <a:rPr lang="en-US" sz="2800" b="1" i="1" dirty="0" smtClean="0">
                            <a:solidFill>
                              <a:srgbClr val="002060"/>
                            </a:solidFill>
                            <a:latin typeface="Cambria Math"/>
                          </a:rPr>
                          <m:t>𝒊</m:t>
                        </m:r>
                        <m:r>
                          <a:rPr lang="en-US" sz="2800" b="1" i="1" dirty="0" smtClean="0">
                            <a:solidFill>
                              <a:srgbClr val="002060"/>
                            </a:solidFill>
                            <a:latin typeface="Cambria Math"/>
                          </a:rPr>
                          <m:t>=</m:t>
                        </m:r>
                        <m:r>
                          <a:rPr lang="en-US" sz="2800" b="1" i="1" dirty="0" smtClean="0">
                            <a:solidFill>
                              <a:srgbClr val="002060"/>
                            </a:solidFill>
                            <a:latin typeface="Cambria Math"/>
                          </a:rPr>
                          <m:t>𝟏</m:t>
                        </m:r>
                      </m:sub>
                      <m:sup>
                        <m:r>
                          <a:rPr lang="en-US" sz="2800" b="1" i="1" dirty="0" smtClean="0">
                            <a:solidFill>
                              <a:srgbClr val="002060"/>
                            </a:solidFill>
                            <a:latin typeface="Cambria Math"/>
                          </a:rPr>
                          <m:t>𝒏</m:t>
                        </m:r>
                      </m:sup>
                      <m:e>
                        <m:sSub>
                          <m:sSubPr>
                            <m:ctrlPr>
                              <a:rPr lang="en-US" sz="2800" b="1" i="1" dirty="0" smtClean="0">
                                <a:solidFill>
                                  <a:srgbClr val="002060"/>
                                </a:solidFill>
                                <a:latin typeface="Cambria Math" panose="02040503050406030204" pitchFamily="18" charset="0"/>
                              </a:rPr>
                            </m:ctrlPr>
                          </m:sSubPr>
                          <m:e>
                            <m:r>
                              <a:rPr lang="en-US" sz="2800" b="1" i="1" dirty="0" smtClean="0">
                                <a:solidFill>
                                  <a:srgbClr val="002060"/>
                                </a:solidFill>
                                <a:latin typeface="Cambria Math"/>
                              </a:rPr>
                              <m:t>𝒑</m:t>
                            </m:r>
                          </m:e>
                          <m:sub>
                            <m:r>
                              <a:rPr lang="en-US" sz="2800" b="1" i="1" dirty="0" smtClean="0">
                                <a:solidFill>
                                  <a:srgbClr val="002060"/>
                                </a:solidFill>
                                <a:latin typeface="Cambria Math"/>
                              </a:rPr>
                              <m:t>𝒊</m:t>
                            </m:r>
                          </m:sub>
                        </m:sSub>
                      </m:e>
                    </m:nary>
                  </m:oMath>
                </a14:m>
                <a:r>
                  <a:rPr lang="en-US" sz="2800" b="1" dirty="0">
                    <a:solidFill>
                      <a:srgbClr val="002060"/>
                    </a:solidFill>
                  </a:rPr>
                  <a:t> = 1</a:t>
                </a:r>
              </a:p>
              <a:p>
                <a:pPr algn="just"/>
                <a:endParaRPr lang="en-US" sz="2400" dirty="0">
                  <a:solidFill>
                    <a:srgbClr val="002060"/>
                  </a:solidFill>
                </a:endParaRPr>
              </a:p>
              <a:p>
                <a:pPr algn="just"/>
                <a:r>
                  <a:rPr lang="en-US" sz="2400" dirty="0">
                    <a:solidFill>
                      <a:srgbClr val="002060"/>
                    </a:solidFill>
                  </a:rPr>
                  <a:t>* If the distribution function F (x) of a real valued random variable X is continuous, then X is a continuous random variable, then there exists a function f (x) such that : </a:t>
                </a:r>
              </a:p>
              <a:p>
                <a:pPr algn="just"/>
                <a:r>
                  <a:rPr lang="en-US" sz="2400" dirty="0">
                    <a:solidFill>
                      <a:srgbClr val="002060"/>
                    </a:solidFill>
                  </a:rPr>
                  <a:t> </a:t>
                </a:r>
              </a:p>
              <a:p>
                <a:pPr lvl="0" algn="ctr"/>
                <a:r>
                  <a:rPr lang="en-US" sz="2800" b="1" dirty="0">
                    <a:solidFill>
                      <a:srgbClr val="002060"/>
                    </a:solidFill>
                  </a:rPr>
                  <a:t>P (a &lt; X ≤ b) = F (b) – F (a) = </a:t>
                </a:r>
                <a14:m>
                  <m:oMath xmlns:m="http://schemas.openxmlformats.org/officeDocument/2006/math">
                    <m:nary>
                      <m:naryPr>
                        <m:limLoc m:val="undOvr"/>
                        <m:ctrlPr>
                          <a:rPr lang="en-US" sz="2800" b="1" i="1" smtClean="0">
                            <a:solidFill>
                              <a:srgbClr val="002060"/>
                            </a:solidFill>
                            <a:latin typeface="Cambria Math" panose="02040503050406030204" pitchFamily="18" charset="0"/>
                          </a:rPr>
                        </m:ctrlPr>
                      </m:naryPr>
                      <m:sub>
                        <m:r>
                          <m:rPr>
                            <m:brk m:alnAt="24"/>
                          </m:rPr>
                          <a:rPr lang="en-US" sz="2800" b="1" i="1" smtClean="0">
                            <a:solidFill>
                              <a:srgbClr val="002060"/>
                            </a:solidFill>
                            <a:latin typeface="Cambria Math"/>
                          </a:rPr>
                          <m:t>𝒂</m:t>
                        </m:r>
                      </m:sub>
                      <m:sup>
                        <m:r>
                          <a:rPr lang="en-US" sz="2800" b="1" i="1" smtClean="0">
                            <a:solidFill>
                              <a:srgbClr val="002060"/>
                            </a:solidFill>
                            <a:latin typeface="Cambria Math"/>
                          </a:rPr>
                          <m:t>𝒃</m:t>
                        </m:r>
                      </m:sup>
                      <m:e>
                        <m:r>
                          <a:rPr lang="en-US" sz="2800" b="1" i="1" smtClean="0">
                            <a:solidFill>
                              <a:srgbClr val="002060"/>
                            </a:solidFill>
                            <a:latin typeface="Cambria Math"/>
                          </a:rPr>
                          <m:t>𝒇</m:t>
                        </m:r>
                        <m:d>
                          <m:dPr>
                            <m:ctrlPr>
                              <a:rPr lang="en-US" sz="2800" b="1" i="1" smtClean="0">
                                <a:solidFill>
                                  <a:srgbClr val="002060"/>
                                </a:solidFill>
                                <a:latin typeface="Cambria Math" panose="02040503050406030204" pitchFamily="18" charset="0"/>
                              </a:rPr>
                            </m:ctrlPr>
                          </m:dPr>
                          <m:e>
                            <m:r>
                              <a:rPr lang="en-US" sz="2800" b="1" i="1" smtClean="0">
                                <a:solidFill>
                                  <a:srgbClr val="002060"/>
                                </a:solidFill>
                                <a:latin typeface="Cambria Math"/>
                              </a:rPr>
                              <m:t>𝒙</m:t>
                            </m:r>
                          </m:e>
                        </m:d>
                      </m:e>
                    </m:nary>
                    <m:r>
                      <a:rPr lang="en-US" sz="2800" b="1" i="1" smtClean="0">
                        <a:solidFill>
                          <a:srgbClr val="002060"/>
                        </a:solidFill>
                        <a:latin typeface="Cambria Math"/>
                      </a:rPr>
                      <m:t>𝒅𝒙</m:t>
                    </m:r>
                  </m:oMath>
                </a14:m>
                <a:endParaRPr lang="en-US" sz="2800" b="1" i="1" dirty="0">
                  <a:solidFill>
                    <a:srgbClr val="002060"/>
                  </a:solidFill>
                </a:endParaRPr>
              </a:p>
              <a:p>
                <a:pPr algn="just"/>
                <a:endParaRPr lang="en-US" sz="2400" dirty="0">
                  <a:solidFill>
                    <a:srgbClr val="002060"/>
                  </a:solidFill>
                </a:endParaRPr>
              </a:p>
              <a:p>
                <a:r>
                  <a:rPr lang="en-US" sz="2400" dirty="0">
                    <a:solidFill>
                      <a:srgbClr val="002060"/>
                    </a:solidFill>
                  </a:rPr>
                  <a:t>Where the function f (x) is </a:t>
                </a:r>
                <a:r>
                  <a:rPr lang="en-US" sz="2400" i="1" dirty="0">
                    <a:solidFill>
                      <a:srgbClr val="002060"/>
                    </a:solidFill>
                  </a:rPr>
                  <a:t>the</a:t>
                </a:r>
                <a:r>
                  <a:rPr lang="en-US" sz="2400" dirty="0">
                    <a:solidFill>
                      <a:srgbClr val="002060"/>
                    </a:solidFill>
                  </a:rPr>
                  <a:t> </a:t>
                </a:r>
                <a:r>
                  <a:rPr lang="en-US" sz="2400" i="1" dirty="0">
                    <a:solidFill>
                      <a:srgbClr val="002060"/>
                    </a:solidFill>
                  </a:rPr>
                  <a:t>probability density function </a:t>
                </a:r>
                <a:r>
                  <a:rPr lang="en-US" sz="2400" dirty="0">
                    <a:solidFill>
                      <a:srgbClr val="002060"/>
                    </a:solidFill>
                  </a:rPr>
                  <a:t>of the distribution of X : </a:t>
                </a:r>
              </a:p>
              <a:p>
                <a:pPr lvl="0" algn="ctr"/>
                <a:r>
                  <a:rPr lang="de-DE" sz="2400" b="1" dirty="0">
                    <a:solidFill>
                      <a:srgbClr val="002060"/>
                    </a:solidFill>
                  </a:rPr>
                  <a:t>f (x) = </a:t>
                </a:r>
                <a14:m>
                  <m:oMath xmlns:m="http://schemas.openxmlformats.org/officeDocument/2006/math">
                    <m:sSup>
                      <m:sSupPr>
                        <m:ctrlPr>
                          <a:rPr lang="de-DE" sz="2400" b="1" i="1" smtClean="0">
                            <a:solidFill>
                              <a:srgbClr val="002060"/>
                            </a:solidFill>
                            <a:latin typeface="Cambria Math" panose="02040503050406030204" pitchFamily="18" charset="0"/>
                          </a:rPr>
                        </m:ctrlPr>
                      </m:sSupPr>
                      <m:e>
                        <m:r>
                          <a:rPr lang="en-US" sz="2400" b="1" i="1" smtClean="0">
                            <a:solidFill>
                              <a:srgbClr val="002060"/>
                            </a:solidFill>
                            <a:latin typeface="Cambria Math"/>
                          </a:rPr>
                          <m:t>𝑭</m:t>
                        </m:r>
                      </m:e>
                      <m:sup>
                        <m:r>
                          <a:rPr lang="de-DE" sz="2400" b="1" i="1" smtClean="0">
                            <a:solidFill>
                              <a:srgbClr val="002060"/>
                            </a:solidFill>
                            <a:latin typeface="Cambria Math"/>
                          </a:rPr>
                          <m:t>′</m:t>
                        </m:r>
                      </m:sup>
                    </m:sSup>
                  </m:oMath>
                </a14:m>
                <a:r>
                  <a:rPr lang="en-US" sz="2400" b="1" dirty="0">
                    <a:solidFill>
                      <a:srgbClr val="002060"/>
                    </a:solidFill>
                  </a:rPr>
                  <a:t>(x) = </a:t>
                </a:r>
                <a14:m>
                  <m:oMath xmlns:m="http://schemas.openxmlformats.org/officeDocument/2006/math">
                    <m:f>
                      <m:fPr>
                        <m:ctrlPr>
                          <a:rPr lang="en-US" sz="3200" b="1" i="1" smtClean="0">
                            <a:solidFill>
                              <a:srgbClr val="002060"/>
                            </a:solidFill>
                            <a:latin typeface="Cambria Math" panose="02040503050406030204" pitchFamily="18" charset="0"/>
                          </a:rPr>
                        </m:ctrlPr>
                      </m:fPr>
                      <m:num>
                        <m:r>
                          <a:rPr lang="en-US" sz="3200" b="1" i="1" smtClean="0">
                            <a:solidFill>
                              <a:srgbClr val="002060"/>
                            </a:solidFill>
                            <a:latin typeface="Cambria Math"/>
                          </a:rPr>
                          <m:t>𝒅𝑭</m:t>
                        </m:r>
                      </m:num>
                      <m:den>
                        <m:r>
                          <a:rPr lang="en-US" sz="3200" b="1" i="1" smtClean="0">
                            <a:solidFill>
                              <a:srgbClr val="002060"/>
                            </a:solidFill>
                            <a:latin typeface="Cambria Math"/>
                          </a:rPr>
                          <m:t>𝒅𝒙</m:t>
                        </m:r>
                      </m:den>
                    </m:f>
                  </m:oMath>
                </a14:m>
                <a:r>
                  <a:rPr lang="en-US" sz="3200" b="1" dirty="0">
                    <a:solidFill>
                      <a:srgbClr val="002060"/>
                    </a:solidFill>
                  </a:rPr>
                  <a:t>;   </a:t>
                </a:r>
                <a14:m>
                  <m:oMath xmlns:m="http://schemas.openxmlformats.org/officeDocument/2006/math">
                    <m:nary>
                      <m:naryPr>
                        <m:limLoc m:val="undOvr"/>
                        <m:ctrlPr>
                          <a:rPr lang="en-US" sz="2800" b="1" i="1" smtClean="0">
                            <a:solidFill>
                              <a:srgbClr val="002060"/>
                            </a:solidFill>
                            <a:latin typeface="Cambria Math" panose="02040503050406030204" pitchFamily="18" charset="0"/>
                          </a:rPr>
                        </m:ctrlPr>
                      </m:naryPr>
                      <m:sub>
                        <m:r>
                          <a:rPr lang="en-US" sz="2800" b="1" i="1" smtClean="0">
                            <a:solidFill>
                              <a:srgbClr val="002060"/>
                            </a:solidFill>
                            <a:latin typeface="Cambria Math"/>
                          </a:rPr>
                          <m:t>−</m:t>
                        </m:r>
                        <m:r>
                          <a:rPr lang="en-US" sz="2800" b="1" i="1" smtClean="0">
                            <a:solidFill>
                              <a:srgbClr val="002060"/>
                            </a:solidFill>
                            <a:latin typeface="Cambria Math"/>
                            <a:ea typeface="Cambria Math"/>
                          </a:rPr>
                          <m:t>∞</m:t>
                        </m:r>
                      </m:sub>
                      <m:sup>
                        <m:r>
                          <a:rPr lang="en-US" sz="2800" b="1" i="1" smtClean="0">
                            <a:solidFill>
                              <a:srgbClr val="002060"/>
                            </a:solidFill>
                            <a:latin typeface="Cambria Math"/>
                          </a:rPr>
                          <m:t>+</m:t>
                        </m:r>
                        <m:r>
                          <a:rPr lang="en-US" sz="2800" b="1" i="1" smtClean="0">
                            <a:solidFill>
                              <a:srgbClr val="002060"/>
                            </a:solidFill>
                            <a:latin typeface="Cambria Math"/>
                            <a:ea typeface="Cambria Math"/>
                          </a:rPr>
                          <m:t>∞</m:t>
                        </m:r>
                      </m:sup>
                      <m:e>
                        <m:r>
                          <a:rPr lang="en-US" sz="2800" b="1" i="1">
                            <a:solidFill>
                              <a:srgbClr val="002060"/>
                            </a:solidFill>
                            <a:latin typeface="Cambria Math"/>
                          </a:rPr>
                          <m:t>𝒇</m:t>
                        </m:r>
                        <m:d>
                          <m:dPr>
                            <m:ctrlPr>
                              <a:rPr lang="en-US" sz="2800" b="1" i="1">
                                <a:solidFill>
                                  <a:srgbClr val="002060"/>
                                </a:solidFill>
                                <a:latin typeface="Cambria Math" panose="02040503050406030204" pitchFamily="18" charset="0"/>
                              </a:rPr>
                            </m:ctrlPr>
                          </m:dPr>
                          <m:e>
                            <m:r>
                              <a:rPr lang="en-US" sz="2800" b="1" i="1">
                                <a:solidFill>
                                  <a:srgbClr val="002060"/>
                                </a:solidFill>
                                <a:latin typeface="Cambria Math"/>
                              </a:rPr>
                              <m:t>𝒙</m:t>
                            </m:r>
                          </m:e>
                        </m:d>
                      </m:e>
                    </m:nary>
                    <m:r>
                      <a:rPr lang="en-US" sz="2800" b="1" i="1">
                        <a:solidFill>
                          <a:srgbClr val="002060"/>
                        </a:solidFill>
                        <a:latin typeface="Cambria Math"/>
                      </a:rPr>
                      <m:t>𝒅𝒙</m:t>
                    </m:r>
                  </m:oMath>
                </a14:m>
                <a:r>
                  <a:rPr lang="en-US" sz="2800" b="1" i="1" dirty="0">
                    <a:solidFill>
                      <a:srgbClr val="002060"/>
                    </a:solidFill>
                  </a:rPr>
                  <a:t> = 1</a:t>
                </a:r>
                <a:endParaRPr lang="ru-RU" sz="3200" b="1" dirty="0">
                  <a:solidFill>
                    <a:srgbClr val="002060"/>
                  </a:solidFill>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179512" y="332656"/>
                <a:ext cx="8856984" cy="6376426"/>
              </a:xfrm>
              <a:prstGeom prst="rect">
                <a:avLst/>
              </a:prstGeom>
              <a:blipFill rotWithShape="1">
                <a:blip r:embed="rId2"/>
                <a:stretch>
                  <a:fillRect l="-1032" t="-765" r="-1101" b="-669"/>
                </a:stretch>
              </a:blipFill>
            </p:spPr>
            <p:txBody>
              <a:bodyPr/>
              <a:lstStyle/>
              <a:p>
                <a:r>
                  <a:rPr lang="ru-RU">
                    <a:noFill/>
                  </a:rPr>
                  <a:t> </a:t>
                </a:r>
              </a:p>
            </p:txBody>
          </p:sp>
        </mc:Fallback>
      </mc:AlternateContent>
    </p:spTree>
    <p:extLst>
      <p:ext uri="{BB962C8B-B14F-4D97-AF65-F5344CB8AC3E}">
        <p14:creationId xmlns:p14="http://schemas.microsoft.com/office/powerpoint/2010/main" val="2760445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en-US" sz="2400" b="1" cap="all" dirty="0">
                <a:solidFill>
                  <a:schemeClr val="accent2">
                    <a:lumMod val="75000"/>
                  </a:schemeClr>
                </a:solidFill>
              </a:rPr>
              <a:t>Numerical Characteristics of a distribution</a:t>
            </a:r>
            <a:endParaRPr lang="ru-RU" sz="2400" b="1" cap="all" dirty="0">
              <a:solidFill>
                <a:schemeClr val="accent2">
                  <a:lumMod val="75000"/>
                </a:schemeClr>
              </a:solidFill>
            </a:endParaRPr>
          </a:p>
        </p:txBody>
      </p:sp>
      <mc:AlternateContent xmlns:mc="http://schemas.openxmlformats.org/markup-compatibility/2006" xmlns:a14="http://schemas.microsoft.com/office/drawing/2010/main">
        <mc:Choice Requires="a14">
          <p:graphicFrame>
            <p:nvGraphicFramePr>
              <p:cNvPr id="4" name="Объект 3"/>
              <p:cNvGraphicFramePr>
                <a:graphicFrameLocks noGrp="1"/>
              </p:cNvGraphicFramePr>
              <p:nvPr>
                <p:ph idx="1"/>
                <p:extLst>
                  <p:ext uri="{D42A27DB-BD31-4B8C-83A1-F6EECF244321}">
                    <p14:modId xmlns:p14="http://schemas.microsoft.com/office/powerpoint/2010/main" val="116391043"/>
                  </p:ext>
                </p:extLst>
              </p:nvPr>
            </p:nvGraphicFramePr>
            <p:xfrm>
              <a:off x="107503" y="980728"/>
              <a:ext cx="8928994" cy="5616624"/>
            </p:xfrm>
            <a:graphic>
              <a:graphicData uri="http://schemas.openxmlformats.org/drawingml/2006/table">
                <a:tbl>
                  <a:tblPr firstRow="1" firstCol="1" bandRow="1"/>
                  <a:tblGrid>
                    <a:gridCol w="1952605">
                      <a:extLst>
                        <a:ext uri="{9D8B030D-6E8A-4147-A177-3AD203B41FA5}">
                          <a16:colId xmlns:a16="http://schemas.microsoft.com/office/drawing/2014/main" val="20000"/>
                        </a:ext>
                      </a:extLst>
                    </a:gridCol>
                    <a:gridCol w="3383747">
                      <a:extLst>
                        <a:ext uri="{9D8B030D-6E8A-4147-A177-3AD203B41FA5}">
                          <a16:colId xmlns:a16="http://schemas.microsoft.com/office/drawing/2014/main" val="20001"/>
                        </a:ext>
                      </a:extLst>
                    </a:gridCol>
                    <a:gridCol w="3592642">
                      <a:extLst>
                        <a:ext uri="{9D8B030D-6E8A-4147-A177-3AD203B41FA5}">
                          <a16:colId xmlns:a16="http://schemas.microsoft.com/office/drawing/2014/main" val="20002"/>
                        </a:ext>
                      </a:extLst>
                    </a:gridCol>
                  </a:tblGrid>
                  <a:tr h="1302170">
                    <a:tc>
                      <a:txBody>
                        <a:bodyPr/>
                        <a:lstStyle/>
                        <a:p>
                          <a:pPr algn="ctr">
                            <a:lnSpc>
                              <a:spcPct val="115000"/>
                            </a:lnSpc>
                            <a:spcAft>
                              <a:spcPts val="0"/>
                            </a:spcAft>
                          </a:pPr>
                          <a:r>
                            <a:rPr lang="en-US" sz="1600" b="1" dirty="0">
                              <a:solidFill>
                                <a:srgbClr val="002060"/>
                              </a:solidFill>
                              <a:effectLst/>
                              <a:latin typeface="Times New Roman"/>
                              <a:ea typeface="Calibri"/>
                              <a:cs typeface="Times New Roman"/>
                            </a:rPr>
                            <a:t>Type of random variable / Characteristic of distribution</a:t>
                          </a:r>
                          <a:endParaRPr lang="ru-RU" sz="16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000" b="1" dirty="0">
                            <a:solidFill>
                              <a:srgbClr val="002060"/>
                            </a:solidFill>
                            <a:effectLst/>
                            <a:latin typeface="Times New Roman"/>
                            <a:ea typeface="Calibri"/>
                            <a:cs typeface="Times New Roman"/>
                          </a:endParaRP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Discrete </a:t>
                          </a: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random 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000" b="1" dirty="0">
                            <a:solidFill>
                              <a:srgbClr val="002060"/>
                            </a:solidFill>
                            <a:effectLst/>
                            <a:latin typeface="Times New Roman"/>
                            <a:ea typeface="Calibri"/>
                            <a:cs typeface="Times New Roman"/>
                          </a:endParaRP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Continuous </a:t>
                          </a: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random 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52533">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Expected Value </a:t>
                          </a:r>
                          <a:r>
                            <a:rPr lang="en-US" sz="2000" b="1" dirty="0">
                              <a:solidFill>
                                <a:srgbClr val="002060"/>
                              </a:solidFill>
                              <a:effectLst/>
                              <a:latin typeface="Times New Roman"/>
                              <a:ea typeface="Calibri"/>
                              <a:cs typeface="Times New Roman"/>
                            </a:rPr>
                            <a:t>(mean)</a:t>
                          </a:r>
                          <a:endParaRPr lang="ru-RU"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600" dirty="0">
                            <a:effectLst/>
                            <a:latin typeface="Times New Roman"/>
                            <a:ea typeface="Calibri"/>
                            <a:cs typeface="Times New Roman"/>
                          </a:endParaRPr>
                        </a:p>
                        <a:p>
                          <a:pPr algn="ctr">
                            <a:lnSpc>
                              <a:spcPct val="115000"/>
                            </a:lnSpc>
                            <a:spcAft>
                              <a:spcPts val="0"/>
                            </a:spcAft>
                          </a:pPr>
                          <a:r>
                            <a:rPr lang="en-US" sz="2400" b="1" dirty="0">
                              <a:solidFill>
                                <a:srgbClr val="002060"/>
                              </a:solidFill>
                              <a:effectLst/>
                              <a:latin typeface="Times New Roman"/>
                              <a:ea typeface="Calibri"/>
                              <a:cs typeface="Times New Roman"/>
                            </a:rPr>
                            <a:t>M (x)</a:t>
                          </a:r>
                          <a:r>
                            <a:rPr lang="en-US" sz="1600" dirty="0">
                              <a:effectLst/>
                              <a:latin typeface="Times New Roman"/>
                              <a:ea typeface="Calibri"/>
                              <a:cs typeface="Times New Roman"/>
                            </a:rPr>
                            <a:t> = </a:t>
                          </a:r>
                          <a14:m>
                            <m:oMath xmlns:m="http://schemas.openxmlformats.org/officeDocument/2006/math">
                              <m:nary>
                                <m:naryPr>
                                  <m:chr m:val="∑"/>
                                  <m:ctrlPr>
                                    <a:rPr kumimoji="0" lang="en-US" sz="2800" b="1" i="1" u="none" strike="noStrike" kern="1200" cap="none" spc="0" normalizeH="0" baseline="0" noProof="0" dirty="0" smtClean="0">
                                      <a:ln>
                                        <a:noFill/>
                                      </a:ln>
                                      <a:solidFill>
                                        <a:srgbClr val="002060"/>
                                      </a:solidFill>
                                      <a:effectLst/>
                                      <a:uLnTx/>
                                      <a:uFillTx/>
                                      <a:latin typeface="Cambria Math" panose="02040503050406030204" pitchFamily="18" charset="0"/>
                                    </a:rPr>
                                  </m:ctrlPr>
                                </m:naryPr>
                                <m:sub>
                                  <m:r>
                                    <m:rPr>
                                      <m:brk m:alnAt="23"/>
                                    </m:rPr>
                                    <a:rPr kumimoji="0" lang="en-US" sz="2800" b="1" i="1" u="none" strike="noStrike" kern="1200" cap="none" spc="0" normalizeH="0" baseline="0" noProof="0" dirty="0" smtClean="0">
                                      <a:ln>
                                        <a:noFill/>
                                      </a:ln>
                                      <a:solidFill>
                                        <a:srgbClr val="002060"/>
                                      </a:solidFill>
                                      <a:effectLst/>
                                      <a:uLnTx/>
                                      <a:uFillTx/>
                                      <a:latin typeface="Cambria Math"/>
                                    </a:rPr>
                                    <m:t>𝒊</m:t>
                                  </m:r>
                                  <m:r>
                                    <a:rPr kumimoji="0" lang="en-US" sz="2800" b="1" i="1" u="none" strike="noStrike" kern="1200" cap="none" spc="0" normalizeH="0" baseline="0" noProof="0" dirty="0" smtClean="0">
                                      <a:ln>
                                        <a:noFill/>
                                      </a:ln>
                                      <a:solidFill>
                                        <a:srgbClr val="002060"/>
                                      </a:solidFill>
                                      <a:effectLst/>
                                      <a:uLnTx/>
                                      <a:uFillTx/>
                                      <a:latin typeface="Cambria Math"/>
                                    </a:rPr>
                                    <m:t>=</m:t>
                                  </m:r>
                                  <m:r>
                                    <a:rPr kumimoji="0" lang="en-US" sz="2800" b="1" i="1" u="none" strike="noStrike" kern="1200" cap="none" spc="0" normalizeH="0" baseline="0" noProof="0" dirty="0" smtClean="0">
                                      <a:ln>
                                        <a:noFill/>
                                      </a:ln>
                                      <a:solidFill>
                                        <a:srgbClr val="002060"/>
                                      </a:solidFill>
                                      <a:effectLst/>
                                      <a:uLnTx/>
                                      <a:uFillTx/>
                                      <a:latin typeface="Cambria Math"/>
                                    </a:rPr>
                                    <m:t>𝟏</m:t>
                                  </m:r>
                                </m:sub>
                                <m:sup>
                                  <m:r>
                                    <a:rPr kumimoji="0" lang="en-US" sz="2800" b="1" i="1" u="none" strike="noStrike" kern="1200" cap="none" spc="0" normalizeH="0" baseline="0" noProof="0" dirty="0" smtClean="0">
                                      <a:ln>
                                        <a:noFill/>
                                      </a:ln>
                                      <a:solidFill>
                                        <a:srgbClr val="002060"/>
                                      </a:solidFill>
                                      <a:effectLst/>
                                      <a:uLnTx/>
                                      <a:uFillTx/>
                                      <a:latin typeface="Cambria Math"/>
                                    </a:rPr>
                                    <m:t>𝒏</m:t>
                                  </m:r>
                                </m:sup>
                                <m:e>
                                  <m:sSub>
                                    <m:sSubPr>
                                      <m:ctrlPr>
                                        <a:rPr kumimoji="0" lang="en-US" sz="2800" b="1" i="1" u="none" strike="noStrike" kern="1200" cap="none" spc="0" normalizeH="0" baseline="0" noProof="0" dirty="0" smtClean="0">
                                          <a:ln>
                                            <a:noFill/>
                                          </a:ln>
                                          <a:solidFill>
                                            <a:srgbClr val="002060"/>
                                          </a:solidFill>
                                          <a:effectLst/>
                                          <a:uLnTx/>
                                          <a:uFillTx/>
                                          <a:latin typeface="Cambria Math" panose="02040503050406030204" pitchFamily="18" charset="0"/>
                                        </a:rPr>
                                      </m:ctrlPr>
                                    </m:sSubPr>
                                    <m:e>
                                      <m:r>
                                        <a:rPr kumimoji="0" lang="en-US" sz="2800" b="1" i="1" u="none" strike="noStrike" kern="1200" cap="none" spc="0" normalizeH="0" baseline="0" noProof="0" dirty="0" smtClean="0">
                                          <a:ln>
                                            <a:noFill/>
                                          </a:ln>
                                          <a:solidFill>
                                            <a:srgbClr val="002060"/>
                                          </a:solidFill>
                                          <a:effectLst/>
                                          <a:uLnTx/>
                                          <a:uFillTx/>
                                          <a:latin typeface="Cambria Math"/>
                                        </a:rPr>
                                        <m:t>𝒑</m:t>
                                      </m:r>
                                    </m:e>
                                    <m:sub>
                                      <m:r>
                                        <a:rPr kumimoji="0" lang="en-US" sz="2800" b="1" i="1" u="none" strike="noStrike" kern="1200" cap="none" spc="0" normalizeH="0" baseline="0" noProof="0" dirty="0" smtClean="0">
                                          <a:ln>
                                            <a:noFill/>
                                          </a:ln>
                                          <a:solidFill>
                                            <a:srgbClr val="002060"/>
                                          </a:solidFill>
                                          <a:effectLst/>
                                          <a:uLnTx/>
                                          <a:uFillTx/>
                                          <a:latin typeface="Cambria Math"/>
                                        </a:rPr>
                                        <m:t>𝒊</m:t>
                                      </m:r>
                                    </m:sub>
                                  </m:sSub>
                                </m:e>
                              </m:nary>
                            </m:oMath>
                          </a14:m>
                          <a:r>
                            <a:rPr lang="en-US" sz="1600" dirty="0">
                              <a:effectLst/>
                              <a:latin typeface="Times New Roman"/>
                              <a:ea typeface="Calibri"/>
                              <a:cs typeface="Times New Roman"/>
                            </a:rPr>
                            <a:t>·</a:t>
                          </a:r>
                          <a14:m>
                            <m:oMath xmlns:m="http://schemas.openxmlformats.org/officeDocument/2006/math">
                              <m:sSub>
                                <m:sSubPr>
                                  <m:ctrlPr>
                                    <a:rPr lang="en-US" sz="2800" b="1" i="1" dirty="0" smtClean="0">
                                      <a:solidFill>
                                        <a:srgbClr val="002060"/>
                                      </a:solidFill>
                                      <a:effectLst/>
                                      <a:latin typeface="Cambria Math" panose="02040503050406030204" pitchFamily="18" charset="0"/>
                                      <a:cs typeface="Times New Roman"/>
                                    </a:rPr>
                                  </m:ctrlPr>
                                </m:sSubPr>
                                <m:e>
                                  <m:r>
                                    <a:rPr lang="en-US" sz="2800" b="1" i="1" dirty="0" smtClean="0">
                                      <a:solidFill>
                                        <a:srgbClr val="002060"/>
                                      </a:solidFill>
                                      <a:effectLst/>
                                      <a:latin typeface="Cambria Math"/>
                                      <a:cs typeface="Times New Roman"/>
                                    </a:rPr>
                                    <m:t>𝒙</m:t>
                                  </m:r>
                                </m:e>
                                <m:sub>
                                  <m:r>
                                    <a:rPr lang="en-US" sz="2800" b="1" i="1" dirty="0" smtClean="0">
                                      <a:solidFill>
                                        <a:srgbClr val="002060"/>
                                      </a:solidFill>
                                      <a:effectLst/>
                                      <a:latin typeface="Cambria Math"/>
                                      <a:cs typeface="Times New Roman"/>
                                    </a:rPr>
                                    <m:t>𝒊</m:t>
                                  </m:r>
                                </m:sub>
                              </m:sSub>
                            </m:oMath>
                          </a14:m>
                          <a:endParaRPr lang="en-US" sz="2800" b="1" dirty="0">
                            <a:effectLst/>
                            <a:latin typeface="Times New Roman"/>
                            <a:ea typeface="Calibri"/>
                            <a:cs typeface="Times New Roman"/>
                          </a:endParaRPr>
                        </a:p>
                        <a:p>
                          <a:pPr algn="just">
                            <a:lnSpc>
                              <a:spcPct val="115000"/>
                            </a:lnSpc>
                            <a:spcAft>
                              <a:spcPts val="0"/>
                            </a:spcAft>
                          </a:pPr>
                          <a:r>
                            <a:rPr lang="en-US" sz="1600" dirty="0">
                              <a:effectLst/>
                              <a:latin typeface="Times New Roman"/>
                              <a:ea typeface="Calibri"/>
                              <a:cs typeface="Times New Roman"/>
                            </a:rPr>
                            <a:t> </a:t>
                          </a: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a:ea typeface="Calibri"/>
                              <a:cs typeface="Times New Roman"/>
                            </a:rPr>
                            <a:t> </a:t>
                          </a:r>
                          <a:endParaRPr lang="ru-RU" sz="1600" dirty="0">
                            <a:effectLst/>
                            <a:latin typeface="Calibri"/>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effectLst/>
                              <a:latin typeface="Times New Roman"/>
                              <a:ea typeface="Calibri"/>
                              <a:cs typeface="Times New Roman"/>
                            </a:rPr>
                            <a:t> </a:t>
                          </a:r>
                          <a:r>
                            <a:rPr kumimoji="0" lang="en-US" sz="2400" b="1" i="0" u="none" strike="noStrike" kern="1200" cap="none" spc="0" normalizeH="0" baseline="0" noProof="0" dirty="0">
                              <a:ln>
                                <a:noFill/>
                              </a:ln>
                              <a:solidFill>
                                <a:srgbClr val="002060"/>
                              </a:solidFill>
                              <a:effectLst/>
                              <a:uLnTx/>
                              <a:uFillTx/>
                              <a:latin typeface="Times New Roman"/>
                              <a:ea typeface="Calibri"/>
                              <a:cs typeface="Times New Roman"/>
                            </a:rPr>
                            <a:t>M (x)</a:t>
                          </a:r>
                          <a:r>
                            <a:rPr kumimoji="0" lang="en-US" sz="1600" b="0" i="0" u="none" strike="noStrike" kern="1200" cap="none" spc="0" normalizeH="0" baseline="0" noProof="0" dirty="0">
                              <a:ln>
                                <a:noFill/>
                              </a:ln>
                              <a:solidFill>
                                <a:prstClr val="black"/>
                              </a:solidFill>
                              <a:effectLst/>
                              <a:uLnTx/>
                              <a:uFillTx/>
                              <a:latin typeface="Times New Roman"/>
                              <a:ea typeface="Calibri"/>
                              <a:cs typeface="Times New Roman"/>
                            </a:rPr>
                            <a:t> =</a:t>
                          </a:r>
                          <a14:m>
                            <m:oMath xmlns:m="http://schemas.openxmlformats.org/officeDocument/2006/math">
                              <m:nary>
                                <m:naryPr>
                                  <m:limLoc m:val="undOvr"/>
                                  <m:ctrlPr>
                                    <a:rPr kumimoji="0" lang="en-US" sz="2400" b="1" i="1" u="none" strike="noStrike" kern="1200" cap="none" spc="0" normalizeH="0" baseline="0" noProof="0" smtClean="0">
                                      <a:ln>
                                        <a:noFill/>
                                      </a:ln>
                                      <a:solidFill>
                                        <a:srgbClr val="002060"/>
                                      </a:solidFill>
                                      <a:effectLst/>
                                      <a:uLnTx/>
                                      <a:uFillTx/>
                                      <a:latin typeface="Cambria Math" panose="02040503050406030204" pitchFamily="18" charset="0"/>
                                    </a:rPr>
                                  </m:ctrlPr>
                                </m:naryPr>
                                <m:sub>
                                  <m:r>
                                    <a:rPr kumimoji="0" lang="en-US" sz="2400" b="1" i="1" u="none" strike="noStrike" kern="1200" cap="none" spc="0" normalizeH="0" baseline="0" noProof="0" smtClean="0">
                                      <a:ln>
                                        <a:noFill/>
                                      </a:ln>
                                      <a:solidFill>
                                        <a:srgbClr val="002060"/>
                                      </a:solidFill>
                                      <a:effectLst/>
                                      <a:uLnTx/>
                                      <a:uFillTx/>
                                      <a:latin typeface="Cambria Math"/>
                                    </a:rPr>
                                    <m:t>−</m:t>
                                  </m:r>
                                  <m:r>
                                    <a:rPr kumimoji="0" lang="en-US" sz="2400" b="1" i="1" u="none" strike="noStrike" kern="1200" cap="none" spc="0" normalizeH="0" baseline="0" noProof="0" smtClean="0">
                                      <a:ln>
                                        <a:noFill/>
                                      </a:ln>
                                      <a:solidFill>
                                        <a:srgbClr val="002060"/>
                                      </a:solidFill>
                                      <a:effectLst/>
                                      <a:uLnTx/>
                                      <a:uFillTx/>
                                      <a:latin typeface="Cambria Math"/>
                                      <a:ea typeface="Cambria Math"/>
                                    </a:rPr>
                                    <m:t>∞</m:t>
                                  </m:r>
                                </m:sub>
                                <m:sup>
                                  <m:r>
                                    <a:rPr kumimoji="0" lang="en-US" sz="2400" b="1" i="1" u="none" strike="noStrike" kern="1200" cap="none" spc="0" normalizeH="0" baseline="0" noProof="0" smtClean="0">
                                      <a:ln>
                                        <a:noFill/>
                                      </a:ln>
                                      <a:solidFill>
                                        <a:srgbClr val="002060"/>
                                      </a:solidFill>
                                      <a:effectLst/>
                                      <a:uLnTx/>
                                      <a:uFillTx/>
                                      <a:latin typeface="Cambria Math"/>
                                    </a:rPr>
                                    <m:t>+</m:t>
                                  </m:r>
                                  <m:r>
                                    <a:rPr kumimoji="0" lang="en-US" sz="2400" b="1" i="1" u="none" strike="noStrike" kern="1200" cap="none" spc="0" normalizeH="0" baseline="0" noProof="0" smtClean="0">
                                      <a:ln>
                                        <a:noFill/>
                                      </a:ln>
                                      <a:solidFill>
                                        <a:srgbClr val="002060"/>
                                      </a:solidFill>
                                      <a:effectLst/>
                                      <a:uLnTx/>
                                      <a:uFillTx/>
                                      <a:latin typeface="Cambria Math"/>
                                      <a:ea typeface="Cambria Math"/>
                                    </a:rPr>
                                    <m:t>∞</m:t>
                                  </m:r>
                                </m:sup>
                                <m:e>
                                  <m:r>
                                    <a:rPr kumimoji="0" lang="en-US" sz="2400" b="1" i="1" u="none" strike="noStrike" kern="1200" cap="none" spc="0" normalizeH="0" baseline="0" noProof="0" smtClean="0">
                                      <a:ln>
                                        <a:noFill/>
                                      </a:ln>
                                      <a:solidFill>
                                        <a:srgbClr val="002060"/>
                                      </a:solidFill>
                                      <a:effectLst/>
                                      <a:uLnTx/>
                                      <a:uFillTx/>
                                      <a:latin typeface="Cambria Math"/>
                                      <a:ea typeface="Cambria Math"/>
                                    </a:rPr>
                                    <m:t>𝒙</m:t>
                                  </m:r>
                                  <m:r>
                                    <a:rPr kumimoji="0" lang="en-US" sz="2400" b="1" i="1" u="none" strike="noStrike" kern="1200" cap="none" spc="0" normalizeH="0" baseline="0" noProof="0">
                                      <a:ln>
                                        <a:noFill/>
                                      </a:ln>
                                      <a:solidFill>
                                        <a:srgbClr val="002060"/>
                                      </a:solidFill>
                                      <a:effectLst/>
                                      <a:uLnTx/>
                                      <a:uFillTx/>
                                      <a:latin typeface="Cambria Math"/>
                                    </a:rPr>
                                    <m:t>𝒇</m:t>
                                  </m:r>
                                  <m:d>
                                    <m:dPr>
                                      <m:ctrlPr>
                                        <a:rPr kumimoji="0" lang="en-US" sz="2400" b="1" i="1" u="none" strike="noStrike" kern="1200" cap="none" spc="0" normalizeH="0" baseline="0" noProof="0">
                                          <a:ln>
                                            <a:noFill/>
                                          </a:ln>
                                          <a:solidFill>
                                            <a:srgbClr val="002060"/>
                                          </a:solidFill>
                                          <a:effectLst/>
                                          <a:uLnTx/>
                                          <a:uFillTx/>
                                          <a:latin typeface="Cambria Math" panose="02040503050406030204" pitchFamily="18" charset="0"/>
                                        </a:rPr>
                                      </m:ctrlPr>
                                    </m:dPr>
                                    <m:e>
                                      <m:r>
                                        <a:rPr kumimoji="0" lang="en-US" sz="2400" b="1" i="1" u="none" strike="noStrike" kern="1200" cap="none" spc="0" normalizeH="0" baseline="0" noProof="0">
                                          <a:ln>
                                            <a:noFill/>
                                          </a:ln>
                                          <a:solidFill>
                                            <a:srgbClr val="002060"/>
                                          </a:solidFill>
                                          <a:effectLst/>
                                          <a:uLnTx/>
                                          <a:uFillTx/>
                                          <a:latin typeface="Cambria Math"/>
                                        </a:rPr>
                                        <m:t>𝒙</m:t>
                                      </m:r>
                                    </m:e>
                                  </m:d>
                                </m:e>
                              </m:nary>
                              <m:r>
                                <a:rPr kumimoji="0" lang="en-US" sz="2400" b="1" i="1" u="none" strike="noStrike" kern="1200" cap="none" spc="0" normalizeH="0" baseline="0" noProof="0">
                                  <a:ln>
                                    <a:noFill/>
                                  </a:ln>
                                  <a:solidFill>
                                    <a:srgbClr val="002060"/>
                                  </a:solidFill>
                                  <a:effectLst/>
                                  <a:uLnTx/>
                                  <a:uFillTx/>
                                  <a:latin typeface="Cambria Math"/>
                                </a:rPr>
                                <m:t>𝒅𝒙</m:t>
                              </m:r>
                            </m:oMath>
                          </a14:m>
                          <a:endParaRPr kumimoji="0" lang="en-US" sz="2400" b="1" i="0" u="none" strike="noStrike" kern="1200" cap="none" spc="0" normalizeH="0" baseline="0" noProof="0" dirty="0">
                            <a:ln>
                              <a:noFill/>
                            </a:ln>
                            <a:solidFill>
                              <a:prstClr val="black"/>
                            </a:solidFill>
                            <a:effectLst/>
                            <a:uLnTx/>
                            <a:uFillTx/>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87301">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Variance</a:t>
                          </a:r>
                          <a:r>
                            <a:rPr lang="en-US" sz="2000" dirty="0">
                              <a:solidFill>
                                <a:schemeClr val="accent2">
                                  <a:lumMod val="75000"/>
                                </a:schemeClr>
                              </a:solidFill>
                              <a:effectLst/>
                              <a:latin typeface="Times New Roman"/>
                              <a:ea typeface="Calibri"/>
                              <a:cs typeface="Times New Roman"/>
                            </a:rPr>
                            <a:t> </a:t>
                          </a:r>
                          <a:r>
                            <a:rPr lang="en-US" sz="1600" dirty="0">
                              <a:effectLst/>
                              <a:latin typeface="Times New Roman"/>
                              <a:ea typeface="Calibri"/>
                              <a:cs typeface="Times New Roman"/>
                            </a:rPr>
                            <a:t>:</a:t>
                          </a:r>
                          <a:endParaRPr lang="ru-RU" sz="1600" dirty="0">
                            <a:effectLst/>
                            <a:latin typeface="Calibri"/>
                            <a:ea typeface="Calibri"/>
                            <a:cs typeface="Times New Roman"/>
                          </a:endParaRPr>
                        </a:p>
                        <a:p>
                          <a:pPr algn="ctr">
                            <a:lnSpc>
                              <a:spcPct val="115000"/>
                            </a:lnSpc>
                            <a:spcAft>
                              <a:spcPts val="0"/>
                            </a:spcAft>
                          </a:pPr>
                          <a:r>
                            <a:rPr lang="en-US" sz="1600" dirty="0">
                              <a:effectLst/>
                              <a:latin typeface="Times New Roman"/>
                              <a:ea typeface="Calibri"/>
                              <a:cs typeface="Times New Roman"/>
                            </a:rPr>
                            <a:t> </a:t>
                          </a:r>
                          <a:r>
                            <a:rPr lang="en-US" sz="1600" b="1" dirty="0">
                              <a:solidFill>
                                <a:srgbClr val="002060"/>
                              </a:solidFill>
                              <a:effectLst/>
                              <a:latin typeface="Times New Roman"/>
                              <a:ea typeface="Calibri"/>
                              <a:cs typeface="Times New Roman"/>
                            </a:rPr>
                            <a:t>the expectation of the squared deviation of a random variable from its mean</a:t>
                          </a:r>
                          <a:endParaRPr lang="ru-RU" sz="16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a:ea typeface="Calibri"/>
                              <a:cs typeface="Times New Roman"/>
                            </a:rPr>
                            <a:t> </a:t>
                          </a:r>
                        </a:p>
                        <a:p>
                          <a:pPr algn="just">
                            <a:lnSpc>
                              <a:spcPct val="115000"/>
                            </a:lnSpc>
                            <a:spcAft>
                              <a:spcPts val="0"/>
                            </a:spcAft>
                          </a:pPr>
                          <a:endParaRPr lang="en-US" sz="1600" dirty="0">
                            <a:effectLst/>
                            <a:latin typeface="Times New Roman"/>
                            <a:ea typeface="Calibri"/>
                            <a:cs typeface="Times New Roman"/>
                          </a:endParaRPr>
                        </a:p>
                        <a:p>
                          <a:pPr algn="just">
                            <a:lnSpc>
                              <a:spcPct val="115000"/>
                            </a:lnSpc>
                            <a:spcAft>
                              <a:spcPts val="0"/>
                            </a:spcAft>
                          </a:pPr>
                          <a14:m>
                            <m:oMath xmlns:m="http://schemas.openxmlformats.org/officeDocument/2006/math">
                              <m:sSup>
                                <m:sSupPr>
                                  <m:ctrlPr>
                                    <a:rPr lang="ru-RU" sz="2400" b="1" i="1" smtClean="0">
                                      <a:solidFill>
                                        <a:srgbClr val="002060"/>
                                      </a:solidFill>
                                      <a:effectLst/>
                                      <a:latin typeface="Cambria Math" panose="02040503050406030204" pitchFamily="18" charset="0"/>
                                      <a:cs typeface="Times New Roman"/>
                                    </a:rPr>
                                  </m:ctrlPr>
                                </m:sSupPr>
                                <m:e>
                                  <m:r>
                                    <a:rPr lang="el-GR" sz="2400" b="1" i="1" smtClean="0">
                                      <a:solidFill>
                                        <a:srgbClr val="002060"/>
                                      </a:solidFill>
                                      <a:effectLst/>
                                      <a:latin typeface="Cambria Math"/>
                                      <a:cs typeface="Times New Roman"/>
                                    </a:rPr>
                                    <m:t>𝝈</m:t>
                                  </m:r>
                                </m:e>
                                <m:sup>
                                  <m:r>
                                    <a:rPr lang="en-US" sz="2400" b="1" i="1" smtClean="0">
                                      <a:solidFill>
                                        <a:srgbClr val="002060"/>
                                      </a:solidFill>
                                      <a:effectLst/>
                                      <a:latin typeface="Cambria Math"/>
                                      <a:cs typeface="Times New Roman"/>
                                    </a:rPr>
                                    <m:t>𝟐</m:t>
                                  </m:r>
                                </m:sup>
                              </m:sSup>
                            </m:oMath>
                          </a14:m>
                          <a:r>
                            <a:rPr lang="en-US" sz="2000" b="1" dirty="0">
                              <a:solidFill>
                                <a:srgbClr val="002060"/>
                              </a:solidFill>
                              <a:effectLst/>
                              <a:latin typeface="Calibri"/>
                              <a:ea typeface="Calibri"/>
                              <a:cs typeface="Times New Roman"/>
                            </a:rPr>
                            <a:t>= </a:t>
                          </a:r>
                          <a:r>
                            <a:rPr lang="en-US" sz="2400" b="1" dirty="0" err="1">
                              <a:solidFill>
                                <a:srgbClr val="002060"/>
                              </a:solidFill>
                              <a:effectLst/>
                              <a:latin typeface="Calibri"/>
                              <a:ea typeface="Calibri"/>
                              <a:cs typeface="Times New Roman"/>
                            </a:rPr>
                            <a:t>Var</a:t>
                          </a:r>
                          <a:r>
                            <a:rPr lang="en-US" sz="2400" b="1" dirty="0">
                              <a:solidFill>
                                <a:srgbClr val="002060"/>
                              </a:solidFill>
                              <a:effectLst/>
                              <a:latin typeface="Calibri"/>
                              <a:ea typeface="Calibri"/>
                              <a:cs typeface="Times New Roman"/>
                            </a:rPr>
                            <a:t>(x)</a:t>
                          </a:r>
                          <a:r>
                            <a:rPr lang="en-US" sz="2000" b="1" dirty="0">
                              <a:solidFill>
                                <a:srgbClr val="002060"/>
                              </a:solidFill>
                              <a:effectLst/>
                              <a:latin typeface="Calibri"/>
                              <a:ea typeface="Calibri"/>
                              <a:cs typeface="Times New Roman"/>
                            </a:rPr>
                            <a:t> = M</a:t>
                          </a:r>
                          <a14:m>
                            <m:oMath xmlns:m="http://schemas.openxmlformats.org/officeDocument/2006/math">
                              <m:sSup>
                                <m:sSupPr>
                                  <m:ctrlPr>
                                    <a:rPr lang="en-US" sz="2000" b="1" i="1" dirty="0" smtClean="0">
                                      <a:solidFill>
                                        <a:srgbClr val="002060"/>
                                      </a:solidFill>
                                      <a:effectLst/>
                                      <a:latin typeface="Cambria Math" panose="02040503050406030204" pitchFamily="18" charset="0"/>
                                      <a:cs typeface="Times New Roman"/>
                                    </a:rPr>
                                  </m:ctrlPr>
                                </m:sSupPr>
                                <m:e>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𝑿</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 – </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𝑴</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𝑿</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m:rPr>
                                      <m:nor/>
                                    </m:rPr>
                                    <a:rPr kumimoji="0" lang="ru-RU" sz="2000" b="1" i="0" u="none" strike="noStrike" kern="1200" cap="none" spc="0" normalizeH="0" baseline="0" noProof="0" dirty="0">
                                      <a:ln>
                                        <a:noFill/>
                                      </a:ln>
                                      <a:solidFill>
                                        <a:srgbClr val="002060"/>
                                      </a:solidFill>
                                      <a:effectLst/>
                                      <a:uLnTx/>
                                      <a:uFillTx/>
                                      <a:latin typeface="+mn-lt"/>
                                      <a:ea typeface="Calibri"/>
                                      <a:cs typeface="Times New Roman"/>
                                    </a:rPr>
                                    <m:t> </m:t>
                                  </m:r>
                                </m:e>
                                <m:sup>
                                  <m:r>
                                    <a:rPr lang="en-US" sz="2000" b="1" i="1" dirty="0" smtClean="0">
                                      <a:solidFill>
                                        <a:srgbClr val="002060"/>
                                      </a:solidFill>
                                      <a:effectLst/>
                                      <a:latin typeface="Cambria Math"/>
                                      <a:cs typeface="Times New Roman"/>
                                    </a:rPr>
                                    <m:t>𝟐</m:t>
                                  </m:r>
                                </m:sup>
                              </m:sSup>
                            </m:oMath>
                          </a14:m>
                          <a:endParaRPr lang="en-US" sz="2000" b="1" dirty="0">
                            <a:solidFill>
                              <a:srgbClr val="002060"/>
                            </a:solidFill>
                            <a:effectLst/>
                            <a:latin typeface="Calibri"/>
                            <a:ea typeface="Calibri"/>
                            <a:cs typeface="Times New Roman"/>
                          </a:endParaRPr>
                        </a:p>
                        <a:p>
                          <a:pPr algn="ctr">
                            <a:lnSpc>
                              <a:spcPct val="115000"/>
                            </a:lnSpc>
                            <a:spcAft>
                              <a:spcPts val="0"/>
                            </a:spcAft>
                          </a:pPr>
                          <a:r>
                            <a:rPr lang="en-US" sz="2400" b="1" dirty="0">
                              <a:solidFill>
                                <a:srgbClr val="002060"/>
                              </a:solidFill>
                              <a:effectLst/>
                              <a:latin typeface="Calibri"/>
                              <a:ea typeface="Calibri"/>
                              <a:cs typeface="Times New Roman"/>
                            </a:rPr>
                            <a:t>= M(</a:t>
                          </a:r>
                          <a14:m>
                            <m:oMath xmlns:m="http://schemas.openxmlformats.org/officeDocument/2006/math">
                              <m:sSup>
                                <m:sSupPr>
                                  <m:ctrlPr>
                                    <a:rPr lang="en-US" sz="2400" b="1" i="1" smtClean="0">
                                      <a:solidFill>
                                        <a:srgbClr val="002060"/>
                                      </a:solidFill>
                                      <a:effectLst/>
                                      <a:latin typeface="Cambria Math" panose="02040503050406030204" pitchFamily="18" charset="0"/>
                                      <a:cs typeface="Times New Roman"/>
                                    </a:rPr>
                                  </m:ctrlPr>
                                </m:sSupPr>
                                <m:e>
                                  <m:r>
                                    <a:rPr lang="en-US" sz="2400" b="1" i="1" smtClean="0">
                                      <a:solidFill>
                                        <a:srgbClr val="002060"/>
                                      </a:solidFill>
                                      <a:effectLst/>
                                      <a:latin typeface="Cambria Math"/>
                                      <a:cs typeface="Times New Roman"/>
                                    </a:rPr>
                                    <m:t>𝒙</m:t>
                                  </m:r>
                                </m:e>
                                <m:sup>
                                  <m:r>
                                    <a:rPr lang="en-US" sz="2400" b="1" i="1" smtClean="0">
                                      <a:solidFill>
                                        <a:srgbClr val="002060"/>
                                      </a:solidFill>
                                      <a:effectLst/>
                                      <a:latin typeface="Cambria Math"/>
                                      <a:cs typeface="Times New Roman"/>
                                    </a:rPr>
                                    <m:t>𝟐</m:t>
                                  </m:r>
                                </m:sup>
                              </m:sSup>
                            </m:oMath>
                          </a14:m>
                          <a:r>
                            <a:rPr lang="en-US" sz="2400" b="1" dirty="0">
                              <a:solidFill>
                                <a:srgbClr val="002060"/>
                              </a:solidFill>
                              <a:effectLst/>
                              <a:latin typeface="Calibri"/>
                              <a:ea typeface="Calibri"/>
                              <a:cs typeface="Times New Roman"/>
                            </a:rPr>
                            <a:t>) - </a:t>
                          </a:r>
                          <a14:m>
                            <m:oMath xmlns:m="http://schemas.openxmlformats.org/officeDocument/2006/math">
                              <m:sSup>
                                <m:sSupPr>
                                  <m:ctrlPr>
                                    <a:rPr lang="en-US" sz="2400" b="1" i="1" smtClean="0">
                                      <a:solidFill>
                                        <a:srgbClr val="002060"/>
                                      </a:solidFill>
                                      <a:effectLst/>
                                      <a:latin typeface="Cambria Math" panose="02040503050406030204" pitchFamily="18" charset="0"/>
                                      <a:cs typeface="Times New Roman"/>
                                    </a:rPr>
                                  </m:ctrlPr>
                                </m:sSupPr>
                                <m:e>
                                  <m:r>
                                    <a:rPr lang="en-US" sz="2400" b="1" i="1" smtClean="0">
                                      <a:solidFill>
                                        <a:srgbClr val="002060"/>
                                      </a:solidFill>
                                      <a:effectLst/>
                                      <a:latin typeface="Cambria Math"/>
                                      <a:cs typeface="Times New Roman"/>
                                    </a:rPr>
                                    <m:t>(</m:t>
                                  </m:r>
                                  <m:r>
                                    <a:rPr lang="en-US" sz="2400" b="1" i="1" smtClean="0">
                                      <a:solidFill>
                                        <a:srgbClr val="002060"/>
                                      </a:solidFill>
                                      <a:effectLst/>
                                      <a:latin typeface="Cambria Math"/>
                                      <a:cs typeface="Times New Roman"/>
                                    </a:rPr>
                                    <m:t>𝑴</m:t>
                                  </m:r>
                                  <m:d>
                                    <m:dPr>
                                      <m:ctrlPr>
                                        <a:rPr lang="en-US" sz="2400" b="1" i="1" smtClean="0">
                                          <a:solidFill>
                                            <a:srgbClr val="002060"/>
                                          </a:solidFill>
                                          <a:effectLst/>
                                          <a:latin typeface="Cambria Math" panose="02040503050406030204" pitchFamily="18" charset="0"/>
                                          <a:cs typeface="Times New Roman"/>
                                        </a:rPr>
                                      </m:ctrlPr>
                                    </m:dPr>
                                    <m:e>
                                      <m:r>
                                        <a:rPr lang="en-US" sz="2400" b="1" i="1" smtClean="0">
                                          <a:solidFill>
                                            <a:srgbClr val="002060"/>
                                          </a:solidFill>
                                          <a:effectLst/>
                                          <a:latin typeface="Cambria Math"/>
                                          <a:cs typeface="Times New Roman"/>
                                        </a:rPr>
                                        <m:t>𝒙</m:t>
                                      </m:r>
                                    </m:e>
                                  </m:d>
                                  <m:r>
                                    <a:rPr lang="en-US" sz="2400" b="1" i="1" smtClean="0">
                                      <a:solidFill>
                                        <a:srgbClr val="002060"/>
                                      </a:solidFill>
                                      <a:effectLst/>
                                      <a:latin typeface="Cambria Math"/>
                                      <a:cs typeface="Times New Roman"/>
                                    </a:rPr>
                                    <m:t>)</m:t>
                                  </m:r>
                                </m:e>
                                <m:sup>
                                  <m:r>
                                    <a:rPr lang="en-US" sz="2400" b="1" i="1" smtClean="0">
                                      <a:solidFill>
                                        <a:srgbClr val="002060"/>
                                      </a:solidFill>
                                      <a:effectLst/>
                                      <a:latin typeface="Cambria Math"/>
                                      <a:cs typeface="Times New Roman"/>
                                    </a:rPr>
                                    <m:t>𝟐</m:t>
                                  </m:r>
                                </m:sup>
                              </m:sSup>
                            </m:oMath>
                          </a14:m>
                          <a:endParaRPr lang="ru-RU" sz="24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endParaRPr lang="en-US" sz="2400" dirty="0">
                            <a:effectLst/>
                            <a:latin typeface="Times New Roman"/>
                            <a:ea typeface="Calibri"/>
                            <a:cs typeface="Times New Roman"/>
                          </a:endParaRPr>
                        </a:p>
                        <a:p>
                          <a:pPr algn="just">
                            <a:lnSpc>
                              <a:spcPct val="115000"/>
                            </a:lnSpc>
                            <a:spcAft>
                              <a:spcPts val="0"/>
                            </a:spcAft>
                          </a:pPr>
                          <a14:m>
                            <m:oMath xmlns:m="http://schemas.openxmlformats.org/officeDocument/2006/math">
                              <m:sSup>
                                <m:sSupPr>
                                  <m:ctrlPr>
                                    <a:rPr kumimoji="0" lang="ru-RU" sz="2400" b="1" i="1" u="none" strike="noStrike" kern="1200" cap="none" spc="0" normalizeH="0" baseline="0" noProof="0" smtClean="0">
                                      <a:ln>
                                        <a:noFill/>
                                      </a:ln>
                                      <a:solidFill>
                                        <a:srgbClr val="002060"/>
                                      </a:solidFill>
                                      <a:effectLst/>
                                      <a:uLnTx/>
                                      <a:uFillTx/>
                                      <a:latin typeface="Cambria Math" panose="02040503050406030204" pitchFamily="18" charset="0"/>
                                      <a:cs typeface="Times New Roman"/>
                                    </a:rPr>
                                  </m:ctrlPr>
                                </m:sSupPr>
                                <m:e>
                                  <m:r>
                                    <a:rPr kumimoji="0" lang="el-GR" sz="2400" b="1" i="1" u="none" strike="noStrike" kern="1200" cap="none" spc="0" normalizeH="0" baseline="0" noProof="0" smtClean="0">
                                      <a:ln>
                                        <a:noFill/>
                                      </a:ln>
                                      <a:solidFill>
                                        <a:srgbClr val="002060"/>
                                      </a:solidFill>
                                      <a:effectLst/>
                                      <a:uLnTx/>
                                      <a:uFillTx/>
                                      <a:latin typeface="Cambria Math"/>
                                      <a:cs typeface="Times New Roman"/>
                                    </a:rPr>
                                    <m:t>𝝈</m:t>
                                  </m:r>
                                </m:e>
                                <m:sup>
                                  <m:r>
                                    <a:rPr kumimoji="0" lang="en-US" sz="2400" b="1" i="1" u="none" strike="noStrike" kern="1200" cap="none" spc="0" normalizeH="0" baseline="0" noProof="0" smtClean="0">
                                      <a:ln>
                                        <a:noFill/>
                                      </a:ln>
                                      <a:solidFill>
                                        <a:srgbClr val="002060"/>
                                      </a:solidFill>
                                      <a:effectLst/>
                                      <a:uLnTx/>
                                      <a:uFillTx/>
                                      <a:latin typeface="Cambria Math"/>
                                      <a:cs typeface="Times New Roman"/>
                                    </a:rPr>
                                    <m:t>𝟐</m:t>
                                  </m:r>
                                </m:sup>
                              </m:sSup>
                            </m:oMath>
                          </a14:m>
                          <a:r>
                            <a:rPr lang="en-US" sz="2400" dirty="0">
                              <a:effectLst/>
                              <a:latin typeface="Times New Roman"/>
                              <a:ea typeface="Calibri"/>
                              <a:cs typeface="Times New Roman"/>
                            </a:rPr>
                            <a:t>=</a:t>
                          </a:r>
                          <a14:m>
                            <m:oMath xmlns:m="http://schemas.openxmlformats.org/officeDocument/2006/math">
                              <m:nary>
                                <m:naryPr>
                                  <m:limLoc m:val="undOvr"/>
                                  <m:ctrlPr>
                                    <a:rPr kumimoji="0" lang="en-US" sz="2000" b="1" i="1" u="none" strike="noStrike" kern="1200" cap="none" spc="0" normalizeH="0" baseline="0" noProof="0" smtClean="0">
                                      <a:ln>
                                        <a:noFill/>
                                      </a:ln>
                                      <a:solidFill>
                                        <a:srgbClr val="002060"/>
                                      </a:solidFill>
                                      <a:effectLst/>
                                      <a:uLnTx/>
                                      <a:uFillTx/>
                                      <a:latin typeface="Cambria Math" panose="02040503050406030204" pitchFamily="18" charset="0"/>
                                    </a:rPr>
                                  </m:ctrlPr>
                                </m:naryPr>
                                <m:sub>
                                  <m:r>
                                    <a:rPr kumimoji="0" lang="en-US" sz="2000" b="1" i="1" u="none" strike="noStrike" kern="1200" cap="none" spc="0" normalizeH="0" baseline="0" noProof="0" smtClean="0">
                                      <a:ln>
                                        <a:noFill/>
                                      </a:ln>
                                      <a:solidFill>
                                        <a:srgbClr val="002060"/>
                                      </a:solidFill>
                                      <a:effectLst/>
                                      <a:uLnTx/>
                                      <a:uFillTx/>
                                      <a:latin typeface="Cambria Math"/>
                                    </a:rPr>
                                    <m:t>−</m:t>
                                  </m:r>
                                  <m:r>
                                    <a:rPr kumimoji="0" lang="en-US" sz="2000" b="1" i="1" u="none" strike="noStrike" kern="1200" cap="none" spc="0" normalizeH="0" baseline="0" noProof="0" smtClean="0">
                                      <a:ln>
                                        <a:noFill/>
                                      </a:ln>
                                      <a:solidFill>
                                        <a:srgbClr val="002060"/>
                                      </a:solidFill>
                                      <a:effectLst/>
                                      <a:uLnTx/>
                                      <a:uFillTx/>
                                      <a:latin typeface="Cambria Math"/>
                                      <a:ea typeface="Cambria Math"/>
                                    </a:rPr>
                                    <m:t>∞</m:t>
                                  </m:r>
                                </m:sub>
                                <m:sup>
                                  <m:r>
                                    <a:rPr kumimoji="0" lang="en-US" sz="2000" b="1" i="1" u="none" strike="noStrike" kern="1200" cap="none" spc="0" normalizeH="0" baseline="0" noProof="0" smtClean="0">
                                      <a:ln>
                                        <a:noFill/>
                                      </a:ln>
                                      <a:solidFill>
                                        <a:srgbClr val="002060"/>
                                      </a:solidFill>
                                      <a:effectLst/>
                                      <a:uLnTx/>
                                      <a:uFillTx/>
                                      <a:latin typeface="Cambria Math"/>
                                    </a:rPr>
                                    <m:t>+</m:t>
                                  </m:r>
                                  <m:r>
                                    <a:rPr kumimoji="0" lang="en-US" sz="2000" b="1" i="1" u="none" strike="noStrike" kern="1200" cap="none" spc="0" normalizeH="0" baseline="0" noProof="0" smtClean="0">
                                      <a:ln>
                                        <a:noFill/>
                                      </a:ln>
                                      <a:solidFill>
                                        <a:srgbClr val="002060"/>
                                      </a:solidFill>
                                      <a:effectLst/>
                                      <a:uLnTx/>
                                      <a:uFillTx/>
                                      <a:latin typeface="Cambria Math"/>
                                      <a:ea typeface="Cambria Math"/>
                                    </a:rPr>
                                    <m:t>∞</m:t>
                                  </m:r>
                                </m:sup>
                                <m:e>
                                  <m:sSup>
                                    <m:sSupPr>
                                      <m:ctrlPr>
                                        <a:rPr kumimoji="0" lang="en-US" sz="2000" b="1" i="1" u="none" strike="noStrike" kern="1200" cap="none" spc="0" normalizeH="0" baseline="0" noProof="0" dirty="0" smtClean="0">
                                          <a:ln>
                                            <a:noFill/>
                                          </a:ln>
                                          <a:solidFill>
                                            <a:srgbClr val="002060"/>
                                          </a:solidFill>
                                          <a:effectLst/>
                                          <a:uLnTx/>
                                          <a:uFillTx/>
                                          <a:latin typeface="Cambria Math" panose="02040503050406030204" pitchFamily="18" charset="0"/>
                                          <a:cs typeface="Times New Roman"/>
                                        </a:rPr>
                                      </m:ctrlPr>
                                    </m:sSupPr>
                                    <m:e>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𝒙</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 – </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𝑴</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𝒙</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m:rPr>
                                          <m:nor/>
                                        </m:rPr>
                                        <a:rPr kumimoji="0" lang="ru-RU" sz="2000" b="1" i="0" u="none" strike="noStrike" kern="1200" cap="none" spc="0" normalizeH="0" baseline="0" noProof="0" dirty="0">
                                          <a:ln>
                                            <a:noFill/>
                                          </a:ln>
                                          <a:solidFill>
                                            <a:srgbClr val="002060"/>
                                          </a:solidFill>
                                          <a:effectLst/>
                                          <a:uLnTx/>
                                          <a:uFillTx/>
                                          <a:latin typeface="+mn-lt"/>
                                          <a:ea typeface="Calibri"/>
                                          <a:cs typeface="Times New Roman"/>
                                        </a:rPr>
                                        <m:t> </m:t>
                                      </m:r>
                                    </m:e>
                                    <m:sup>
                                      <m:r>
                                        <a:rPr kumimoji="0" lang="en-US" sz="2000" b="1" i="1" u="none" strike="noStrike" kern="1200" cap="none" spc="0" normalizeH="0" baseline="0" noProof="0" dirty="0" smtClean="0">
                                          <a:ln>
                                            <a:noFill/>
                                          </a:ln>
                                          <a:solidFill>
                                            <a:srgbClr val="002060"/>
                                          </a:solidFill>
                                          <a:effectLst/>
                                          <a:uLnTx/>
                                          <a:uFillTx/>
                                          <a:latin typeface="Cambria Math"/>
                                          <a:cs typeface="Times New Roman"/>
                                        </a:rPr>
                                        <m:t>𝟐</m:t>
                                      </m:r>
                                    </m:sup>
                                  </m:sSup>
                                  <m:r>
                                    <a:rPr kumimoji="0" lang="en-US" sz="2000" b="1" i="1" u="none" strike="noStrike" kern="1200" cap="none" spc="0" normalizeH="0" baseline="0" noProof="0">
                                      <a:ln>
                                        <a:noFill/>
                                      </a:ln>
                                      <a:solidFill>
                                        <a:srgbClr val="002060"/>
                                      </a:solidFill>
                                      <a:effectLst/>
                                      <a:uLnTx/>
                                      <a:uFillTx/>
                                      <a:latin typeface="Cambria Math"/>
                                    </a:rPr>
                                    <m:t>𝒇</m:t>
                                  </m:r>
                                  <m:d>
                                    <m:dPr>
                                      <m:ctrlPr>
                                        <a:rPr kumimoji="0" lang="en-US" sz="2000" b="1" i="1" u="none" strike="noStrike" kern="1200" cap="none" spc="0" normalizeH="0" baseline="0" noProof="0">
                                          <a:ln>
                                            <a:noFill/>
                                          </a:ln>
                                          <a:solidFill>
                                            <a:srgbClr val="002060"/>
                                          </a:solidFill>
                                          <a:effectLst/>
                                          <a:uLnTx/>
                                          <a:uFillTx/>
                                          <a:latin typeface="Cambria Math" panose="02040503050406030204" pitchFamily="18" charset="0"/>
                                        </a:rPr>
                                      </m:ctrlPr>
                                    </m:dPr>
                                    <m:e>
                                      <m:r>
                                        <a:rPr kumimoji="0" lang="en-US" sz="2000" b="1" i="1" u="none" strike="noStrike" kern="1200" cap="none" spc="0" normalizeH="0" baseline="0" noProof="0">
                                          <a:ln>
                                            <a:noFill/>
                                          </a:ln>
                                          <a:solidFill>
                                            <a:srgbClr val="002060"/>
                                          </a:solidFill>
                                          <a:effectLst/>
                                          <a:uLnTx/>
                                          <a:uFillTx/>
                                          <a:latin typeface="Cambria Math"/>
                                        </a:rPr>
                                        <m:t>𝒙</m:t>
                                      </m:r>
                                    </m:e>
                                  </m:d>
                                </m:e>
                              </m:nary>
                            </m:oMath>
                          </a14:m>
                          <a:r>
                            <a:rPr lang="en-US" sz="2000" dirty="0">
                              <a:effectLst/>
                              <a:latin typeface="Times New Roman"/>
                              <a:ea typeface="Calibri"/>
                              <a:cs typeface="Times New Roman"/>
                            </a:rPr>
                            <a:t> </a:t>
                          </a:r>
                          <a14:m>
                            <m:oMath xmlns:m="http://schemas.openxmlformats.org/officeDocument/2006/math">
                              <m:r>
                                <a:rPr kumimoji="0" lang="en-US" sz="2000" b="1" i="1" u="none" strike="noStrike" kern="1200" cap="none" spc="0" normalizeH="0" baseline="0" noProof="0" smtClean="0">
                                  <a:ln>
                                    <a:noFill/>
                                  </a:ln>
                                  <a:solidFill>
                                    <a:srgbClr val="002060"/>
                                  </a:solidFill>
                                  <a:effectLst/>
                                  <a:uLnTx/>
                                  <a:uFillTx/>
                                  <a:latin typeface="Cambria Math"/>
                                </a:rPr>
                                <m:t>𝒅𝒙</m:t>
                              </m:r>
                            </m:oMath>
                          </a14:m>
                          <a:endParaRPr kumimoji="0" lang="en-US" sz="2000" b="1" i="0" u="none" strike="noStrike" kern="1200" cap="none" spc="0" normalizeH="0" baseline="0" noProof="0" dirty="0">
                            <a:ln>
                              <a:noFill/>
                            </a:ln>
                            <a:solidFill>
                              <a:prstClr val="black"/>
                            </a:solidFill>
                            <a:effectLst/>
                            <a:uLnTx/>
                            <a:uFillTx/>
                            <a:latin typeface="Times New Roman"/>
                            <a:ea typeface="Calibri"/>
                            <a:cs typeface="Times New Roman"/>
                          </a:endParaRPr>
                        </a:p>
                        <a:p>
                          <a:pPr algn="just">
                            <a:lnSpc>
                              <a:spcPct val="115000"/>
                            </a:lnSpc>
                            <a:spcAft>
                              <a:spcPts val="0"/>
                            </a:spcAft>
                          </a:pPr>
                          <a:endParaRPr lang="en-US" sz="1600" dirty="0">
                            <a:effectLst/>
                            <a:latin typeface="Times New Roman"/>
                            <a:ea typeface="Calibri"/>
                            <a:cs typeface="Times New Roman"/>
                          </a:endParaRPr>
                        </a:p>
                        <a:p>
                          <a:pPr algn="just">
                            <a:lnSpc>
                              <a:spcPct val="115000"/>
                            </a:lnSpc>
                            <a:spcAft>
                              <a:spcPts val="0"/>
                            </a:spcAft>
                          </a:pP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74620">
                    <a:tc>
                      <a:txBody>
                        <a:bodyPr/>
                        <a:lstStyle/>
                        <a:p>
                          <a:pPr algn="ctr">
                            <a:lnSpc>
                              <a:spcPct val="115000"/>
                            </a:lnSpc>
                            <a:spcAft>
                              <a:spcPts val="0"/>
                            </a:spcAft>
                          </a:pPr>
                          <a:r>
                            <a:rPr lang="en-US" sz="1800" b="1" dirty="0">
                              <a:solidFill>
                                <a:schemeClr val="accent2">
                                  <a:lumMod val="75000"/>
                                </a:schemeClr>
                              </a:solidFill>
                              <a:effectLst/>
                              <a:latin typeface="Times New Roman" panose="02020603050405020304" pitchFamily="18" charset="0"/>
                              <a:ea typeface="Calibri"/>
                              <a:cs typeface="Times New Roman" panose="02020603050405020304" pitchFamily="18" charset="0"/>
                            </a:rPr>
                            <a:t>Standard Deviation </a:t>
                          </a:r>
                          <a:endParaRPr lang="ru-RU" sz="1800" b="1" dirty="0">
                            <a:solidFill>
                              <a:schemeClr val="accent2">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14:m>
                            <m:oMath xmlns:m="http://schemas.openxmlformats.org/officeDocument/2006/math">
                              <m:r>
                                <a:rPr kumimoji="0" lang="el-GR" sz="2400" b="1" i="1" u="none" strike="noStrike" kern="1200" cap="none" spc="0" normalizeH="0" baseline="0" noProof="0" smtClean="0">
                                  <a:ln>
                                    <a:noFill/>
                                  </a:ln>
                                  <a:solidFill>
                                    <a:srgbClr val="002060"/>
                                  </a:solidFill>
                                  <a:effectLst/>
                                  <a:uLnTx/>
                                  <a:uFillTx/>
                                  <a:latin typeface="Cambria Math"/>
                                  <a:cs typeface="Times New Roman"/>
                                </a:rPr>
                                <m:t>𝝈</m:t>
                              </m:r>
                            </m:oMath>
                          </a14:m>
                          <a:r>
                            <a:rPr lang="en-US" sz="1800" dirty="0">
                              <a:solidFill>
                                <a:srgbClr val="002060"/>
                              </a:solidFill>
                              <a:effectLst/>
                              <a:latin typeface="Calibri"/>
                              <a:ea typeface="Calibri"/>
                              <a:cs typeface="Times New Roman"/>
                            </a:rPr>
                            <a:t> = </a:t>
                          </a:r>
                          <a14:m>
                            <m:oMath xmlns:m="http://schemas.openxmlformats.org/officeDocument/2006/math">
                              <m:rad>
                                <m:radPr>
                                  <m:degHide m:val="on"/>
                                  <m:ctrlPr>
                                    <a:rPr lang="en-US" sz="2000" i="1" smtClean="0">
                                      <a:solidFill>
                                        <a:srgbClr val="002060"/>
                                      </a:solidFill>
                                      <a:effectLst/>
                                      <a:latin typeface="Cambria Math" panose="02040503050406030204" pitchFamily="18" charset="0"/>
                                      <a:cs typeface="Times New Roman"/>
                                    </a:rPr>
                                  </m:ctrlPr>
                                </m:radPr>
                                <m:deg/>
                                <m:e>
                                  <m:r>
                                    <m:rPr>
                                      <m:nor/>
                                    </m:rPr>
                                    <a:rPr kumimoji="0" lang="en-US" sz="2000" b="1" i="0" u="none" strike="noStrike" kern="1200" cap="none" spc="0" normalizeH="0" baseline="0" noProof="0" dirty="0" smtClean="0">
                                      <a:ln>
                                        <a:noFill/>
                                      </a:ln>
                                      <a:solidFill>
                                        <a:srgbClr val="002060"/>
                                      </a:solidFill>
                                      <a:effectLst/>
                                      <a:uLnTx/>
                                      <a:uFillTx/>
                                      <a:latin typeface="+mn-lt"/>
                                      <a:ea typeface="Calibri"/>
                                      <a:cs typeface="Times New Roman"/>
                                    </a:rPr>
                                    <m:t>M</m:t>
                                  </m:r>
                                  <m:sSup>
                                    <m:sSupPr>
                                      <m:ctrlPr>
                                        <a:rPr kumimoji="0" lang="en-US" sz="2000" b="1" i="1" u="none" strike="noStrike" kern="1200" cap="none" spc="0" normalizeH="0" baseline="0" noProof="0" dirty="0" smtClean="0">
                                          <a:ln>
                                            <a:noFill/>
                                          </a:ln>
                                          <a:solidFill>
                                            <a:srgbClr val="002060"/>
                                          </a:solidFill>
                                          <a:effectLst/>
                                          <a:uLnTx/>
                                          <a:uFillTx/>
                                          <a:latin typeface="Cambria Math" panose="02040503050406030204" pitchFamily="18" charset="0"/>
                                          <a:cs typeface="Times New Roman"/>
                                        </a:rPr>
                                      </m:ctrlPr>
                                    </m:sSupPr>
                                    <m:e>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𝑿</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 – </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𝑴</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𝑿</m:t>
                                      </m:r>
                                      <m:r>
                                        <a:rPr kumimoji="0" lang="en-US" sz="2000" b="1" i="1" u="none" strike="noStrike" kern="1200" cap="none" spc="0" normalizeH="0" baseline="0" noProof="0" dirty="0" smtClean="0">
                                          <a:ln>
                                            <a:noFill/>
                                          </a:ln>
                                          <a:solidFill>
                                            <a:srgbClr val="002060"/>
                                          </a:solidFill>
                                          <a:effectLst/>
                                          <a:uLnTx/>
                                          <a:uFillTx/>
                                          <a:latin typeface="Cambria Math"/>
                                          <a:ea typeface="Calibri"/>
                                          <a:cs typeface="Times New Roman"/>
                                        </a:rPr>
                                        <m:t>))</m:t>
                                      </m:r>
                                      <m:r>
                                        <m:rPr>
                                          <m:nor/>
                                        </m:rPr>
                                        <a:rPr kumimoji="0" lang="ru-RU" sz="2000" b="1" i="0" u="none" strike="noStrike" kern="1200" cap="none" spc="0" normalizeH="0" baseline="0" noProof="0" dirty="0">
                                          <a:ln>
                                            <a:noFill/>
                                          </a:ln>
                                          <a:solidFill>
                                            <a:srgbClr val="002060"/>
                                          </a:solidFill>
                                          <a:effectLst/>
                                          <a:uLnTx/>
                                          <a:uFillTx/>
                                          <a:latin typeface="+mn-lt"/>
                                          <a:ea typeface="Calibri"/>
                                          <a:cs typeface="Times New Roman"/>
                                        </a:rPr>
                                        <m:t> </m:t>
                                      </m:r>
                                    </m:e>
                                    <m:sup>
                                      <m:r>
                                        <a:rPr kumimoji="0" lang="en-US" sz="2000" b="1" i="1" u="none" strike="noStrike" kern="1200" cap="none" spc="0" normalizeH="0" baseline="0" noProof="0" dirty="0" smtClean="0">
                                          <a:ln>
                                            <a:noFill/>
                                          </a:ln>
                                          <a:solidFill>
                                            <a:srgbClr val="002060"/>
                                          </a:solidFill>
                                          <a:effectLst/>
                                          <a:uLnTx/>
                                          <a:uFillTx/>
                                          <a:latin typeface="Cambria Math"/>
                                          <a:cs typeface="Times New Roman"/>
                                        </a:rPr>
                                        <m:t>𝟐</m:t>
                                      </m:r>
                                    </m:sup>
                                  </m:sSup>
                                </m:e>
                              </m:rad>
                            </m:oMath>
                          </a14:m>
                          <a:endParaRPr lang="en-US" sz="2000" dirty="0">
                            <a:solidFill>
                              <a:srgbClr val="002060"/>
                            </a:solidFill>
                            <a:effectLst/>
                            <a:latin typeface="Calibri"/>
                            <a:ea typeface="Calibri"/>
                            <a:cs typeface="Times New Roman"/>
                          </a:endParaRPr>
                        </a:p>
                        <a:p>
                          <a:pPr algn="just">
                            <a:lnSpc>
                              <a:spcPct val="115000"/>
                            </a:lnSpc>
                            <a:spcAft>
                              <a:spcPts val="0"/>
                            </a:spcAft>
                          </a:pP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mc:Choice>
        <mc:Fallback xmlns="">
          <p:graphicFrame>
            <p:nvGraphicFramePr>
              <p:cNvPr id="4" name="Объект 3"/>
              <p:cNvGraphicFramePr>
                <a:graphicFrameLocks noGrp="1"/>
              </p:cNvGraphicFramePr>
              <p:nvPr>
                <p:ph idx="1"/>
                <p:extLst>
                  <p:ext uri="{D42A27DB-BD31-4B8C-83A1-F6EECF244321}">
                    <p14:modId xmlns:p14="http://schemas.microsoft.com/office/powerpoint/2010/main" val="116391043"/>
                  </p:ext>
                </p:extLst>
              </p:nvPr>
            </p:nvGraphicFramePr>
            <p:xfrm>
              <a:off x="107503" y="980728"/>
              <a:ext cx="8928994" cy="5616624"/>
            </p:xfrm>
            <a:graphic>
              <a:graphicData uri="http://schemas.openxmlformats.org/drawingml/2006/table">
                <a:tbl>
                  <a:tblPr firstRow="1" firstCol="1" bandRow="1"/>
                  <a:tblGrid>
                    <a:gridCol w="1952605"/>
                    <a:gridCol w="3383747"/>
                    <a:gridCol w="3592642"/>
                  </a:tblGrid>
                  <a:tr h="1302170">
                    <a:tc>
                      <a:txBody>
                        <a:bodyPr/>
                        <a:lstStyle/>
                        <a:p>
                          <a:pPr algn="ctr">
                            <a:lnSpc>
                              <a:spcPct val="115000"/>
                            </a:lnSpc>
                            <a:spcAft>
                              <a:spcPts val="0"/>
                            </a:spcAft>
                          </a:pPr>
                          <a:r>
                            <a:rPr lang="en-US" sz="1600" b="1" dirty="0">
                              <a:solidFill>
                                <a:srgbClr val="002060"/>
                              </a:solidFill>
                              <a:effectLst/>
                              <a:latin typeface="Times New Roman"/>
                              <a:ea typeface="Calibri"/>
                              <a:cs typeface="Times New Roman"/>
                            </a:rPr>
                            <a:t>Type of random variable / Characteristic of distribution</a:t>
                          </a:r>
                          <a:endParaRPr lang="ru-RU" sz="16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000" b="1" dirty="0" smtClean="0">
                            <a:solidFill>
                              <a:srgbClr val="002060"/>
                            </a:solidFill>
                            <a:effectLst/>
                            <a:latin typeface="Times New Roman"/>
                            <a:ea typeface="Calibri"/>
                            <a:cs typeface="Times New Roman"/>
                          </a:endParaRPr>
                        </a:p>
                        <a:p>
                          <a:pPr algn="ctr">
                            <a:lnSpc>
                              <a:spcPct val="115000"/>
                            </a:lnSpc>
                            <a:spcAft>
                              <a:spcPts val="0"/>
                            </a:spcAft>
                          </a:pPr>
                          <a:r>
                            <a:rPr lang="en-US" sz="2000" b="1" dirty="0" smtClean="0">
                              <a:solidFill>
                                <a:schemeClr val="accent2">
                                  <a:lumMod val="75000"/>
                                </a:schemeClr>
                              </a:solidFill>
                              <a:effectLst/>
                              <a:latin typeface="Times New Roman"/>
                              <a:ea typeface="Calibri"/>
                              <a:cs typeface="Times New Roman"/>
                            </a:rPr>
                            <a:t>Discrete </a:t>
                          </a:r>
                        </a:p>
                        <a:p>
                          <a:pPr algn="ctr">
                            <a:lnSpc>
                              <a:spcPct val="115000"/>
                            </a:lnSpc>
                            <a:spcAft>
                              <a:spcPts val="0"/>
                            </a:spcAft>
                          </a:pPr>
                          <a:r>
                            <a:rPr lang="en-US" sz="2000" b="1" dirty="0" smtClean="0">
                              <a:solidFill>
                                <a:schemeClr val="accent2">
                                  <a:lumMod val="75000"/>
                                </a:schemeClr>
                              </a:solidFill>
                              <a:effectLst/>
                              <a:latin typeface="Times New Roman"/>
                              <a:ea typeface="Calibri"/>
                              <a:cs typeface="Times New Roman"/>
                            </a:rPr>
                            <a:t>random </a:t>
                          </a:r>
                          <a:r>
                            <a:rPr lang="en-US" sz="2000" b="1" dirty="0">
                              <a:solidFill>
                                <a:schemeClr val="accent2">
                                  <a:lumMod val="75000"/>
                                </a:schemeClr>
                              </a:solidFill>
                              <a:effectLst/>
                              <a:latin typeface="Times New Roman"/>
                              <a:ea typeface="Calibri"/>
                              <a:cs typeface="Times New Roman"/>
                            </a:rPr>
                            <a:t>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000" b="1" dirty="0" smtClean="0">
                            <a:solidFill>
                              <a:srgbClr val="002060"/>
                            </a:solidFill>
                            <a:effectLst/>
                            <a:latin typeface="Times New Roman"/>
                            <a:ea typeface="Calibri"/>
                            <a:cs typeface="Times New Roman"/>
                          </a:endParaRPr>
                        </a:p>
                        <a:p>
                          <a:pPr algn="ctr">
                            <a:lnSpc>
                              <a:spcPct val="115000"/>
                            </a:lnSpc>
                            <a:spcAft>
                              <a:spcPts val="0"/>
                            </a:spcAft>
                          </a:pPr>
                          <a:r>
                            <a:rPr lang="en-US" sz="2000" b="1" dirty="0" smtClean="0">
                              <a:solidFill>
                                <a:schemeClr val="accent2">
                                  <a:lumMod val="75000"/>
                                </a:schemeClr>
                              </a:solidFill>
                              <a:effectLst/>
                              <a:latin typeface="Times New Roman"/>
                              <a:ea typeface="Calibri"/>
                              <a:cs typeface="Times New Roman"/>
                            </a:rPr>
                            <a:t>Continuous </a:t>
                          </a:r>
                        </a:p>
                        <a:p>
                          <a:pPr algn="ctr">
                            <a:lnSpc>
                              <a:spcPct val="115000"/>
                            </a:lnSpc>
                            <a:spcAft>
                              <a:spcPts val="0"/>
                            </a:spcAft>
                          </a:pPr>
                          <a:r>
                            <a:rPr lang="en-US" sz="2000" b="1" dirty="0" smtClean="0">
                              <a:solidFill>
                                <a:schemeClr val="accent2">
                                  <a:lumMod val="75000"/>
                                </a:schemeClr>
                              </a:solidFill>
                              <a:effectLst/>
                              <a:latin typeface="Times New Roman"/>
                              <a:ea typeface="Calibri"/>
                              <a:cs typeface="Times New Roman"/>
                            </a:rPr>
                            <a:t>random </a:t>
                          </a:r>
                          <a:r>
                            <a:rPr lang="en-US" sz="2000" b="1" dirty="0">
                              <a:solidFill>
                                <a:schemeClr val="accent2">
                                  <a:lumMod val="75000"/>
                                </a:schemeClr>
                              </a:solidFill>
                              <a:effectLst/>
                              <a:latin typeface="Times New Roman"/>
                              <a:ea typeface="Calibri"/>
                              <a:cs typeface="Times New Roman"/>
                            </a:rPr>
                            <a:t>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2533">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Expected </a:t>
                          </a:r>
                          <a:r>
                            <a:rPr lang="en-US" sz="2000" b="1" dirty="0" smtClean="0">
                              <a:solidFill>
                                <a:schemeClr val="accent2">
                                  <a:lumMod val="75000"/>
                                </a:schemeClr>
                              </a:solidFill>
                              <a:effectLst/>
                              <a:latin typeface="Times New Roman"/>
                              <a:ea typeface="Calibri"/>
                              <a:cs typeface="Times New Roman"/>
                            </a:rPr>
                            <a:t>Value </a:t>
                          </a:r>
                          <a:r>
                            <a:rPr lang="en-US" sz="2000" b="1" dirty="0">
                              <a:solidFill>
                                <a:srgbClr val="002060"/>
                              </a:solidFill>
                              <a:effectLst/>
                              <a:latin typeface="Times New Roman"/>
                              <a:ea typeface="Calibri"/>
                              <a:cs typeface="Times New Roman"/>
                            </a:rPr>
                            <a:t>(mean)</a:t>
                          </a:r>
                          <a:endParaRPr lang="ru-RU"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2"/>
                          <a:stretch>
                            <a:fillRect l="-57838" t="-108293" r="-106306" b="-245366"/>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2"/>
                          <a:stretch>
                            <a:fillRect l="-148727" t="-108293" r="-170" b="-245366"/>
                          </a:stretch>
                        </a:blipFill>
                      </a:tcPr>
                    </a:tc>
                  </a:tr>
                  <a:tr h="1987301">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Variance</a:t>
                          </a:r>
                          <a:r>
                            <a:rPr lang="en-US" sz="2000" dirty="0">
                              <a:solidFill>
                                <a:schemeClr val="accent2">
                                  <a:lumMod val="75000"/>
                                </a:schemeClr>
                              </a:solidFill>
                              <a:effectLst/>
                              <a:latin typeface="Times New Roman"/>
                              <a:ea typeface="Calibri"/>
                              <a:cs typeface="Times New Roman"/>
                            </a:rPr>
                            <a:t> </a:t>
                          </a:r>
                          <a:r>
                            <a:rPr lang="en-US" sz="1600" dirty="0">
                              <a:effectLst/>
                              <a:latin typeface="Times New Roman"/>
                              <a:ea typeface="Calibri"/>
                              <a:cs typeface="Times New Roman"/>
                            </a:rPr>
                            <a:t>:</a:t>
                          </a:r>
                          <a:endParaRPr lang="ru-RU" sz="1600" dirty="0">
                            <a:effectLst/>
                            <a:latin typeface="Calibri"/>
                            <a:ea typeface="Calibri"/>
                            <a:cs typeface="Times New Roman"/>
                          </a:endParaRPr>
                        </a:p>
                        <a:p>
                          <a:pPr algn="ctr">
                            <a:lnSpc>
                              <a:spcPct val="115000"/>
                            </a:lnSpc>
                            <a:spcAft>
                              <a:spcPts val="0"/>
                            </a:spcAft>
                          </a:pPr>
                          <a:r>
                            <a:rPr lang="en-US" sz="1600" dirty="0">
                              <a:effectLst/>
                              <a:latin typeface="Times New Roman"/>
                              <a:ea typeface="Calibri"/>
                              <a:cs typeface="Times New Roman"/>
                            </a:rPr>
                            <a:t> </a:t>
                          </a:r>
                          <a:r>
                            <a:rPr lang="en-US" sz="1600" b="1" dirty="0">
                              <a:solidFill>
                                <a:srgbClr val="002060"/>
                              </a:solidFill>
                              <a:effectLst/>
                              <a:latin typeface="Times New Roman"/>
                              <a:ea typeface="Calibri"/>
                              <a:cs typeface="Times New Roman"/>
                            </a:rPr>
                            <a:t>the expectation of the squared deviation of a random variable from its mean</a:t>
                          </a:r>
                          <a:endParaRPr lang="ru-RU" sz="16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l="-57838" t="-130982" r="-106306" b="-54294"/>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2"/>
                          <a:stretch>
                            <a:fillRect l="-148727" t="-130982" r="-170" b="-54294"/>
                          </a:stretch>
                        </a:blipFill>
                      </a:tcPr>
                    </a:tc>
                  </a:tr>
                  <a:tr h="1074620">
                    <a:tc>
                      <a:txBody>
                        <a:bodyPr/>
                        <a:lstStyle/>
                        <a:p>
                          <a:pPr algn="ctr">
                            <a:lnSpc>
                              <a:spcPct val="115000"/>
                            </a:lnSpc>
                            <a:spcAft>
                              <a:spcPts val="0"/>
                            </a:spcAft>
                          </a:pPr>
                          <a:r>
                            <a:rPr lang="en-US" sz="1800" b="1" dirty="0" smtClean="0">
                              <a:solidFill>
                                <a:schemeClr val="accent2">
                                  <a:lumMod val="75000"/>
                                </a:schemeClr>
                              </a:solidFill>
                              <a:effectLst/>
                              <a:latin typeface="Times New Roman" panose="02020603050405020304" pitchFamily="18" charset="0"/>
                              <a:ea typeface="Calibri"/>
                              <a:cs typeface="Times New Roman" panose="02020603050405020304" pitchFamily="18" charset="0"/>
                            </a:rPr>
                            <a:t>Standard Deviation </a:t>
                          </a:r>
                          <a:endParaRPr lang="ru-RU" sz="1800" b="1" dirty="0">
                            <a:solidFill>
                              <a:schemeClr val="accent2">
                                <a:lumMod val="75000"/>
                              </a:schemeClr>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1">
                          <a:blip r:embed="rId2"/>
                          <a:stretch>
                            <a:fillRect l="-28059" t="-427841" r="-87" b="-568"/>
                          </a:stretch>
                        </a:blipFill>
                      </a:tcPr>
                    </a:tc>
                    <a:tc hMerge="1">
                      <a:txBody>
                        <a:bodyPr/>
                        <a:lstStyle/>
                        <a:p>
                          <a:pPr algn="just">
                            <a:lnSpc>
                              <a:spcPct val="115000"/>
                            </a:lnSpc>
                            <a:spcAft>
                              <a:spcPts val="0"/>
                            </a:spcAft>
                          </a:pPr>
                          <a:endParaRPr lang="ru-RU"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4065725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613580865"/>
              </p:ext>
            </p:extLst>
          </p:nvPr>
        </p:nvGraphicFramePr>
        <p:xfrm>
          <a:off x="323528" y="329795"/>
          <a:ext cx="8568952" cy="6104512"/>
        </p:xfrm>
        <a:graphic>
          <a:graphicData uri="http://schemas.openxmlformats.org/drawingml/2006/table">
            <a:tbl>
              <a:tblPr firstRow="1" firstCol="1" bandRow="1"/>
              <a:tblGrid>
                <a:gridCol w="1873871">
                  <a:extLst>
                    <a:ext uri="{9D8B030D-6E8A-4147-A177-3AD203B41FA5}">
                      <a16:colId xmlns:a16="http://schemas.microsoft.com/office/drawing/2014/main" val="20000"/>
                    </a:ext>
                  </a:extLst>
                </a:gridCol>
                <a:gridCol w="3299194">
                  <a:extLst>
                    <a:ext uri="{9D8B030D-6E8A-4147-A177-3AD203B41FA5}">
                      <a16:colId xmlns:a16="http://schemas.microsoft.com/office/drawing/2014/main" val="20001"/>
                    </a:ext>
                  </a:extLst>
                </a:gridCol>
                <a:gridCol w="3395887">
                  <a:extLst>
                    <a:ext uri="{9D8B030D-6E8A-4147-A177-3AD203B41FA5}">
                      <a16:colId xmlns:a16="http://schemas.microsoft.com/office/drawing/2014/main" val="20002"/>
                    </a:ext>
                  </a:extLst>
                </a:gridCol>
              </a:tblGrid>
              <a:tr h="1050969">
                <a:tc>
                  <a:txBody>
                    <a:bodyPr/>
                    <a:lstStyle/>
                    <a:p>
                      <a:pPr algn="ctr">
                        <a:lnSpc>
                          <a:spcPct val="115000"/>
                        </a:lnSpc>
                        <a:spcAft>
                          <a:spcPts val="0"/>
                        </a:spcAft>
                      </a:pPr>
                      <a:r>
                        <a:rPr lang="en-US" sz="1600" b="1" dirty="0">
                          <a:solidFill>
                            <a:srgbClr val="002060"/>
                          </a:solidFill>
                          <a:effectLst/>
                          <a:latin typeface="Times New Roman"/>
                          <a:ea typeface="Calibri"/>
                          <a:cs typeface="Times New Roman"/>
                        </a:rPr>
                        <a:t>Type of random variable / Characteristic of distribution</a:t>
                      </a:r>
                      <a:endParaRPr lang="ru-RU" sz="16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Discrete </a:t>
                      </a: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random 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Continuous </a:t>
                      </a:r>
                    </a:p>
                    <a:p>
                      <a:pPr algn="ctr">
                        <a:lnSpc>
                          <a:spcPct val="115000"/>
                        </a:lnSpc>
                        <a:spcAft>
                          <a:spcPts val="0"/>
                        </a:spcAft>
                      </a:pPr>
                      <a:r>
                        <a:rPr lang="en-US" sz="2000" b="1" dirty="0">
                          <a:solidFill>
                            <a:schemeClr val="accent2">
                              <a:lumMod val="75000"/>
                            </a:schemeClr>
                          </a:solidFill>
                          <a:effectLst/>
                          <a:latin typeface="Times New Roman"/>
                          <a:ea typeface="Calibri"/>
                          <a:cs typeface="Times New Roman"/>
                        </a:rPr>
                        <a:t>random variable</a:t>
                      </a:r>
                      <a:endParaRPr lang="ru-RU" sz="2000" b="1" dirty="0">
                        <a:solidFill>
                          <a:schemeClr val="accent2">
                            <a:lumMod val="75000"/>
                          </a:schemeClr>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53876">
                <a:tc>
                  <a:txBody>
                    <a:bodyPr/>
                    <a:lstStyle/>
                    <a:p>
                      <a:pPr algn="ctr">
                        <a:lnSpc>
                          <a:spcPct val="115000"/>
                        </a:lnSpc>
                        <a:spcAft>
                          <a:spcPts val="0"/>
                        </a:spcAft>
                      </a:pPr>
                      <a:endParaRPr lang="en-US" sz="1100" dirty="0">
                        <a:effectLst/>
                        <a:latin typeface="Calibri"/>
                        <a:ea typeface="Calibri"/>
                        <a:cs typeface="Times New Roman"/>
                      </a:endParaRPr>
                    </a:p>
                    <a:p>
                      <a:pPr algn="ctr">
                        <a:lnSpc>
                          <a:spcPct val="115000"/>
                        </a:lnSpc>
                        <a:spcAft>
                          <a:spcPts val="0"/>
                        </a:spcAft>
                      </a:pPr>
                      <a:endParaRPr lang="en-US" sz="2400" b="1" dirty="0">
                        <a:solidFill>
                          <a:schemeClr val="accent2">
                            <a:lumMod val="75000"/>
                          </a:schemeClr>
                        </a:solidFill>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endParaRPr lang="en-US" sz="2400" b="1" dirty="0">
                        <a:solidFill>
                          <a:schemeClr val="accent2">
                            <a:lumMod val="75000"/>
                          </a:schemeClr>
                        </a:solidFill>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en-US" sz="2800" b="1" dirty="0">
                          <a:solidFill>
                            <a:schemeClr val="accent2">
                              <a:lumMod val="75000"/>
                            </a:schemeClr>
                          </a:solidFill>
                          <a:effectLst/>
                          <a:latin typeface="+mj-lt"/>
                          <a:ea typeface="Calibri"/>
                          <a:cs typeface="Times New Roman" panose="02020603050405020304" pitchFamily="18" charset="0"/>
                        </a:rPr>
                        <a:t>Median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US" sz="1200" dirty="0">
                          <a:effectLst/>
                          <a:latin typeface="Times New Roman"/>
                          <a:ea typeface="Calibri"/>
                          <a:cs typeface="Times New Roman"/>
                        </a:rPr>
                        <a:t> </a:t>
                      </a:r>
                      <a:endParaRPr lang="ru-RU" sz="1100" dirty="0">
                        <a:effectLst/>
                        <a:latin typeface="Calibri"/>
                        <a:ea typeface="Calibri"/>
                        <a:cs typeface="Times New Roman"/>
                      </a:endParaRPr>
                    </a:p>
                    <a:p>
                      <a:pPr algn="just">
                        <a:lnSpc>
                          <a:spcPct val="115000"/>
                        </a:lnSpc>
                        <a:spcAft>
                          <a:spcPts val="0"/>
                        </a:spcAft>
                      </a:pPr>
                      <a:endParaRPr lang="en-US" sz="2000" b="1" dirty="0">
                        <a:solidFill>
                          <a:srgbClr val="002060"/>
                        </a:solidFill>
                        <a:effectLst/>
                        <a:latin typeface="+mj-lt"/>
                        <a:ea typeface="Calibri"/>
                        <a:cs typeface="Times New Roman" panose="02020603050405020304" pitchFamily="18" charset="0"/>
                      </a:endParaRPr>
                    </a:p>
                    <a:p>
                      <a:pPr algn="just">
                        <a:lnSpc>
                          <a:spcPct val="115000"/>
                        </a:lnSpc>
                        <a:spcAft>
                          <a:spcPts val="0"/>
                        </a:spcAft>
                      </a:pPr>
                      <a:r>
                        <a:rPr lang="en-US" sz="2400" b="1" dirty="0">
                          <a:solidFill>
                            <a:srgbClr val="002060"/>
                          </a:solidFill>
                          <a:effectLst/>
                          <a:latin typeface="+mj-lt"/>
                          <a:ea typeface="Calibri"/>
                          <a:cs typeface="Times New Roman" panose="02020603050405020304" pitchFamily="18" charset="0"/>
                        </a:rPr>
                        <a:t>The median is the value of the random variable separating the higher half from the lower half of a data sample (a population or a probability distribution). </a:t>
                      </a:r>
                      <a:endParaRPr lang="en-US" sz="2400" dirty="0">
                        <a:effectLst/>
                        <a:latin typeface="Times New Roman"/>
                        <a:ea typeface="Calibri"/>
                        <a:cs typeface="Times New Roman"/>
                      </a:endParaRPr>
                    </a:p>
                    <a:p>
                      <a:pPr algn="just">
                        <a:lnSpc>
                          <a:spcPct val="115000"/>
                        </a:lnSpc>
                        <a:spcAft>
                          <a:spcPts val="0"/>
                        </a:spcAft>
                      </a:pP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46688">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504D">
                            <a:lumMod val="75000"/>
                          </a:srgbClr>
                        </a:solidFill>
                        <a:effectLst/>
                        <a:uLnTx/>
                        <a:uFillTx/>
                        <a:latin typeface="Times New Roman" panose="02020603050405020304" pitchFamily="18" charset="0"/>
                        <a:ea typeface="Calibri"/>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504D">
                            <a:lumMod val="75000"/>
                          </a:srgbClr>
                        </a:solidFill>
                        <a:effectLst/>
                        <a:uLnTx/>
                        <a:uFillTx/>
                        <a:latin typeface="Times New Roman" panose="02020603050405020304" pitchFamily="18" charset="0"/>
                        <a:ea typeface="Calibri"/>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504D">
                              <a:lumMod val="75000"/>
                            </a:srgbClr>
                          </a:solidFill>
                          <a:effectLst/>
                          <a:uLnTx/>
                          <a:uFillTx/>
                          <a:latin typeface="+mj-lt"/>
                          <a:ea typeface="Calibri"/>
                          <a:cs typeface="Times New Roman" panose="02020603050405020304" pitchFamily="18" charset="0"/>
                        </a:rPr>
                        <a:t>Mode</a:t>
                      </a:r>
                    </a:p>
                    <a:p>
                      <a:pPr algn="ctr">
                        <a:lnSpc>
                          <a:spcPct val="115000"/>
                        </a:lnSpc>
                        <a:spcAft>
                          <a:spcPts val="0"/>
                        </a:spcAft>
                      </a:pP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br>
                        <a:rPr lang="ru-RU" sz="1200" dirty="0">
                          <a:effectLst/>
                          <a:latin typeface="Times New Roman"/>
                          <a:ea typeface="Calibri"/>
                          <a:cs typeface="Times New Roman"/>
                        </a:rPr>
                      </a:br>
                      <a:endParaRPr lang="ru-RU" sz="1100" dirty="0">
                        <a:effectLst/>
                        <a:latin typeface="Calibri"/>
                        <a:ea typeface="Calibri"/>
                        <a:cs typeface="Times New Roman"/>
                      </a:endParaRPr>
                    </a:p>
                    <a:p>
                      <a:pPr algn="just">
                        <a:lnSpc>
                          <a:spcPct val="115000"/>
                        </a:lnSpc>
                        <a:spcAft>
                          <a:spcPts val="0"/>
                        </a:spcAft>
                      </a:pPr>
                      <a:r>
                        <a:rPr lang="en-US" sz="1200" dirty="0">
                          <a:effectLst/>
                          <a:latin typeface="Times New Roman"/>
                          <a:ea typeface="Calibri"/>
                          <a:cs typeface="Times New Roman"/>
                        </a:rPr>
                        <a:t> </a:t>
                      </a:r>
                    </a:p>
                    <a:p>
                      <a:pPr algn="just">
                        <a:lnSpc>
                          <a:spcPct val="115000"/>
                        </a:lnSpc>
                        <a:spcAft>
                          <a:spcPts val="0"/>
                        </a:spcAft>
                      </a:pPr>
                      <a:r>
                        <a:rPr lang="en-US" sz="2400" b="1" dirty="0">
                          <a:solidFill>
                            <a:srgbClr val="002060"/>
                          </a:solidFill>
                          <a:effectLst/>
                          <a:latin typeface="+mj-lt"/>
                          <a:ea typeface="Calibri"/>
                          <a:cs typeface="Times New Roman"/>
                        </a:rPr>
                        <a:t>The mode is the value of the random variable probability of which takes its maximum value.</a:t>
                      </a:r>
                      <a:endParaRPr lang="en-US" sz="1200" dirty="0">
                        <a:effectLst/>
                        <a:latin typeface="Times New Roman"/>
                        <a:ea typeface="Calibri"/>
                        <a:cs typeface="Times New Roman"/>
                      </a:endParaRPr>
                    </a:p>
                    <a:p>
                      <a:pPr algn="just">
                        <a:lnSpc>
                          <a:spcPct val="115000"/>
                        </a:lnSpc>
                        <a:spcAft>
                          <a:spcPts val="0"/>
                        </a:spcAft>
                      </a:pPr>
                      <a:endParaRPr lang="en-US" sz="1200" dirty="0">
                        <a:effectLst/>
                        <a:latin typeface="Times New Roman"/>
                        <a:ea typeface="Calibri"/>
                        <a:cs typeface="Times New Roman"/>
                      </a:endParaRPr>
                    </a:p>
                    <a:p>
                      <a:pPr algn="just">
                        <a:lnSpc>
                          <a:spcPct val="115000"/>
                        </a:lnSpc>
                        <a:spcAft>
                          <a:spcPts val="0"/>
                        </a:spcAft>
                      </a:pPr>
                      <a:endParaRPr lang="en-US" sz="1200" dirty="0">
                        <a:effectLst/>
                        <a:latin typeface="Times New Roman"/>
                        <a:ea typeface="Calibri"/>
                        <a:cs typeface="Times New Roman"/>
                      </a:endParaRPr>
                    </a:p>
                    <a:p>
                      <a:pPr algn="just">
                        <a:lnSpc>
                          <a:spcPct val="115000"/>
                        </a:lnSpc>
                        <a:spcAft>
                          <a:spcPts val="0"/>
                        </a:spcAft>
                      </a:pPr>
                      <a:endParaRPr lang="en-US" sz="1200" dirty="0">
                        <a:effectLst/>
                        <a:latin typeface="Times New Roman"/>
                        <a:ea typeface="Calibri"/>
                        <a:cs typeface="Times New Roman"/>
                      </a:endParaRPr>
                    </a:p>
                    <a:p>
                      <a:pPr algn="just">
                        <a:lnSpc>
                          <a:spcPct val="115000"/>
                        </a:lnSpc>
                        <a:spcAft>
                          <a:spcPts val="0"/>
                        </a:spcAft>
                      </a:pPr>
                      <a:endParaRPr lang="en-US" sz="1200" dirty="0">
                        <a:effectLst/>
                        <a:latin typeface="Times New Roman"/>
                        <a:ea typeface="Calibri"/>
                        <a:cs typeface="Times New Roman"/>
                      </a:endParaRPr>
                    </a:p>
                    <a:p>
                      <a:pPr algn="just">
                        <a:lnSpc>
                          <a:spcPct val="115000"/>
                        </a:lnSpc>
                        <a:spcAft>
                          <a:spcPts val="0"/>
                        </a:spcAft>
                      </a:pP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pP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AutoShape 3" descr="\sigma ^{2}"/>
          <p:cNvSpPr>
            <a:spLocks noChangeAspect="1" noChangeArrowheads="1"/>
          </p:cNvSpPr>
          <p:nvPr/>
        </p:nvSpPr>
        <p:spPr bwMode="auto">
          <a:xfrm>
            <a:off x="1533525" y="2601913"/>
            <a:ext cx="3016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spTree>
    <p:extLst>
      <p:ext uri="{BB962C8B-B14F-4D97-AF65-F5344CB8AC3E}">
        <p14:creationId xmlns:p14="http://schemas.microsoft.com/office/powerpoint/2010/main" val="431070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005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183163"/>
            <a:ext cx="4104456"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2934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1"/>
            <a:ext cx="9144000" cy="4293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Таблица 1"/>
          <p:cNvGraphicFramePr>
            <a:graphicFrameLocks noGrp="1"/>
          </p:cNvGraphicFramePr>
          <p:nvPr>
            <p:extLst>
              <p:ext uri="{D42A27DB-BD31-4B8C-83A1-F6EECF244321}">
                <p14:modId xmlns:p14="http://schemas.microsoft.com/office/powerpoint/2010/main" val="870095137"/>
              </p:ext>
            </p:extLst>
          </p:nvPr>
        </p:nvGraphicFramePr>
        <p:xfrm>
          <a:off x="107504" y="4437112"/>
          <a:ext cx="8856984" cy="2304256"/>
        </p:xfrm>
        <a:graphic>
          <a:graphicData uri="http://schemas.openxmlformats.org/drawingml/2006/table">
            <a:tbl>
              <a:tblPr firstRow="1" firstCol="1" bandRow="1"/>
              <a:tblGrid>
                <a:gridCol w="2854852">
                  <a:extLst>
                    <a:ext uri="{9D8B030D-6E8A-4147-A177-3AD203B41FA5}">
                      <a16:colId xmlns:a16="http://schemas.microsoft.com/office/drawing/2014/main" val="20000"/>
                    </a:ext>
                  </a:extLst>
                </a:gridCol>
                <a:gridCol w="6002132">
                  <a:extLst>
                    <a:ext uri="{9D8B030D-6E8A-4147-A177-3AD203B41FA5}">
                      <a16:colId xmlns:a16="http://schemas.microsoft.com/office/drawing/2014/main" val="20001"/>
                    </a:ext>
                  </a:extLst>
                </a:gridCol>
              </a:tblGrid>
              <a:tr h="576064">
                <a:tc>
                  <a:txBody>
                    <a:bodyPr/>
                    <a:lstStyle/>
                    <a:p>
                      <a:pPr algn="just">
                        <a:lnSpc>
                          <a:spcPct val="115000"/>
                        </a:lnSpc>
                        <a:spcAft>
                          <a:spcPts val="0"/>
                        </a:spcAft>
                      </a:pPr>
                      <a:r>
                        <a:rPr lang="en-US" sz="1800" b="1" dirty="0">
                          <a:solidFill>
                            <a:srgbClr val="002060"/>
                          </a:solidFill>
                          <a:effectLst/>
                          <a:latin typeface="Times New Roman"/>
                          <a:ea typeface="Calibri"/>
                          <a:cs typeface="Times New Roman"/>
                        </a:rPr>
                        <a:t>Students age</a:t>
                      </a:r>
                      <a:endParaRPr lang="ru-RU" sz="18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rgbClr val="002060"/>
                          </a:solidFill>
                          <a:effectLst/>
                          <a:latin typeface="Times New Roman"/>
                          <a:ea typeface="Calibri"/>
                          <a:cs typeface="Times New Roman"/>
                        </a:rPr>
                        <a:t>16; 17; 17; 17; 18; 18;</a:t>
                      </a:r>
                      <a:r>
                        <a:rPr lang="en-US" sz="1800" b="1" baseline="0" dirty="0">
                          <a:solidFill>
                            <a:srgbClr val="002060"/>
                          </a:solidFill>
                          <a:effectLst/>
                          <a:latin typeface="Times New Roman"/>
                          <a:ea typeface="Calibri"/>
                          <a:cs typeface="Times New Roman"/>
                        </a:rPr>
                        <a:t> </a:t>
                      </a:r>
                      <a:r>
                        <a:rPr lang="en-US" sz="1800" b="1" dirty="0">
                          <a:solidFill>
                            <a:srgbClr val="002060"/>
                          </a:solidFill>
                          <a:effectLst/>
                          <a:latin typeface="Times New Roman"/>
                          <a:ea typeface="Calibri"/>
                          <a:cs typeface="Times New Roman"/>
                        </a:rPr>
                        <a:t>19; 20; 25;</a:t>
                      </a:r>
                      <a:r>
                        <a:rPr lang="en-US" sz="1800" b="1" baseline="0" dirty="0">
                          <a:solidFill>
                            <a:srgbClr val="002060"/>
                          </a:solidFill>
                          <a:effectLst/>
                          <a:latin typeface="Times New Roman"/>
                          <a:ea typeface="Calibri"/>
                          <a:cs typeface="Times New Roman"/>
                        </a:rPr>
                        <a:t> 33</a:t>
                      </a:r>
                      <a:endParaRPr lang="ru-RU" sz="18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76064">
                <a:tc>
                  <a:txBody>
                    <a:bodyPr/>
                    <a:lstStyle/>
                    <a:p>
                      <a:pPr algn="just">
                        <a:lnSpc>
                          <a:spcPct val="115000"/>
                        </a:lnSpc>
                        <a:spcAft>
                          <a:spcPts val="0"/>
                        </a:spcAft>
                      </a:pPr>
                      <a:r>
                        <a:rPr lang="en-US" sz="2000" b="1" dirty="0">
                          <a:solidFill>
                            <a:srgbClr val="A50021"/>
                          </a:solidFill>
                          <a:effectLst/>
                          <a:latin typeface="Times New Roman"/>
                          <a:ea typeface="Calibri"/>
                          <a:cs typeface="Times New Roman"/>
                        </a:rPr>
                        <a:t>Mean</a:t>
                      </a:r>
                      <a:endParaRPr lang="ru-RU" sz="2000" b="1" dirty="0">
                        <a:solidFill>
                          <a:srgbClr val="A5002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A50021"/>
                          </a:solidFill>
                          <a:effectLst/>
                          <a:latin typeface="Times New Roman"/>
                          <a:ea typeface="Calibri"/>
                          <a:cs typeface="Times New Roman"/>
                        </a:rPr>
                        <a:t>20</a:t>
                      </a:r>
                      <a:endParaRPr lang="ru-RU" sz="2000" b="1" dirty="0">
                        <a:solidFill>
                          <a:srgbClr val="A5002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6064">
                <a:tc>
                  <a:txBody>
                    <a:bodyPr/>
                    <a:lstStyle/>
                    <a:p>
                      <a:pPr algn="just">
                        <a:lnSpc>
                          <a:spcPct val="115000"/>
                        </a:lnSpc>
                        <a:spcAft>
                          <a:spcPts val="0"/>
                        </a:spcAft>
                      </a:pPr>
                      <a:r>
                        <a:rPr lang="en-US" sz="2000" b="1" dirty="0">
                          <a:solidFill>
                            <a:srgbClr val="002060"/>
                          </a:solidFill>
                          <a:effectLst/>
                          <a:latin typeface="Times New Roman"/>
                          <a:ea typeface="Calibri"/>
                          <a:cs typeface="Times New Roman"/>
                        </a:rPr>
                        <a:t>Median</a:t>
                      </a:r>
                      <a:endParaRPr lang="ru-RU"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02060"/>
                          </a:solidFill>
                          <a:effectLst/>
                          <a:latin typeface="Times New Roman"/>
                          <a:ea typeface="Calibri"/>
                          <a:cs typeface="Times New Roman"/>
                        </a:rPr>
                        <a:t>18</a:t>
                      </a:r>
                      <a:endParaRPr lang="ru-RU" sz="2000" b="1"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76064">
                <a:tc>
                  <a:txBody>
                    <a:bodyPr/>
                    <a:lstStyle/>
                    <a:p>
                      <a:pPr algn="just">
                        <a:lnSpc>
                          <a:spcPct val="115000"/>
                        </a:lnSpc>
                        <a:spcAft>
                          <a:spcPts val="0"/>
                        </a:spcAft>
                      </a:pPr>
                      <a:r>
                        <a:rPr lang="en-US" sz="2000" b="1" dirty="0">
                          <a:solidFill>
                            <a:srgbClr val="00B050"/>
                          </a:solidFill>
                          <a:effectLst/>
                          <a:latin typeface="Times New Roman"/>
                          <a:ea typeface="Calibri"/>
                          <a:cs typeface="Times New Roman"/>
                        </a:rPr>
                        <a:t>Mode</a:t>
                      </a:r>
                      <a:endParaRPr lang="ru-RU" sz="2000" b="1" dirty="0">
                        <a:solidFill>
                          <a:srgbClr val="00B05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0B050"/>
                          </a:solidFill>
                          <a:effectLst/>
                          <a:latin typeface="Times New Roman"/>
                          <a:ea typeface="Calibri"/>
                          <a:cs typeface="Times New Roman"/>
                        </a:rPr>
                        <a:t>17</a:t>
                      </a:r>
                      <a:endParaRPr lang="ru-RU" sz="2000" b="1" dirty="0">
                        <a:solidFill>
                          <a:srgbClr val="00B05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1445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67544" y="908720"/>
            <a:ext cx="8229600" cy="4392488"/>
          </a:xfrm>
        </p:spPr>
        <p:txBody>
          <a:bodyPr>
            <a:normAutofit fontScale="90000"/>
          </a:bodyPr>
          <a:lstStyle/>
          <a:p>
            <a:r>
              <a:rPr lang="en-US" b="1" dirty="0">
                <a:solidFill>
                  <a:srgbClr val="002060"/>
                </a:solidFill>
              </a:rPr>
              <a:t>A measure of uncertainty </a:t>
            </a:r>
            <a:br>
              <a:rPr lang="en-US" b="1" dirty="0">
                <a:solidFill>
                  <a:srgbClr val="002060"/>
                </a:solidFill>
              </a:rPr>
            </a:br>
            <a:r>
              <a:rPr lang="en-US" sz="3100" b="1" i="1" dirty="0">
                <a:solidFill>
                  <a:srgbClr val="002060"/>
                </a:solidFill>
              </a:rPr>
              <a:t>or</a:t>
            </a:r>
            <a:r>
              <a:rPr lang="en-US" sz="3100" b="1" dirty="0">
                <a:solidFill>
                  <a:srgbClr val="002060"/>
                </a:solidFill>
              </a:rPr>
              <a:t> </a:t>
            </a:r>
            <a:br>
              <a:rPr lang="en-US" b="1" dirty="0">
                <a:solidFill>
                  <a:srgbClr val="002060"/>
                </a:solidFill>
              </a:rPr>
            </a:br>
            <a:r>
              <a:rPr lang="en-US" b="1" dirty="0">
                <a:solidFill>
                  <a:srgbClr val="002060"/>
                </a:solidFill>
              </a:rPr>
              <a:t>a numerical value expressing the degree of uncertainty regarding the occurrence of an event is called </a:t>
            </a:r>
            <a:br>
              <a:rPr lang="en-US" dirty="0">
                <a:solidFill>
                  <a:schemeClr val="tx1"/>
                </a:solidFill>
              </a:rPr>
            </a:br>
            <a:br>
              <a:rPr lang="en-US" dirty="0">
                <a:solidFill>
                  <a:schemeClr val="tx1"/>
                </a:solidFill>
              </a:rPr>
            </a:br>
            <a:r>
              <a:rPr lang="en-US" b="1" cap="all" dirty="0">
                <a:solidFill>
                  <a:schemeClr val="accent2">
                    <a:lumMod val="50000"/>
                  </a:schemeClr>
                </a:solidFill>
              </a:rPr>
              <a:t>probability </a:t>
            </a:r>
            <a:endParaRPr lang="ru-RU" b="1" cap="all" dirty="0">
              <a:solidFill>
                <a:schemeClr val="accent2">
                  <a:lumMod val="50000"/>
                </a:schemeClr>
              </a:solidFill>
            </a:endParaRPr>
          </a:p>
        </p:txBody>
      </p:sp>
    </p:spTree>
    <p:extLst>
      <p:ext uri="{BB962C8B-B14F-4D97-AF65-F5344CB8AC3E}">
        <p14:creationId xmlns:p14="http://schemas.microsoft.com/office/powerpoint/2010/main" val="1495784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en-US" sz="2800" b="1" dirty="0">
                <a:solidFill>
                  <a:srgbClr val="002060"/>
                </a:solidFill>
              </a:rPr>
              <a:t>The most important distributions </a:t>
            </a:r>
            <a:endParaRPr lang="ru-RU" sz="2800" b="1" dirty="0">
              <a:solidFill>
                <a:srgbClr val="002060"/>
              </a:solidFill>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1268760"/>
                <a:ext cx="8435280" cy="5184576"/>
              </a:xfrm>
            </p:spPr>
            <p:txBody>
              <a:bodyPr>
                <a:normAutofit fontScale="85000" lnSpcReduction="20000"/>
              </a:bodyPr>
              <a:lstStyle/>
              <a:p>
                <a:pPr marL="0" indent="0">
                  <a:buNone/>
                </a:pPr>
                <a:r>
                  <a:rPr lang="en-US" sz="3300" b="1" dirty="0">
                    <a:solidFill>
                      <a:schemeClr val="accent6">
                        <a:lumMod val="50000"/>
                      </a:schemeClr>
                    </a:solidFill>
                  </a:rPr>
                  <a:t>Binomial Distribution</a:t>
                </a:r>
              </a:p>
              <a:p>
                <a:pPr marL="0" indent="0">
                  <a:buNone/>
                </a:pPr>
                <a:endParaRPr lang="en-US" sz="2800" b="1" dirty="0">
                  <a:solidFill>
                    <a:schemeClr val="accent6">
                      <a:lumMod val="50000"/>
                    </a:schemeClr>
                  </a:solidFill>
                </a:endParaRPr>
              </a:p>
              <a:p>
                <a:pPr marL="0" indent="0">
                  <a:spcBef>
                    <a:spcPts val="0"/>
                  </a:spcBef>
                  <a:buNone/>
                </a:pPr>
                <a:r>
                  <a:rPr lang="en-US" sz="2800" b="1" dirty="0">
                    <a:solidFill>
                      <a:srgbClr val="002060"/>
                    </a:solidFill>
                  </a:rPr>
                  <a:t>The probability of the occurring of the event A k times in series with n trials is equal:</a:t>
                </a:r>
              </a:p>
              <a:p>
                <a:pPr>
                  <a:spcBef>
                    <a:spcPts val="0"/>
                  </a:spcBef>
                </a:pPr>
                <a:endParaRPr lang="en-US" sz="2800" b="1" dirty="0"/>
              </a:p>
              <a:p>
                <a:pPr marL="0" indent="0" algn="ctr">
                  <a:spcBef>
                    <a:spcPts val="0"/>
                  </a:spcBef>
                  <a:buNone/>
                </a:pPr>
                <a:r>
                  <a:rPr lang="en-US" sz="2800" b="1" i="1" dirty="0">
                    <a:solidFill>
                      <a:schemeClr val="accent2">
                        <a:lumMod val="50000"/>
                      </a:schemeClr>
                    </a:solidFill>
                  </a:rPr>
                  <a:t>P(k)</a:t>
                </a:r>
                <a:r>
                  <a:rPr lang="en-US" sz="2800" b="1" dirty="0">
                    <a:solidFill>
                      <a:schemeClr val="accent2">
                        <a:lumMod val="50000"/>
                      </a:schemeClr>
                    </a:solidFill>
                  </a:rPr>
                  <a:t> =</a:t>
                </a:r>
                <a:r>
                  <a:rPr lang="ru-RU" sz="2800" dirty="0">
                    <a:solidFill>
                      <a:schemeClr val="accent2">
                        <a:lumMod val="50000"/>
                      </a:schemeClr>
                    </a:solidFill>
                  </a:rPr>
                  <a:t> </a:t>
                </a:r>
                <a14:m>
                  <m:oMath xmlns:m="http://schemas.openxmlformats.org/officeDocument/2006/math">
                    <m:sSubSup>
                      <m:sSubSupPr>
                        <m:ctrlPr>
                          <a:rPr lang="ru-RU" sz="2800" b="1" i="1">
                            <a:solidFill>
                              <a:schemeClr val="accent2">
                                <a:lumMod val="50000"/>
                              </a:schemeClr>
                            </a:solidFill>
                            <a:latin typeface="Cambria Math" panose="02040503050406030204" pitchFamily="18" charset="0"/>
                          </a:rPr>
                        </m:ctrlPr>
                      </m:sSubSupPr>
                      <m:e>
                        <m:r>
                          <a:rPr lang="en-US" sz="2800" b="1" i="1">
                            <a:solidFill>
                              <a:schemeClr val="accent2">
                                <a:lumMod val="50000"/>
                              </a:schemeClr>
                            </a:solidFill>
                            <a:latin typeface="Cambria Math"/>
                          </a:rPr>
                          <m:t>𝑪</m:t>
                        </m:r>
                      </m:e>
                      <m:sub>
                        <m:r>
                          <a:rPr lang="en-US" sz="2800" b="1" i="1" smtClean="0">
                            <a:solidFill>
                              <a:schemeClr val="accent2">
                                <a:lumMod val="50000"/>
                              </a:schemeClr>
                            </a:solidFill>
                            <a:latin typeface="Cambria Math"/>
                          </a:rPr>
                          <m:t>𝒌</m:t>
                        </m:r>
                      </m:sub>
                      <m:sup>
                        <m:r>
                          <a:rPr lang="en-US" sz="2800" b="1" i="1" smtClean="0">
                            <a:solidFill>
                              <a:schemeClr val="accent2">
                                <a:lumMod val="50000"/>
                              </a:schemeClr>
                            </a:solidFill>
                            <a:latin typeface="Cambria Math"/>
                          </a:rPr>
                          <m:t>𝒏</m:t>
                        </m:r>
                      </m:sup>
                    </m:sSubSup>
                    <m:sSup>
                      <m:sSupPr>
                        <m:ctrlPr>
                          <a:rPr lang="en-US" sz="2800" b="1" i="1">
                            <a:solidFill>
                              <a:schemeClr val="accent2">
                                <a:lumMod val="50000"/>
                              </a:schemeClr>
                            </a:solidFill>
                            <a:latin typeface="Cambria Math" panose="02040503050406030204" pitchFamily="18" charset="0"/>
                          </a:rPr>
                        </m:ctrlPr>
                      </m:sSupPr>
                      <m:e>
                        <m:r>
                          <a:rPr lang="en-US" sz="2800" b="1" i="1">
                            <a:solidFill>
                              <a:schemeClr val="accent2">
                                <a:lumMod val="50000"/>
                              </a:schemeClr>
                            </a:solidFill>
                            <a:latin typeface="Cambria Math"/>
                          </a:rPr>
                          <m:t>𝒑</m:t>
                        </m:r>
                      </m:e>
                      <m:sup>
                        <m:r>
                          <a:rPr lang="en-US" sz="2800" b="1" i="1">
                            <a:solidFill>
                              <a:schemeClr val="accent2">
                                <a:lumMod val="50000"/>
                              </a:schemeClr>
                            </a:solidFill>
                            <a:latin typeface="Cambria Math"/>
                          </a:rPr>
                          <m:t>𝒌</m:t>
                        </m:r>
                      </m:sup>
                    </m:sSup>
                    <m:sSup>
                      <m:sSupPr>
                        <m:ctrlPr>
                          <a:rPr lang="en-US" sz="2800" b="1" i="1">
                            <a:solidFill>
                              <a:schemeClr val="accent2">
                                <a:lumMod val="50000"/>
                              </a:schemeClr>
                            </a:solidFill>
                            <a:latin typeface="Cambria Math" panose="02040503050406030204" pitchFamily="18" charset="0"/>
                          </a:rPr>
                        </m:ctrlPr>
                      </m:sSupPr>
                      <m:e>
                        <m:r>
                          <a:rPr lang="en-US" sz="2800" b="1" i="1">
                            <a:solidFill>
                              <a:schemeClr val="accent2">
                                <a:lumMod val="50000"/>
                              </a:schemeClr>
                            </a:solidFill>
                            <a:latin typeface="Cambria Math"/>
                          </a:rPr>
                          <m:t>𝒒</m:t>
                        </m:r>
                      </m:e>
                      <m:sup>
                        <m:r>
                          <a:rPr lang="en-US" sz="2800" b="1" i="1">
                            <a:solidFill>
                              <a:schemeClr val="accent2">
                                <a:lumMod val="50000"/>
                              </a:schemeClr>
                            </a:solidFill>
                            <a:latin typeface="Cambria Math"/>
                          </a:rPr>
                          <m:t>𝒏</m:t>
                        </m:r>
                        <m:r>
                          <a:rPr lang="en-US" sz="2800" b="1" i="1">
                            <a:solidFill>
                              <a:schemeClr val="accent2">
                                <a:lumMod val="50000"/>
                              </a:schemeClr>
                            </a:solidFill>
                            <a:latin typeface="Cambria Math"/>
                          </a:rPr>
                          <m:t>−</m:t>
                        </m:r>
                        <m:r>
                          <a:rPr lang="en-US" sz="2800" b="1" i="1">
                            <a:solidFill>
                              <a:schemeClr val="accent2">
                                <a:lumMod val="50000"/>
                              </a:schemeClr>
                            </a:solidFill>
                            <a:latin typeface="Cambria Math"/>
                          </a:rPr>
                          <m:t>𝒌</m:t>
                        </m:r>
                      </m:sup>
                    </m:sSup>
                  </m:oMath>
                </a14:m>
                <a:endParaRPr lang="ru-RU" sz="2800" b="1" i="1" dirty="0"/>
              </a:p>
              <a:p>
                <a:pPr marL="0" indent="0">
                  <a:spcBef>
                    <a:spcPts val="0"/>
                  </a:spcBef>
                  <a:buNone/>
                </a:pPr>
                <a:r>
                  <a:rPr lang="en-US" sz="2400" b="1" i="1" dirty="0">
                    <a:solidFill>
                      <a:srgbClr val="002060"/>
                    </a:solidFill>
                  </a:rPr>
                  <a:t>where:</a:t>
                </a:r>
              </a:p>
              <a:p>
                <a:pPr>
                  <a:lnSpc>
                    <a:spcPct val="110000"/>
                  </a:lnSpc>
                  <a:spcBef>
                    <a:spcPts val="0"/>
                  </a:spcBef>
                </a:pPr>
                <a:r>
                  <a:rPr lang="de-DE" sz="2600" b="1" i="1" dirty="0">
                    <a:solidFill>
                      <a:srgbClr val="002060"/>
                    </a:solidFill>
                  </a:rPr>
                  <a:t>n</a:t>
                </a:r>
                <a:r>
                  <a:rPr lang="de-DE" sz="2600" b="1" dirty="0">
                    <a:solidFill>
                      <a:srgbClr val="002060"/>
                    </a:solidFill>
                  </a:rPr>
                  <a:t> - number of trials</a:t>
                </a:r>
              </a:p>
              <a:p>
                <a:pPr>
                  <a:lnSpc>
                    <a:spcPct val="110000"/>
                  </a:lnSpc>
                  <a:spcBef>
                    <a:spcPts val="0"/>
                  </a:spcBef>
                </a:pPr>
                <a:r>
                  <a:rPr lang="de-DE" sz="2600" b="1" i="1" dirty="0">
                    <a:solidFill>
                      <a:srgbClr val="002060"/>
                    </a:solidFill>
                    <a:latin typeface="Cambria Math"/>
                  </a:rPr>
                  <a:t>k</a:t>
                </a:r>
                <a:r>
                  <a:rPr lang="de-DE" sz="2600" b="1" dirty="0">
                    <a:solidFill>
                      <a:srgbClr val="002060"/>
                    </a:solidFill>
                    <a:latin typeface="Cambria Math"/>
                  </a:rPr>
                  <a:t> - </a:t>
                </a:r>
                <a:r>
                  <a:rPr lang="en-US" sz="2600" b="1" dirty="0">
                    <a:solidFill>
                      <a:srgbClr val="002060"/>
                    </a:solidFill>
                  </a:rPr>
                  <a:t>number of the occurring of the event A </a:t>
                </a:r>
              </a:p>
              <a:p>
                <a:pPr>
                  <a:lnSpc>
                    <a:spcPct val="110000"/>
                  </a:lnSpc>
                  <a:spcBef>
                    <a:spcPts val="0"/>
                  </a:spcBef>
                </a:pPr>
                <a:r>
                  <a:rPr lang="en-US" sz="2600" b="1" i="1" dirty="0">
                    <a:solidFill>
                      <a:srgbClr val="002060"/>
                    </a:solidFill>
                  </a:rPr>
                  <a:t>p</a:t>
                </a:r>
                <a:r>
                  <a:rPr lang="en-US" sz="2600" b="1" dirty="0">
                    <a:solidFill>
                      <a:srgbClr val="002060"/>
                    </a:solidFill>
                  </a:rPr>
                  <a:t> - probability that the event A will occur</a:t>
                </a:r>
              </a:p>
              <a:p>
                <a:pPr>
                  <a:lnSpc>
                    <a:spcPct val="110000"/>
                  </a:lnSpc>
                  <a:spcBef>
                    <a:spcPts val="0"/>
                  </a:spcBef>
                </a:pPr>
                <a:r>
                  <a:rPr lang="en-US" sz="2600" b="1" i="1" dirty="0">
                    <a:solidFill>
                      <a:srgbClr val="002060"/>
                    </a:solidFill>
                  </a:rPr>
                  <a:t>q =</a:t>
                </a:r>
                <a:r>
                  <a:rPr lang="en-US" sz="2600" b="1" dirty="0">
                    <a:solidFill>
                      <a:srgbClr val="002060"/>
                    </a:solidFill>
                  </a:rPr>
                  <a:t> (</a:t>
                </a:r>
                <a:r>
                  <a:rPr lang="en-US" sz="2600" b="1" i="1" dirty="0">
                    <a:solidFill>
                      <a:srgbClr val="002060"/>
                    </a:solidFill>
                  </a:rPr>
                  <a:t>1 – p)</a:t>
                </a:r>
                <a:r>
                  <a:rPr lang="en-US" sz="2600" b="1" dirty="0">
                    <a:solidFill>
                      <a:srgbClr val="002060"/>
                    </a:solidFill>
                  </a:rPr>
                  <a:t> probability that the event A will not occur</a:t>
                </a:r>
              </a:p>
              <a:p>
                <a:pPr>
                  <a:lnSpc>
                    <a:spcPct val="110000"/>
                  </a:lnSpc>
                  <a:spcBef>
                    <a:spcPts val="0"/>
                  </a:spcBef>
                </a:pPr>
                <a14:m>
                  <m:oMath xmlns:m="http://schemas.openxmlformats.org/officeDocument/2006/math">
                    <m:sSubSup>
                      <m:sSubSupPr>
                        <m:ctrlPr>
                          <a:rPr lang="ru-RU" sz="2600" b="1" i="1">
                            <a:solidFill>
                              <a:srgbClr val="002060"/>
                            </a:solidFill>
                            <a:latin typeface="Cambria Math" panose="02040503050406030204" pitchFamily="18" charset="0"/>
                          </a:rPr>
                        </m:ctrlPr>
                      </m:sSubSupPr>
                      <m:e>
                        <m:r>
                          <a:rPr lang="en-US" sz="2600" b="1" i="1">
                            <a:solidFill>
                              <a:srgbClr val="002060"/>
                            </a:solidFill>
                            <a:latin typeface="Cambria Math"/>
                          </a:rPr>
                          <m:t>𝑪</m:t>
                        </m:r>
                      </m:e>
                      <m:sub>
                        <m:r>
                          <a:rPr lang="en-US" sz="2600" b="1" i="1" smtClean="0">
                            <a:solidFill>
                              <a:srgbClr val="002060"/>
                            </a:solidFill>
                            <a:latin typeface="Cambria Math"/>
                          </a:rPr>
                          <m:t>𝒌</m:t>
                        </m:r>
                      </m:sub>
                      <m:sup>
                        <m:r>
                          <a:rPr lang="en-US" sz="2600" b="1" i="1" smtClean="0">
                            <a:solidFill>
                              <a:srgbClr val="002060"/>
                            </a:solidFill>
                            <a:latin typeface="Cambria Math"/>
                          </a:rPr>
                          <m:t>𝒏</m:t>
                        </m:r>
                      </m:sup>
                    </m:sSubSup>
                  </m:oMath>
                </a14:m>
                <a:r>
                  <a:rPr lang="en-US" sz="2600" b="1" dirty="0">
                    <a:solidFill>
                      <a:srgbClr val="002060"/>
                    </a:solidFill>
                  </a:rPr>
                  <a:t> = </a:t>
                </a:r>
                <a14:m>
                  <m:oMath xmlns:m="http://schemas.openxmlformats.org/officeDocument/2006/math">
                    <m:f>
                      <m:fPr>
                        <m:ctrlPr>
                          <a:rPr lang="en-US" sz="2600" b="1" i="1">
                            <a:solidFill>
                              <a:srgbClr val="002060"/>
                            </a:solidFill>
                            <a:latin typeface="Cambria Math" panose="02040503050406030204" pitchFamily="18" charset="0"/>
                          </a:rPr>
                        </m:ctrlPr>
                      </m:fPr>
                      <m:num>
                        <m:r>
                          <a:rPr lang="en-US" sz="2600" b="1" i="1">
                            <a:solidFill>
                              <a:srgbClr val="002060"/>
                            </a:solidFill>
                            <a:latin typeface="Cambria Math"/>
                          </a:rPr>
                          <m:t>𝒏</m:t>
                        </m:r>
                        <m:r>
                          <a:rPr lang="en-US" sz="2600" b="1" i="1">
                            <a:solidFill>
                              <a:srgbClr val="002060"/>
                            </a:solidFill>
                            <a:latin typeface="Cambria Math"/>
                          </a:rPr>
                          <m:t>!</m:t>
                        </m:r>
                      </m:num>
                      <m:den>
                        <m:r>
                          <a:rPr lang="en-US" sz="2600" b="1" i="1">
                            <a:solidFill>
                              <a:srgbClr val="002060"/>
                            </a:solidFill>
                            <a:latin typeface="Cambria Math"/>
                          </a:rPr>
                          <m:t>𝒌</m:t>
                        </m:r>
                        <m:r>
                          <a:rPr lang="en-US" sz="2600" b="1" i="1">
                            <a:solidFill>
                              <a:srgbClr val="002060"/>
                            </a:solidFill>
                            <a:latin typeface="Cambria Math"/>
                          </a:rPr>
                          <m:t>!</m:t>
                        </m:r>
                        <m:d>
                          <m:dPr>
                            <m:ctrlPr>
                              <a:rPr lang="en-US" sz="2600" b="1" i="1">
                                <a:solidFill>
                                  <a:srgbClr val="002060"/>
                                </a:solidFill>
                                <a:latin typeface="Cambria Math" panose="02040503050406030204" pitchFamily="18" charset="0"/>
                              </a:rPr>
                            </m:ctrlPr>
                          </m:dPr>
                          <m:e>
                            <m:r>
                              <a:rPr lang="en-US" sz="2600" b="1" i="1">
                                <a:solidFill>
                                  <a:srgbClr val="002060"/>
                                </a:solidFill>
                                <a:latin typeface="Cambria Math"/>
                              </a:rPr>
                              <m:t>𝒏</m:t>
                            </m:r>
                            <m:r>
                              <a:rPr lang="en-US" sz="2600" b="1" i="1">
                                <a:solidFill>
                                  <a:srgbClr val="002060"/>
                                </a:solidFill>
                                <a:latin typeface="Cambria Math"/>
                              </a:rPr>
                              <m:t>−</m:t>
                            </m:r>
                            <m:r>
                              <a:rPr lang="en-US" sz="2600" b="1" i="1">
                                <a:solidFill>
                                  <a:srgbClr val="002060"/>
                                </a:solidFill>
                                <a:latin typeface="Cambria Math"/>
                              </a:rPr>
                              <m:t>𝒌</m:t>
                            </m:r>
                          </m:e>
                        </m:d>
                        <m:r>
                          <a:rPr lang="en-US" sz="2600" b="1" i="1">
                            <a:solidFill>
                              <a:srgbClr val="002060"/>
                            </a:solidFill>
                            <a:latin typeface="Cambria Math"/>
                          </a:rPr>
                          <m:t>!</m:t>
                        </m:r>
                      </m:den>
                    </m:f>
                  </m:oMath>
                </a14:m>
                <a:r>
                  <a:rPr lang="en-US" sz="2600" b="1" dirty="0">
                    <a:solidFill>
                      <a:srgbClr val="002060"/>
                    </a:solidFill>
                  </a:rPr>
                  <a:t> - </a:t>
                </a:r>
                <a:r>
                  <a:rPr lang="de-DE" sz="2600" b="1" dirty="0"/>
                  <a:t> </a:t>
                </a:r>
                <a:r>
                  <a:rPr lang="de-DE" sz="2600" b="1" dirty="0">
                    <a:solidFill>
                      <a:srgbClr val="002060"/>
                    </a:solidFill>
                  </a:rPr>
                  <a:t>binomial coefficient wich is the </a:t>
                </a:r>
                <a:r>
                  <a:rPr lang="en-US" sz="2600" b="1" dirty="0">
                    <a:solidFill>
                      <a:srgbClr val="002060"/>
                    </a:solidFill>
                  </a:rPr>
                  <a:t>number of possible combinations from n by k </a:t>
                </a:r>
                <a:r>
                  <a:rPr lang="en-US" sz="2200" dirty="0">
                    <a:solidFill>
                      <a:srgbClr val="002060"/>
                    </a:solidFill>
                  </a:rPr>
                  <a:t>(n choose k) or the number of different ways of distributing k successes in a sequence of n trials.</a:t>
                </a:r>
              </a:p>
              <a:p>
                <a:pPr>
                  <a:lnSpc>
                    <a:spcPct val="110000"/>
                  </a:lnSpc>
                </a:pPr>
                <a14:m>
                  <m:oMath xmlns:m="http://schemas.openxmlformats.org/officeDocument/2006/math">
                    <m:nary>
                      <m:naryPr>
                        <m:chr m:val="∑"/>
                        <m:limLoc m:val="subSup"/>
                        <m:ctrlPr>
                          <a:rPr lang="ru-RU" sz="2600" b="1" i="1">
                            <a:solidFill>
                              <a:srgbClr val="002060"/>
                            </a:solidFill>
                            <a:latin typeface="Cambria Math" panose="02040503050406030204" pitchFamily="18" charset="0"/>
                          </a:rPr>
                        </m:ctrlPr>
                      </m:naryPr>
                      <m:sub>
                        <m:r>
                          <m:rPr>
                            <m:brk m:alnAt="25"/>
                          </m:rPr>
                          <a:rPr lang="en-US" sz="2600" b="1" i="1">
                            <a:solidFill>
                              <a:srgbClr val="002060"/>
                            </a:solidFill>
                            <a:latin typeface="Cambria Math"/>
                          </a:rPr>
                          <m:t>𝒌</m:t>
                        </m:r>
                        <m:r>
                          <a:rPr lang="en-US" sz="2600" b="1" i="1">
                            <a:solidFill>
                              <a:srgbClr val="002060"/>
                            </a:solidFill>
                            <a:latin typeface="Cambria Math"/>
                          </a:rPr>
                          <m:t>=</m:t>
                        </m:r>
                        <m:r>
                          <a:rPr lang="en-US" sz="2600" b="1" i="1">
                            <a:solidFill>
                              <a:srgbClr val="002060"/>
                            </a:solidFill>
                            <a:latin typeface="Cambria Math"/>
                          </a:rPr>
                          <m:t>𝟎</m:t>
                        </m:r>
                      </m:sub>
                      <m:sup>
                        <m:r>
                          <a:rPr lang="en-US" sz="2600" b="1" i="1">
                            <a:solidFill>
                              <a:srgbClr val="002060"/>
                            </a:solidFill>
                            <a:latin typeface="Cambria Math"/>
                          </a:rPr>
                          <m:t>𝒏</m:t>
                        </m:r>
                      </m:sup>
                      <m:e>
                        <m:r>
                          <m:rPr>
                            <m:nor/>
                          </m:rPr>
                          <a:rPr lang="en-US" sz="2600" b="1" i="1" dirty="0">
                            <a:solidFill>
                              <a:srgbClr val="002060"/>
                            </a:solidFill>
                          </a:rPr>
                          <m:t>P</m:t>
                        </m:r>
                        <m:r>
                          <m:rPr>
                            <m:nor/>
                          </m:rPr>
                          <a:rPr lang="en-US" sz="2600" b="1" i="1" dirty="0">
                            <a:solidFill>
                              <a:srgbClr val="002060"/>
                            </a:solidFill>
                          </a:rPr>
                          <m:t>(</m:t>
                        </m:r>
                        <m:r>
                          <m:rPr>
                            <m:nor/>
                          </m:rPr>
                          <a:rPr lang="en-US" sz="2600" b="1" i="1" dirty="0">
                            <a:solidFill>
                              <a:srgbClr val="002060"/>
                            </a:solidFill>
                          </a:rPr>
                          <m:t>k</m:t>
                        </m:r>
                        <m:r>
                          <m:rPr>
                            <m:nor/>
                          </m:rPr>
                          <a:rPr lang="en-US" sz="2600" b="1" i="1" dirty="0">
                            <a:solidFill>
                              <a:srgbClr val="002060"/>
                            </a:solidFill>
                          </a:rPr>
                          <m:t>)</m:t>
                        </m:r>
                      </m:e>
                    </m:nary>
                  </m:oMath>
                </a14:m>
                <a:r>
                  <a:rPr lang="en-US" sz="2600" b="1" i="1" dirty="0">
                    <a:solidFill>
                      <a:srgbClr val="002060"/>
                    </a:solidFill>
                  </a:rPr>
                  <a:t> = 1</a:t>
                </a:r>
                <a:endParaRPr lang="ru-RU" sz="2600" b="1" i="1" dirty="0">
                  <a:solidFill>
                    <a:srgbClr val="002060"/>
                  </a:solidFill>
                </a:endParaRPr>
              </a:p>
              <a:p>
                <a:pPr marL="0" indent="0">
                  <a:buNone/>
                </a:pPr>
                <a:endParaRPr lang="ru-RU" sz="2800" b="1" dirty="0">
                  <a:solidFill>
                    <a:schemeClr val="accent6">
                      <a:lumMod val="50000"/>
                    </a:schemeClr>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1268760"/>
                <a:ext cx="8435280" cy="5184576"/>
              </a:xfrm>
              <a:blipFill rotWithShape="1">
                <a:blip r:embed="rId2"/>
                <a:stretch>
                  <a:fillRect l="-1445" t="-2585" b="-9166"/>
                </a:stretch>
              </a:blipFill>
            </p:spPr>
            <p:txBody>
              <a:bodyPr/>
              <a:lstStyle/>
              <a:p>
                <a:r>
                  <a:rPr lang="ru-RU">
                    <a:noFill/>
                  </a:rPr>
                  <a:t> </a:t>
                </a:r>
              </a:p>
            </p:txBody>
          </p:sp>
        </mc:Fallback>
      </mc:AlternateContent>
    </p:spTree>
    <p:extLst>
      <p:ext uri="{BB962C8B-B14F-4D97-AF65-F5344CB8AC3E}">
        <p14:creationId xmlns:p14="http://schemas.microsoft.com/office/powerpoint/2010/main" val="413935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60338"/>
            <a:ext cx="6984776" cy="4420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5" descr="\mu =np"/>
          <p:cNvSpPr>
            <a:spLocks noChangeAspect="1" noChangeArrowheads="1"/>
          </p:cNvSpPr>
          <p:nvPr/>
        </p:nvSpPr>
        <p:spPr bwMode="auto">
          <a:xfrm>
            <a:off x="1009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mc:AlternateContent xmlns:mc="http://schemas.openxmlformats.org/markup-compatibility/2006" xmlns:a14="http://schemas.microsoft.com/office/drawing/2010/main">
        <mc:Choice Requires="a14">
          <p:sp>
            <p:nvSpPr>
              <p:cNvPr id="7" name="Прямоугольник 6"/>
              <p:cNvSpPr/>
              <p:nvPr/>
            </p:nvSpPr>
            <p:spPr>
              <a:xfrm>
                <a:off x="395536" y="4629864"/>
                <a:ext cx="8280920" cy="1670329"/>
              </a:xfrm>
              <a:prstGeom prst="rect">
                <a:avLst/>
              </a:prstGeom>
            </p:spPr>
            <p:txBody>
              <a:bodyPr wrap="square">
                <a:spAutoFit/>
              </a:bodyPr>
              <a:lstStyle/>
              <a:p>
                <a:r>
                  <a:rPr lang="de-DE" sz="2400" b="1" dirty="0">
                    <a:solidFill>
                      <a:srgbClr val="002060"/>
                    </a:solidFill>
                  </a:rPr>
                  <a:t>The expected value  </a:t>
                </a:r>
                <a:r>
                  <a:rPr lang="el-GR" sz="2400" b="1" dirty="0">
                    <a:solidFill>
                      <a:srgbClr val="002060"/>
                    </a:solidFill>
                  </a:rPr>
                  <a:t>μ</a:t>
                </a:r>
                <a:r>
                  <a:rPr lang="en-US" sz="2400" b="1" dirty="0">
                    <a:solidFill>
                      <a:srgbClr val="002060"/>
                    </a:solidFill>
                  </a:rPr>
                  <a:t> </a:t>
                </a:r>
                <a:r>
                  <a:rPr lang="de-DE" sz="2400" b="1" dirty="0">
                    <a:solidFill>
                      <a:srgbClr val="002060"/>
                    </a:solidFill>
                  </a:rPr>
                  <a:t>= </a:t>
                </a:r>
                <a:r>
                  <a:rPr lang="de-DE" sz="2400" b="1" dirty="0" err="1">
                    <a:solidFill>
                      <a:srgbClr val="002060"/>
                    </a:solidFill>
                  </a:rPr>
                  <a:t>np</a:t>
                </a:r>
                <a:r>
                  <a:rPr lang="de-DE" sz="2400" b="1" dirty="0">
                    <a:solidFill>
                      <a:srgbClr val="002060"/>
                    </a:solidFill>
                  </a:rPr>
                  <a:t>. The </a:t>
                </a:r>
                <a:r>
                  <a:rPr lang="de-DE" sz="2400" b="1" dirty="0" err="1">
                    <a:solidFill>
                      <a:srgbClr val="002060"/>
                    </a:solidFill>
                  </a:rPr>
                  <a:t>varience</a:t>
                </a:r>
                <a:r>
                  <a:rPr lang="de-DE" sz="2400" b="1" dirty="0">
                    <a:solidFill>
                      <a:srgbClr val="002060"/>
                    </a:solidFill>
                  </a:rPr>
                  <a:t> </a:t>
                </a:r>
                <a14:m>
                  <m:oMath xmlns:m="http://schemas.openxmlformats.org/officeDocument/2006/math">
                    <m:sSup>
                      <m:sSupPr>
                        <m:ctrlPr>
                          <a:rPr lang="de-DE" sz="2400" b="1" i="1" smtClean="0">
                            <a:solidFill>
                              <a:srgbClr val="002060"/>
                            </a:solidFill>
                            <a:latin typeface="Cambria Math" panose="02040503050406030204" pitchFamily="18" charset="0"/>
                          </a:rPr>
                        </m:ctrlPr>
                      </m:sSupPr>
                      <m:e>
                        <m:r>
                          <a:rPr lang="el-GR" sz="2400" b="1" i="0" smtClean="0">
                            <a:solidFill>
                              <a:srgbClr val="002060"/>
                            </a:solidFill>
                            <a:latin typeface="Cambria Math"/>
                          </a:rPr>
                          <m:t>𝛔</m:t>
                        </m:r>
                      </m:e>
                      <m:sup>
                        <m:r>
                          <a:rPr lang="en-US" sz="2400" b="1" i="1" smtClean="0">
                            <a:solidFill>
                              <a:srgbClr val="002060"/>
                            </a:solidFill>
                            <a:latin typeface="Cambria Math"/>
                          </a:rPr>
                          <m:t>𝟐</m:t>
                        </m:r>
                      </m:sup>
                    </m:sSup>
                  </m:oMath>
                </a14:m>
                <a:r>
                  <a:rPr lang="de-DE" sz="2400" b="1" dirty="0">
                    <a:solidFill>
                      <a:srgbClr val="002060"/>
                    </a:solidFill>
                  </a:rPr>
                  <a:t> = </a:t>
                </a:r>
                <a:r>
                  <a:rPr lang="de-DE" sz="2400" b="1" dirty="0" err="1">
                    <a:solidFill>
                      <a:srgbClr val="002060"/>
                    </a:solidFill>
                  </a:rPr>
                  <a:t>Var</a:t>
                </a:r>
                <a:r>
                  <a:rPr lang="de-DE" sz="2400" b="1" dirty="0">
                    <a:solidFill>
                      <a:srgbClr val="002060"/>
                    </a:solidFill>
                  </a:rPr>
                  <a:t>(X) = n</a:t>
                </a:r>
                <a14:m>
                  <m:oMath xmlns:m="http://schemas.openxmlformats.org/officeDocument/2006/math">
                    <m:r>
                      <a:rPr lang="de-DE" sz="2400" b="1" i="1" smtClean="0">
                        <a:solidFill>
                          <a:srgbClr val="002060"/>
                        </a:solidFill>
                        <a:latin typeface="Cambria Math"/>
                        <a:ea typeface="Cambria Math"/>
                      </a:rPr>
                      <m:t>∙</m:t>
                    </m:r>
                  </m:oMath>
                </a14:m>
                <a:r>
                  <a:rPr lang="de-DE" sz="2400" b="1" dirty="0">
                    <a:solidFill>
                      <a:srgbClr val="002060"/>
                    </a:solidFill>
                  </a:rPr>
                  <a:t>p (</a:t>
                </a:r>
                <a:r>
                  <a:rPr lang="de-DE" b="1" dirty="0">
                    <a:solidFill>
                      <a:srgbClr val="002060"/>
                    </a:solidFill>
                  </a:rPr>
                  <a:t>1</a:t>
                </a:r>
                <a:r>
                  <a:rPr lang="de-DE" sz="2400" b="1" dirty="0">
                    <a:solidFill>
                      <a:srgbClr val="002060"/>
                    </a:solidFill>
                  </a:rPr>
                  <a:t>-p)</a:t>
                </a:r>
              </a:p>
              <a:p>
                <a:endParaRPr lang="de-DE" sz="2400" b="1" dirty="0">
                  <a:solidFill>
                    <a:srgbClr val="002060"/>
                  </a:solidFill>
                </a:endParaRPr>
              </a:p>
              <a:p>
                <a:r>
                  <a:rPr lang="en-US" b="1" dirty="0">
                    <a:solidFill>
                      <a:srgbClr val="002060"/>
                    </a:solidFill>
                  </a:rPr>
                  <a:t>* The binomial distribution with p=1/2 describes the probability of getting k heads in n tosses of a fair coin. The expected value of the number of heads is n/2 and the variance is n/4 </a:t>
                </a:r>
                <a:endParaRPr lang="ru-RU" b="1" dirty="0">
                  <a:solidFill>
                    <a:srgbClr val="002060"/>
                  </a:solidFill>
                </a:endParaRPr>
              </a:p>
            </p:txBody>
          </p:sp>
        </mc:Choice>
        <mc:Fallback xmlns="">
          <p:sp>
            <p:nvSpPr>
              <p:cNvPr id="7" name="Прямоугольник 6"/>
              <p:cNvSpPr>
                <a:spLocks noRot="1" noChangeAspect="1" noMove="1" noResize="1" noEditPoints="1" noAdjustHandles="1" noChangeArrowheads="1" noChangeShapeType="1" noTextEdit="1"/>
              </p:cNvSpPr>
              <p:nvPr/>
            </p:nvSpPr>
            <p:spPr>
              <a:xfrm>
                <a:off x="395536" y="4629864"/>
                <a:ext cx="8280920" cy="1670329"/>
              </a:xfrm>
              <a:prstGeom prst="rect">
                <a:avLst/>
              </a:prstGeom>
              <a:blipFill rotWithShape="1">
                <a:blip r:embed="rId3"/>
                <a:stretch>
                  <a:fillRect l="-1178" t="-2190" r="-295" b="-4745"/>
                </a:stretch>
              </a:blipFill>
            </p:spPr>
            <p:txBody>
              <a:bodyPr/>
              <a:lstStyle/>
              <a:p>
                <a:r>
                  <a:rPr lang="ru-RU">
                    <a:noFill/>
                  </a:rPr>
                  <a:t> </a:t>
                </a:r>
              </a:p>
            </p:txBody>
          </p:sp>
        </mc:Fallback>
      </mc:AlternateContent>
    </p:spTree>
    <p:extLst>
      <p:ext uri="{BB962C8B-B14F-4D97-AF65-F5344CB8AC3E}">
        <p14:creationId xmlns:p14="http://schemas.microsoft.com/office/powerpoint/2010/main" val="1464066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0" y="0"/>
                <a:ext cx="9144000" cy="6988901"/>
              </a:xfrm>
              <a:prstGeom prst="rect">
                <a:avLst/>
              </a:prstGeom>
            </p:spPr>
            <p:txBody>
              <a:bodyPr wrap="square">
                <a:spAutoFit/>
              </a:bodyPr>
              <a:lstStyle/>
              <a:p>
                <a:endParaRPr lang="de-DE" sz="2800" b="1" dirty="0">
                  <a:solidFill>
                    <a:schemeClr val="accent2">
                      <a:lumMod val="75000"/>
                    </a:schemeClr>
                  </a:solidFill>
                </a:endParaRPr>
              </a:p>
              <a:p>
                <a:r>
                  <a:rPr lang="de-DE" sz="2800" b="1" dirty="0">
                    <a:solidFill>
                      <a:schemeClr val="accent2">
                        <a:lumMod val="75000"/>
                      </a:schemeClr>
                    </a:solidFill>
                  </a:rPr>
                  <a:t>Normal Distribution </a:t>
                </a:r>
                <a:endParaRPr lang="en-US" sz="2800" b="1" dirty="0">
                  <a:solidFill>
                    <a:schemeClr val="accent2">
                      <a:lumMod val="75000"/>
                    </a:schemeClr>
                  </a:solidFill>
                </a:endParaRPr>
              </a:p>
              <a:p>
                <a:r>
                  <a:rPr lang="en-US" sz="1400" b="1" i="1" dirty="0">
                    <a:solidFill>
                      <a:srgbClr val="002060"/>
                    </a:solidFill>
                  </a:rPr>
                  <a:t>                                                        </a:t>
                </a:r>
                <a:r>
                  <a:rPr lang="en-US" sz="2400" b="1" i="1" dirty="0">
                    <a:solidFill>
                      <a:srgbClr val="002060"/>
                    </a:solidFill>
                  </a:rPr>
                  <a:t>y (x, </a:t>
                </a:r>
                <a:r>
                  <a:rPr lang="el-GR" sz="2400" b="1" i="1" dirty="0">
                    <a:solidFill>
                      <a:srgbClr val="002060"/>
                    </a:solidFill>
                  </a:rPr>
                  <a:t>μ</a:t>
                </a:r>
                <a:r>
                  <a:rPr lang="en-US" sz="2400" b="1" i="1" dirty="0">
                    <a:solidFill>
                      <a:srgbClr val="002060"/>
                    </a:solidFill>
                  </a:rPr>
                  <a:t>, </a:t>
                </a:r>
                <a14:m>
                  <m:oMath xmlns:m="http://schemas.openxmlformats.org/officeDocument/2006/math">
                    <m:sSup>
                      <m:sSupPr>
                        <m:ctrlPr>
                          <a:rPr lang="en-US" sz="2400" b="1" i="1">
                            <a:solidFill>
                              <a:srgbClr val="002060"/>
                            </a:solidFill>
                            <a:latin typeface="Cambria Math" panose="02040503050406030204" pitchFamily="18" charset="0"/>
                          </a:rPr>
                        </m:ctrlPr>
                      </m:sSupPr>
                      <m:e>
                        <m:r>
                          <a:rPr lang="el-GR" sz="2400" b="1" i="1">
                            <a:solidFill>
                              <a:srgbClr val="002060"/>
                            </a:solidFill>
                            <a:latin typeface="Cambria Math"/>
                          </a:rPr>
                          <m:t>𝝈</m:t>
                        </m:r>
                      </m:e>
                      <m:sup>
                        <m:r>
                          <a:rPr lang="en-US" sz="2400" b="1" i="1">
                            <a:solidFill>
                              <a:srgbClr val="002060"/>
                            </a:solidFill>
                            <a:latin typeface="Cambria Math"/>
                          </a:rPr>
                          <m:t>𝟐</m:t>
                        </m:r>
                      </m:sup>
                    </m:sSup>
                  </m:oMath>
                </a14:m>
                <a:r>
                  <a:rPr lang="en-US" sz="2400" b="1" i="1" dirty="0">
                    <a:solidFill>
                      <a:srgbClr val="002060"/>
                    </a:solidFill>
                  </a:rPr>
                  <a:t> )</a:t>
                </a:r>
                <a:r>
                  <a:rPr lang="en-US" sz="2400" b="1" dirty="0">
                    <a:solidFill>
                      <a:srgbClr val="002060"/>
                    </a:solidFill>
                  </a:rPr>
                  <a:t> </a:t>
                </a:r>
                <a:r>
                  <a:rPr lang="en-US" sz="2400" dirty="0"/>
                  <a:t>= </a:t>
                </a:r>
                <a14:m>
                  <m:oMath xmlns:m="http://schemas.openxmlformats.org/officeDocument/2006/math">
                    <m:f>
                      <m:fPr>
                        <m:ctrlPr>
                          <a:rPr lang="en-US" sz="3200" b="1" i="1">
                            <a:solidFill>
                              <a:srgbClr val="002060"/>
                            </a:solidFill>
                            <a:latin typeface="Cambria Math" panose="02040503050406030204" pitchFamily="18" charset="0"/>
                          </a:rPr>
                        </m:ctrlPr>
                      </m:fPr>
                      <m:num>
                        <m:r>
                          <a:rPr lang="en-US" sz="3200" b="1" i="1">
                            <a:solidFill>
                              <a:srgbClr val="002060"/>
                            </a:solidFill>
                            <a:latin typeface="Cambria Math"/>
                          </a:rPr>
                          <m:t>𝟏</m:t>
                        </m:r>
                      </m:num>
                      <m:den>
                        <m:r>
                          <a:rPr lang="el-GR" sz="3200" b="1" i="1">
                            <a:solidFill>
                              <a:srgbClr val="002060"/>
                            </a:solidFill>
                            <a:latin typeface="Cambria Math"/>
                          </a:rPr>
                          <m:t>𝝈</m:t>
                        </m:r>
                        <m:rad>
                          <m:radPr>
                            <m:degHide m:val="on"/>
                            <m:ctrlPr>
                              <a:rPr lang="en-US" sz="3200" b="1" i="1" dirty="0">
                                <a:solidFill>
                                  <a:srgbClr val="002060"/>
                                </a:solidFill>
                                <a:latin typeface="Cambria Math" panose="02040503050406030204" pitchFamily="18" charset="0"/>
                              </a:rPr>
                            </m:ctrlPr>
                          </m:radPr>
                          <m:deg/>
                          <m:e>
                            <m:r>
                              <a:rPr lang="en-US" sz="3200" b="1" i="1" dirty="0">
                                <a:solidFill>
                                  <a:srgbClr val="002060"/>
                                </a:solidFill>
                                <a:latin typeface="Cambria Math"/>
                              </a:rPr>
                              <m:t>𝟐</m:t>
                            </m:r>
                            <m:r>
                              <a:rPr lang="en-US" sz="3200" b="1" i="1" dirty="0">
                                <a:solidFill>
                                  <a:srgbClr val="002060"/>
                                </a:solidFill>
                                <a:latin typeface="Cambria Math"/>
                              </a:rPr>
                              <m:t>𝝅</m:t>
                            </m:r>
                          </m:e>
                        </m:rad>
                        <m:r>
                          <m:rPr>
                            <m:nor/>
                          </m:rPr>
                          <a:rPr lang="ru-RU" sz="3200" b="1" dirty="0">
                            <a:solidFill>
                              <a:srgbClr val="002060"/>
                            </a:solidFill>
                          </a:rPr>
                          <m:t> </m:t>
                        </m:r>
                      </m:den>
                    </m:f>
                    <m:sSup>
                      <m:sSupPr>
                        <m:ctrlPr>
                          <a:rPr lang="en-US" sz="3200" b="1" i="1">
                            <a:solidFill>
                              <a:srgbClr val="002060"/>
                            </a:solidFill>
                            <a:latin typeface="Cambria Math" panose="02040503050406030204" pitchFamily="18" charset="0"/>
                          </a:rPr>
                        </m:ctrlPr>
                      </m:sSupPr>
                      <m:e>
                        <m:r>
                          <a:rPr lang="en-US" sz="3200" b="1" i="1">
                            <a:solidFill>
                              <a:srgbClr val="002060"/>
                            </a:solidFill>
                            <a:latin typeface="Cambria Math"/>
                          </a:rPr>
                          <m:t>𝒆</m:t>
                        </m:r>
                        <m:r>
                          <a:rPr lang="en-US" sz="3200" b="1" i="1">
                            <a:solidFill>
                              <a:srgbClr val="002060"/>
                            </a:solidFill>
                            <a:latin typeface="Cambria Math"/>
                          </a:rPr>
                          <m:t> </m:t>
                        </m:r>
                      </m:e>
                      <m:sup>
                        <m:r>
                          <m:rPr>
                            <m:nor/>
                          </m:rPr>
                          <a:rPr lang="en-US" sz="3200" b="1" dirty="0">
                            <a:solidFill>
                              <a:srgbClr val="002060"/>
                            </a:solidFill>
                          </a:rPr>
                          <m:t>− </m:t>
                        </m:r>
                        <m:box>
                          <m:boxPr>
                            <m:ctrlPr>
                              <a:rPr lang="ru-RU" sz="3200" b="1" i="1">
                                <a:solidFill>
                                  <a:srgbClr val="002060"/>
                                </a:solidFill>
                                <a:latin typeface="Cambria Math" panose="02040503050406030204" pitchFamily="18" charset="0"/>
                              </a:rPr>
                            </m:ctrlPr>
                          </m:boxPr>
                          <m:e>
                            <m:argPr>
                              <m:argSz m:val="-1"/>
                            </m:argPr>
                            <m:f>
                              <m:fPr>
                                <m:ctrlPr>
                                  <a:rPr lang="ru-RU" sz="3200" b="1" i="1">
                                    <a:solidFill>
                                      <a:srgbClr val="002060"/>
                                    </a:solidFill>
                                    <a:latin typeface="Cambria Math" panose="02040503050406030204" pitchFamily="18" charset="0"/>
                                  </a:rPr>
                                </m:ctrlPr>
                              </m:fPr>
                              <m:num>
                                <m:sSup>
                                  <m:sSupPr>
                                    <m:ctrlPr>
                                      <a:rPr lang="en-US" sz="3200" b="1" i="1" dirty="0">
                                        <a:solidFill>
                                          <a:srgbClr val="002060"/>
                                        </a:solidFill>
                                        <a:latin typeface="Cambria Math" panose="02040503050406030204" pitchFamily="18" charset="0"/>
                                      </a:rPr>
                                    </m:ctrlPr>
                                  </m:sSupPr>
                                  <m:e>
                                    <m:r>
                                      <a:rPr lang="en-US" sz="3200" b="1" i="1" dirty="0">
                                        <a:solidFill>
                                          <a:srgbClr val="002060"/>
                                        </a:solidFill>
                                        <a:latin typeface="Cambria Math"/>
                                      </a:rPr>
                                      <m:t>(</m:t>
                                    </m:r>
                                    <m:r>
                                      <a:rPr lang="en-US" sz="3200" b="1" i="1" dirty="0">
                                        <a:solidFill>
                                          <a:srgbClr val="002060"/>
                                        </a:solidFill>
                                        <a:latin typeface="Cambria Math"/>
                                      </a:rPr>
                                      <m:t>𝒙</m:t>
                                    </m:r>
                                    <m:r>
                                      <a:rPr lang="en-US" sz="3200" b="1" i="1" dirty="0">
                                        <a:solidFill>
                                          <a:srgbClr val="002060"/>
                                        </a:solidFill>
                                        <a:latin typeface="Cambria Math"/>
                                      </a:rPr>
                                      <m:t> −</m:t>
                                    </m:r>
                                    <m:r>
                                      <a:rPr lang="en-US" sz="3200" b="1" i="1" dirty="0">
                                        <a:solidFill>
                                          <a:srgbClr val="002060"/>
                                        </a:solidFill>
                                        <a:latin typeface="Cambria Math"/>
                                      </a:rPr>
                                      <m:t>𝝁</m:t>
                                    </m:r>
                                    <m:r>
                                      <a:rPr lang="en-US" sz="3200" b="1" i="1" dirty="0">
                                        <a:solidFill>
                                          <a:srgbClr val="002060"/>
                                        </a:solidFill>
                                        <a:latin typeface="Cambria Math"/>
                                      </a:rPr>
                                      <m:t>)</m:t>
                                    </m:r>
                                  </m:e>
                                  <m:sup>
                                    <m:r>
                                      <a:rPr lang="en-US" sz="3200" b="1" i="1" dirty="0">
                                        <a:solidFill>
                                          <a:srgbClr val="002060"/>
                                        </a:solidFill>
                                        <a:latin typeface="Cambria Math"/>
                                      </a:rPr>
                                      <m:t>𝟐</m:t>
                                    </m:r>
                                  </m:sup>
                                </m:sSup>
                                <m:r>
                                  <m:rPr>
                                    <m:nor/>
                                  </m:rPr>
                                  <a:rPr lang="ru-RU" sz="3200" b="1" dirty="0">
                                    <a:solidFill>
                                      <a:srgbClr val="002060"/>
                                    </a:solidFill>
                                  </a:rPr>
                                  <m:t> </m:t>
                                </m:r>
                              </m:num>
                              <m:den>
                                <m:r>
                                  <a:rPr lang="en-US" sz="3200" b="1" i="1" dirty="0">
                                    <a:solidFill>
                                      <a:srgbClr val="002060"/>
                                    </a:solidFill>
                                    <a:latin typeface="Cambria Math"/>
                                  </a:rPr>
                                  <m:t>𝟐</m:t>
                                </m:r>
                                <m:sSup>
                                  <m:sSupPr>
                                    <m:ctrlPr>
                                      <a:rPr lang="en-US" sz="3200" b="1" i="1" dirty="0">
                                        <a:solidFill>
                                          <a:srgbClr val="002060"/>
                                        </a:solidFill>
                                        <a:latin typeface="Cambria Math" panose="02040503050406030204" pitchFamily="18" charset="0"/>
                                      </a:rPr>
                                    </m:ctrlPr>
                                  </m:sSupPr>
                                  <m:e>
                                    <m:r>
                                      <a:rPr lang="el-GR" sz="3200" b="1" i="1" dirty="0">
                                        <a:solidFill>
                                          <a:srgbClr val="002060"/>
                                        </a:solidFill>
                                        <a:latin typeface="Cambria Math"/>
                                      </a:rPr>
                                      <m:t>𝝈</m:t>
                                    </m:r>
                                  </m:e>
                                  <m:sup>
                                    <m:r>
                                      <a:rPr lang="en-US" sz="3200" b="1" i="1" dirty="0">
                                        <a:solidFill>
                                          <a:srgbClr val="002060"/>
                                        </a:solidFill>
                                        <a:latin typeface="Cambria Math"/>
                                      </a:rPr>
                                      <m:t>𝟐</m:t>
                                    </m:r>
                                  </m:sup>
                                </m:sSup>
                              </m:den>
                            </m:f>
                          </m:e>
                        </m:box>
                      </m:sup>
                    </m:sSup>
                  </m:oMath>
                </a14:m>
                <a:endParaRPr lang="en-US" dirty="0"/>
              </a:p>
              <a:p>
                <a:endParaRPr lang="en-US" dirty="0"/>
              </a:p>
              <a:p>
                <a:r>
                  <a:rPr lang="en-US" dirty="0"/>
                  <a:t>                                                         </a:t>
                </a:r>
                <a:r>
                  <a:rPr lang="en-US" sz="2000" b="1" dirty="0">
                    <a:solidFill>
                      <a:srgbClr val="002060"/>
                    </a:solidFill>
                  </a:rPr>
                  <a:t>Mean = Mode = Median</a:t>
                </a:r>
              </a:p>
              <a:p>
                <a:endParaRPr lang="en-US" dirty="0"/>
              </a:p>
              <a:p>
                <a:r>
                  <a:rPr lang="en-US" dirty="0"/>
                  <a:t>                                                                                                </a:t>
                </a:r>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algn="ctr"/>
                <a:endParaRPr lang="en-US" sz="2400" b="1" i="1" dirty="0">
                  <a:solidFill>
                    <a:srgbClr val="002060"/>
                  </a:solidFill>
                </a:endParaRPr>
              </a:p>
              <a:p>
                <a:r>
                  <a:rPr lang="en-US" dirty="0"/>
                  <a:t> </a:t>
                </a: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0" y="0"/>
                <a:ext cx="9144000" cy="6988901"/>
              </a:xfrm>
              <a:prstGeom prst="rect">
                <a:avLst/>
              </a:prstGeom>
              <a:blipFill rotWithShape="1">
                <a:blip r:embed="rId2"/>
                <a:stretch>
                  <a:fillRect l="-1333"/>
                </a:stretch>
              </a:blipFill>
            </p:spPr>
            <p:txBody>
              <a:bodyPr/>
              <a:lstStyle/>
              <a:p>
                <a:r>
                  <a:rPr lang="ru-RU">
                    <a:noFill/>
                  </a:rPr>
                  <a:t> </a:t>
                </a:r>
              </a:p>
            </p:txBody>
          </p:sp>
        </mc:Fallback>
      </mc:AlternateContent>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564904"/>
            <a:ext cx="7776864"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0589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633"/>
            <a:ext cx="7776863"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827585" y="4858406"/>
            <a:ext cx="7416822" cy="1754326"/>
          </a:xfrm>
          <a:prstGeom prst="rect">
            <a:avLst/>
          </a:prstGeom>
        </p:spPr>
        <p:txBody>
          <a:bodyPr wrap="square">
            <a:spAutoFit/>
          </a:bodyPr>
          <a:lstStyle/>
          <a:p>
            <a:endParaRPr lang="en-US" dirty="0">
              <a:solidFill>
                <a:srgbClr val="222222"/>
              </a:solidFill>
              <a:latin typeface="Arial"/>
            </a:endParaRPr>
          </a:p>
          <a:p>
            <a:pPr algn="just"/>
            <a:r>
              <a:rPr lang="en-US" b="1" dirty="0">
                <a:solidFill>
                  <a:srgbClr val="002060"/>
                </a:solidFill>
                <a:latin typeface="Arial"/>
              </a:rPr>
              <a:t>For the normal distribution, the values less than one standard deviation away from the mean account for 68.27% of the set; while two standard deviations from the mean account for 95.45%; and three standard deviations account for 99.73%</a:t>
            </a:r>
          </a:p>
          <a:p>
            <a:endParaRPr lang="ru-RU" dirty="0"/>
          </a:p>
        </p:txBody>
      </p:sp>
    </p:spTree>
    <p:extLst>
      <p:ext uri="{BB962C8B-B14F-4D97-AF65-F5344CB8AC3E}">
        <p14:creationId xmlns:p14="http://schemas.microsoft.com/office/powerpoint/2010/main" val="4103030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рямоугольник 2"/>
              <p:cNvSpPr/>
              <p:nvPr/>
            </p:nvSpPr>
            <p:spPr>
              <a:xfrm>
                <a:off x="107504" y="116632"/>
                <a:ext cx="9036496" cy="6441572"/>
              </a:xfrm>
              <a:prstGeom prst="rect">
                <a:avLst/>
              </a:prstGeom>
            </p:spPr>
            <p:txBody>
              <a:bodyPr wrap="square">
                <a:spAutoFit/>
              </a:bodyPr>
              <a:lstStyle/>
              <a:p>
                <a:pPr lvl="0" algn="just"/>
                <a:r>
                  <a:rPr lang="en-US" sz="2400" b="1" dirty="0">
                    <a:solidFill>
                      <a:srgbClr val="C00000"/>
                    </a:solidFill>
                  </a:rPr>
                  <a:t>Probability that normally distributed  random variable x falls in a given interval of values : </a:t>
                </a:r>
              </a:p>
              <a:p>
                <a:pPr lvl="0" algn="ctr"/>
                <a:r>
                  <a:rPr lang="en-US" sz="2400" b="1" i="1" dirty="0">
                    <a:solidFill>
                      <a:srgbClr val="002060"/>
                    </a:solidFill>
                  </a:rPr>
                  <a:t>P (a &lt; X ≤ b) = F (b) – F (a)</a:t>
                </a:r>
                <a:r>
                  <a:rPr lang="en-US" sz="2800" b="1" dirty="0">
                    <a:solidFill>
                      <a:srgbClr val="002060"/>
                    </a:solidFill>
                  </a:rPr>
                  <a:t> = </a:t>
                </a:r>
                <a14:m>
                  <m:oMath xmlns:m="http://schemas.openxmlformats.org/officeDocument/2006/math">
                    <m:nary>
                      <m:naryPr>
                        <m:limLoc m:val="undOvr"/>
                        <m:ctrlPr>
                          <a:rPr lang="en-US" sz="2800" b="1" i="1">
                            <a:solidFill>
                              <a:srgbClr val="002060"/>
                            </a:solidFill>
                            <a:latin typeface="Cambria Math" panose="02040503050406030204" pitchFamily="18" charset="0"/>
                          </a:rPr>
                        </m:ctrlPr>
                      </m:naryPr>
                      <m:sub>
                        <m:r>
                          <m:rPr>
                            <m:brk m:alnAt="24"/>
                          </m:rPr>
                          <a:rPr lang="en-US" sz="2800" b="1" i="1">
                            <a:solidFill>
                              <a:srgbClr val="002060"/>
                            </a:solidFill>
                            <a:latin typeface="Cambria Math"/>
                          </a:rPr>
                          <m:t>𝒂</m:t>
                        </m:r>
                      </m:sub>
                      <m:sup>
                        <m:r>
                          <a:rPr lang="en-US" sz="2800" b="1" i="1">
                            <a:solidFill>
                              <a:srgbClr val="002060"/>
                            </a:solidFill>
                            <a:latin typeface="Cambria Math"/>
                          </a:rPr>
                          <m:t>𝒃</m:t>
                        </m:r>
                      </m:sup>
                      <m:e>
                        <m:f>
                          <m:fPr>
                            <m:ctrlPr>
                              <a:rPr lang="en-US" sz="3200" b="1" i="1">
                                <a:solidFill>
                                  <a:srgbClr val="002060"/>
                                </a:solidFill>
                                <a:latin typeface="Cambria Math" panose="02040503050406030204" pitchFamily="18" charset="0"/>
                              </a:rPr>
                            </m:ctrlPr>
                          </m:fPr>
                          <m:num>
                            <m:r>
                              <a:rPr lang="en-US" sz="3200" b="1" i="1">
                                <a:solidFill>
                                  <a:srgbClr val="002060"/>
                                </a:solidFill>
                                <a:latin typeface="Cambria Math"/>
                              </a:rPr>
                              <m:t>𝟏</m:t>
                            </m:r>
                          </m:num>
                          <m:den>
                            <m:r>
                              <a:rPr lang="el-GR" sz="3200" b="1" i="1">
                                <a:solidFill>
                                  <a:srgbClr val="002060"/>
                                </a:solidFill>
                                <a:latin typeface="Cambria Math"/>
                              </a:rPr>
                              <m:t>𝝈</m:t>
                            </m:r>
                            <m:rad>
                              <m:radPr>
                                <m:degHide m:val="on"/>
                                <m:ctrlPr>
                                  <a:rPr lang="en-US" sz="3200" b="1" i="1" dirty="0">
                                    <a:solidFill>
                                      <a:srgbClr val="002060"/>
                                    </a:solidFill>
                                    <a:latin typeface="Cambria Math" panose="02040503050406030204" pitchFamily="18" charset="0"/>
                                  </a:rPr>
                                </m:ctrlPr>
                              </m:radPr>
                              <m:deg/>
                              <m:e>
                                <m:r>
                                  <a:rPr lang="en-US" sz="3200" b="1" i="1" dirty="0">
                                    <a:solidFill>
                                      <a:srgbClr val="002060"/>
                                    </a:solidFill>
                                    <a:latin typeface="Cambria Math"/>
                                  </a:rPr>
                                  <m:t>𝟐</m:t>
                                </m:r>
                                <m:r>
                                  <a:rPr lang="en-US" sz="3200" b="1" i="1" dirty="0">
                                    <a:solidFill>
                                      <a:srgbClr val="002060"/>
                                    </a:solidFill>
                                    <a:latin typeface="Cambria Math"/>
                                  </a:rPr>
                                  <m:t>𝝅</m:t>
                                </m:r>
                              </m:e>
                            </m:rad>
                            <m:r>
                              <m:rPr>
                                <m:nor/>
                              </m:rPr>
                              <a:rPr lang="ru-RU" sz="3200" b="1" dirty="0">
                                <a:solidFill>
                                  <a:srgbClr val="002060"/>
                                </a:solidFill>
                              </a:rPr>
                              <m:t> </m:t>
                            </m:r>
                          </m:den>
                        </m:f>
                        <m:sSup>
                          <m:sSupPr>
                            <m:ctrlPr>
                              <a:rPr lang="en-US" sz="3200" b="1" i="1">
                                <a:solidFill>
                                  <a:srgbClr val="002060"/>
                                </a:solidFill>
                                <a:latin typeface="Cambria Math" panose="02040503050406030204" pitchFamily="18" charset="0"/>
                              </a:rPr>
                            </m:ctrlPr>
                          </m:sSupPr>
                          <m:e>
                            <m:r>
                              <a:rPr lang="en-US" sz="3200" b="1" i="1">
                                <a:solidFill>
                                  <a:srgbClr val="002060"/>
                                </a:solidFill>
                                <a:latin typeface="Cambria Math"/>
                              </a:rPr>
                              <m:t>𝒆</m:t>
                            </m:r>
                            <m:r>
                              <a:rPr lang="en-US" sz="3200" b="1" i="1">
                                <a:solidFill>
                                  <a:srgbClr val="002060"/>
                                </a:solidFill>
                                <a:latin typeface="Cambria Math"/>
                              </a:rPr>
                              <m:t> </m:t>
                            </m:r>
                          </m:e>
                          <m:sup>
                            <m:r>
                              <m:rPr>
                                <m:nor/>
                              </m:rPr>
                              <a:rPr lang="en-US" sz="3200" b="1" dirty="0">
                                <a:solidFill>
                                  <a:srgbClr val="002060"/>
                                </a:solidFill>
                              </a:rPr>
                              <m:t>− </m:t>
                            </m:r>
                            <m:box>
                              <m:boxPr>
                                <m:ctrlPr>
                                  <a:rPr lang="ru-RU" sz="3200" b="1" i="1">
                                    <a:solidFill>
                                      <a:srgbClr val="002060"/>
                                    </a:solidFill>
                                    <a:latin typeface="Cambria Math" panose="02040503050406030204" pitchFamily="18" charset="0"/>
                                  </a:rPr>
                                </m:ctrlPr>
                              </m:boxPr>
                              <m:e>
                                <m:argPr>
                                  <m:argSz m:val="-1"/>
                                </m:argPr>
                                <m:f>
                                  <m:fPr>
                                    <m:ctrlPr>
                                      <a:rPr lang="ru-RU" sz="3200" b="1" i="1">
                                        <a:solidFill>
                                          <a:srgbClr val="002060"/>
                                        </a:solidFill>
                                        <a:latin typeface="Cambria Math" panose="02040503050406030204" pitchFamily="18" charset="0"/>
                                      </a:rPr>
                                    </m:ctrlPr>
                                  </m:fPr>
                                  <m:num>
                                    <m:sSup>
                                      <m:sSupPr>
                                        <m:ctrlPr>
                                          <a:rPr lang="en-US" sz="3200" b="1" i="1" dirty="0">
                                            <a:solidFill>
                                              <a:srgbClr val="002060"/>
                                            </a:solidFill>
                                            <a:latin typeface="Cambria Math" panose="02040503050406030204" pitchFamily="18" charset="0"/>
                                          </a:rPr>
                                        </m:ctrlPr>
                                      </m:sSupPr>
                                      <m:e>
                                        <m:r>
                                          <a:rPr lang="en-US" sz="3200" b="1" i="1" dirty="0">
                                            <a:solidFill>
                                              <a:srgbClr val="002060"/>
                                            </a:solidFill>
                                            <a:latin typeface="Cambria Math"/>
                                          </a:rPr>
                                          <m:t>(</m:t>
                                        </m:r>
                                        <m:r>
                                          <a:rPr lang="en-US" sz="3200" b="1" i="1" dirty="0">
                                            <a:solidFill>
                                              <a:srgbClr val="002060"/>
                                            </a:solidFill>
                                            <a:latin typeface="Cambria Math"/>
                                          </a:rPr>
                                          <m:t>𝒙</m:t>
                                        </m:r>
                                        <m:r>
                                          <a:rPr lang="en-US" sz="3200" b="1" i="1" dirty="0">
                                            <a:solidFill>
                                              <a:srgbClr val="002060"/>
                                            </a:solidFill>
                                            <a:latin typeface="Cambria Math"/>
                                          </a:rPr>
                                          <m:t> −</m:t>
                                        </m:r>
                                        <m:r>
                                          <a:rPr lang="en-US" sz="3200" b="1" i="1" dirty="0">
                                            <a:solidFill>
                                              <a:srgbClr val="002060"/>
                                            </a:solidFill>
                                            <a:latin typeface="Cambria Math"/>
                                          </a:rPr>
                                          <m:t>𝝁</m:t>
                                        </m:r>
                                        <m:r>
                                          <a:rPr lang="en-US" sz="3200" b="1" i="1" dirty="0">
                                            <a:solidFill>
                                              <a:srgbClr val="002060"/>
                                            </a:solidFill>
                                            <a:latin typeface="Cambria Math"/>
                                          </a:rPr>
                                          <m:t>)</m:t>
                                        </m:r>
                                      </m:e>
                                      <m:sup>
                                        <m:r>
                                          <a:rPr lang="en-US" sz="3200" b="1" i="1" dirty="0">
                                            <a:solidFill>
                                              <a:srgbClr val="002060"/>
                                            </a:solidFill>
                                            <a:latin typeface="Cambria Math"/>
                                          </a:rPr>
                                          <m:t>𝟐</m:t>
                                        </m:r>
                                      </m:sup>
                                    </m:sSup>
                                    <m:r>
                                      <m:rPr>
                                        <m:nor/>
                                      </m:rPr>
                                      <a:rPr lang="ru-RU" sz="3200" b="1" dirty="0">
                                        <a:solidFill>
                                          <a:srgbClr val="002060"/>
                                        </a:solidFill>
                                      </a:rPr>
                                      <m:t> </m:t>
                                    </m:r>
                                  </m:num>
                                  <m:den>
                                    <m:r>
                                      <a:rPr lang="en-US" sz="3200" b="1" i="1" dirty="0">
                                        <a:solidFill>
                                          <a:srgbClr val="002060"/>
                                        </a:solidFill>
                                        <a:latin typeface="Cambria Math"/>
                                      </a:rPr>
                                      <m:t>𝟐</m:t>
                                    </m:r>
                                    <m:sSup>
                                      <m:sSupPr>
                                        <m:ctrlPr>
                                          <a:rPr lang="en-US" sz="3200" b="1" i="1" dirty="0">
                                            <a:solidFill>
                                              <a:srgbClr val="002060"/>
                                            </a:solidFill>
                                            <a:latin typeface="Cambria Math" panose="02040503050406030204" pitchFamily="18" charset="0"/>
                                          </a:rPr>
                                        </m:ctrlPr>
                                      </m:sSupPr>
                                      <m:e>
                                        <m:r>
                                          <a:rPr lang="el-GR" sz="3200" b="1" i="1" dirty="0">
                                            <a:solidFill>
                                              <a:srgbClr val="002060"/>
                                            </a:solidFill>
                                            <a:latin typeface="Cambria Math"/>
                                          </a:rPr>
                                          <m:t>𝝈</m:t>
                                        </m:r>
                                      </m:e>
                                      <m:sup>
                                        <m:r>
                                          <a:rPr lang="en-US" sz="3200" b="1" i="1" dirty="0">
                                            <a:solidFill>
                                              <a:srgbClr val="002060"/>
                                            </a:solidFill>
                                            <a:latin typeface="Cambria Math"/>
                                          </a:rPr>
                                          <m:t>𝟐</m:t>
                                        </m:r>
                                      </m:sup>
                                    </m:sSup>
                                  </m:den>
                                </m:f>
                              </m:e>
                            </m:box>
                          </m:sup>
                        </m:sSup>
                      </m:e>
                    </m:nary>
                    <m:r>
                      <a:rPr lang="en-US" sz="2800" b="1" i="1">
                        <a:solidFill>
                          <a:srgbClr val="002060"/>
                        </a:solidFill>
                        <a:latin typeface="Cambria Math"/>
                      </a:rPr>
                      <m:t>𝒅𝒙</m:t>
                    </m:r>
                    <m:r>
                      <a:rPr lang="en-US" sz="2800" b="1" i="1" smtClean="0">
                        <a:solidFill>
                          <a:srgbClr val="002060"/>
                        </a:solidFill>
                        <a:latin typeface="Cambria Math"/>
                      </a:rPr>
                      <m:t>  </m:t>
                    </m:r>
                  </m:oMath>
                </a14:m>
                <a:r>
                  <a:rPr lang="en-US" sz="2800" b="1" dirty="0">
                    <a:solidFill>
                      <a:srgbClr val="002060"/>
                    </a:solidFill>
                  </a:rPr>
                  <a:t>=</a:t>
                </a:r>
              </a:p>
              <a:p>
                <a:pPr lvl="0" algn="ctr"/>
                <a:endParaRPr lang="en-US" sz="2800" b="1" i="1" dirty="0">
                  <a:solidFill>
                    <a:srgbClr val="002060"/>
                  </a:solidFill>
                </a:endParaRPr>
              </a:p>
              <a:p>
                <a:pPr lvl="0" algn="ctr"/>
                <a:r>
                  <a:rPr lang="en-US" sz="2400" b="1" i="1" dirty="0">
                    <a:solidFill>
                      <a:srgbClr val="C00000"/>
                    </a:solidFill>
                  </a:rPr>
                  <a:t>Φ </a:t>
                </a:r>
                <a:r>
                  <a:rPr lang="en-US" sz="2800" b="1" i="1" dirty="0">
                    <a:solidFill>
                      <a:srgbClr val="C00000"/>
                    </a:solidFill>
                  </a:rPr>
                  <a:t>(</a:t>
                </a:r>
                <a:r>
                  <a:rPr lang="en-US" sz="2400" b="1" i="1" dirty="0">
                    <a:solidFill>
                      <a:srgbClr val="C00000"/>
                    </a:solidFill>
                  </a:rPr>
                  <a:t> </a:t>
                </a:r>
                <a14:m>
                  <m:oMath xmlns:m="http://schemas.openxmlformats.org/officeDocument/2006/math">
                    <m:f>
                      <m:fPr>
                        <m:ctrlPr>
                          <a:rPr lang="en-US" sz="2800" b="1" i="1" smtClean="0">
                            <a:solidFill>
                              <a:srgbClr val="C00000"/>
                            </a:solidFill>
                            <a:latin typeface="Cambria Math" panose="02040503050406030204" pitchFamily="18" charset="0"/>
                          </a:rPr>
                        </m:ctrlPr>
                      </m:fPr>
                      <m:num>
                        <m:r>
                          <a:rPr lang="en-US" sz="2800" b="1" i="1">
                            <a:solidFill>
                              <a:srgbClr val="C00000"/>
                            </a:solidFill>
                            <a:latin typeface="Cambria Math"/>
                          </a:rPr>
                          <m:t>𝒃</m:t>
                        </m:r>
                        <m:r>
                          <a:rPr lang="en-US" sz="2800" b="1" i="1">
                            <a:solidFill>
                              <a:srgbClr val="C00000"/>
                            </a:solidFill>
                            <a:latin typeface="Cambria Math"/>
                          </a:rPr>
                          <m:t> −</m:t>
                        </m:r>
                        <m:r>
                          <a:rPr lang="en-US" sz="2800" b="1" i="1">
                            <a:solidFill>
                              <a:srgbClr val="C00000"/>
                            </a:solidFill>
                            <a:latin typeface="Cambria Math"/>
                          </a:rPr>
                          <m:t>𝝁</m:t>
                        </m:r>
                      </m:num>
                      <m:den>
                        <m:r>
                          <a:rPr lang="en-US" sz="2800" b="1" i="1">
                            <a:solidFill>
                              <a:srgbClr val="C00000"/>
                            </a:solidFill>
                            <a:latin typeface="Cambria Math"/>
                          </a:rPr>
                          <m:t>𝝈</m:t>
                        </m:r>
                      </m:den>
                    </m:f>
                  </m:oMath>
                </a14:m>
                <a:r>
                  <a:rPr lang="en-US" sz="2800" b="1" i="1" dirty="0">
                    <a:solidFill>
                      <a:srgbClr val="C00000"/>
                    </a:solidFill>
                  </a:rPr>
                  <a:t>) -</a:t>
                </a:r>
                <a:r>
                  <a:rPr lang="en-US" sz="2400" b="1" i="1" dirty="0">
                    <a:solidFill>
                      <a:srgbClr val="C00000"/>
                    </a:solidFill>
                  </a:rPr>
                  <a:t> Φ </a:t>
                </a:r>
                <a:r>
                  <a:rPr lang="en-US" sz="2800" b="1" i="1" dirty="0">
                    <a:solidFill>
                      <a:srgbClr val="C00000"/>
                    </a:solidFill>
                  </a:rPr>
                  <a:t>(</a:t>
                </a:r>
                <a:r>
                  <a:rPr lang="en-US" sz="2400" b="1" i="1" dirty="0">
                    <a:solidFill>
                      <a:srgbClr val="C00000"/>
                    </a:solidFill>
                  </a:rPr>
                  <a:t> </a:t>
                </a:r>
                <a14:m>
                  <m:oMath xmlns:m="http://schemas.openxmlformats.org/officeDocument/2006/math">
                    <m:f>
                      <m:fPr>
                        <m:ctrlPr>
                          <a:rPr lang="en-US" sz="2800" b="1" i="1">
                            <a:solidFill>
                              <a:srgbClr val="C00000"/>
                            </a:solidFill>
                            <a:latin typeface="Cambria Math" panose="02040503050406030204" pitchFamily="18" charset="0"/>
                          </a:rPr>
                        </m:ctrlPr>
                      </m:fPr>
                      <m:num>
                        <m:r>
                          <a:rPr lang="en-US" sz="2800" b="1" i="1" smtClean="0">
                            <a:solidFill>
                              <a:srgbClr val="C00000"/>
                            </a:solidFill>
                            <a:latin typeface="Cambria Math"/>
                          </a:rPr>
                          <m:t>𝒂</m:t>
                        </m:r>
                        <m:r>
                          <a:rPr lang="en-US" sz="2800" b="1" i="1">
                            <a:solidFill>
                              <a:srgbClr val="C00000"/>
                            </a:solidFill>
                            <a:latin typeface="Cambria Math"/>
                          </a:rPr>
                          <m:t> −</m:t>
                        </m:r>
                        <m:r>
                          <a:rPr lang="en-US" sz="2800" b="1" i="1">
                            <a:solidFill>
                              <a:srgbClr val="C00000"/>
                            </a:solidFill>
                            <a:latin typeface="Cambria Math"/>
                          </a:rPr>
                          <m:t>𝝁</m:t>
                        </m:r>
                      </m:num>
                      <m:den>
                        <m:r>
                          <a:rPr lang="en-US" sz="2800" b="1" i="1">
                            <a:solidFill>
                              <a:srgbClr val="C00000"/>
                            </a:solidFill>
                            <a:latin typeface="Cambria Math"/>
                          </a:rPr>
                          <m:t>𝝈</m:t>
                        </m:r>
                      </m:den>
                    </m:f>
                  </m:oMath>
                </a14:m>
                <a:r>
                  <a:rPr lang="en-US" sz="2800" b="1" i="1" dirty="0">
                    <a:solidFill>
                      <a:srgbClr val="C00000"/>
                    </a:solidFill>
                  </a:rPr>
                  <a:t>)  </a:t>
                </a:r>
              </a:p>
              <a:p>
                <a:pPr lvl="0" algn="ctr"/>
                <a:endParaRPr lang="en-US" sz="2800" b="1" i="1" dirty="0">
                  <a:solidFill>
                    <a:srgbClr val="002060"/>
                  </a:solidFill>
                </a:endParaRPr>
              </a:p>
              <a:p>
                <a:pPr algn="ctr" fontAlgn="base">
                  <a:spcBef>
                    <a:spcPct val="0"/>
                  </a:spcBef>
                  <a:spcAft>
                    <a:spcPct val="0"/>
                  </a:spcAft>
                </a:pPr>
                <a:r>
                  <a:rPr lang="en-US" sz="2400" b="1" i="1" dirty="0">
                    <a:solidFill>
                      <a:srgbClr val="002060"/>
                    </a:solidFill>
                  </a:rPr>
                  <a:t>where Φ </a:t>
                </a:r>
                <a:r>
                  <a:rPr lang="en-US" sz="2800" b="1" i="1" dirty="0">
                    <a:solidFill>
                      <a:srgbClr val="002060"/>
                    </a:solidFill>
                  </a:rPr>
                  <a:t>(</a:t>
                </a:r>
                <a:r>
                  <a:rPr lang="en-US" sz="2400" b="1" i="1" dirty="0">
                    <a:solidFill>
                      <a:srgbClr val="002060"/>
                    </a:solidFill>
                  </a:rPr>
                  <a:t> </a:t>
                </a:r>
                <a14:m>
                  <m:oMath xmlns:m="http://schemas.openxmlformats.org/officeDocument/2006/math">
                    <m:r>
                      <a:rPr lang="en-US" sz="2800" b="1" i="1" smtClean="0">
                        <a:solidFill>
                          <a:srgbClr val="002060"/>
                        </a:solidFill>
                        <a:latin typeface="Cambria Math"/>
                      </a:rPr>
                      <m:t>𝒙</m:t>
                    </m:r>
                  </m:oMath>
                </a14:m>
                <a:r>
                  <a:rPr lang="en-US" sz="2800" b="1" i="1" dirty="0">
                    <a:solidFill>
                      <a:srgbClr val="002060"/>
                    </a:solidFill>
                  </a:rPr>
                  <a:t>) = </a:t>
                </a:r>
                <a14:m>
                  <m:oMath xmlns:m="http://schemas.openxmlformats.org/officeDocument/2006/math">
                    <m:f>
                      <m:fPr>
                        <m:ctrlPr>
                          <a:rPr lang="en-US" sz="3200" b="1" i="1">
                            <a:solidFill>
                              <a:srgbClr val="002060"/>
                            </a:solidFill>
                            <a:latin typeface="Cambria Math" panose="02040503050406030204" pitchFamily="18" charset="0"/>
                          </a:rPr>
                        </m:ctrlPr>
                      </m:fPr>
                      <m:num>
                        <m:r>
                          <a:rPr lang="en-US" sz="3200" b="1" i="1">
                            <a:solidFill>
                              <a:srgbClr val="002060"/>
                            </a:solidFill>
                            <a:latin typeface="Cambria Math"/>
                          </a:rPr>
                          <m:t>𝟏</m:t>
                        </m:r>
                      </m:num>
                      <m:den>
                        <m:rad>
                          <m:radPr>
                            <m:degHide m:val="on"/>
                            <m:ctrlPr>
                              <a:rPr lang="en-US" sz="3200" b="1" i="1" dirty="0">
                                <a:solidFill>
                                  <a:srgbClr val="002060"/>
                                </a:solidFill>
                                <a:latin typeface="Cambria Math" panose="02040503050406030204" pitchFamily="18" charset="0"/>
                              </a:rPr>
                            </m:ctrlPr>
                          </m:radPr>
                          <m:deg/>
                          <m:e>
                            <m:r>
                              <a:rPr lang="en-US" sz="3200" b="1" i="1" dirty="0">
                                <a:solidFill>
                                  <a:srgbClr val="002060"/>
                                </a:solidFill>
                                <a:latin typeface="Cambria Math"/>
                              </a:rPr>
                              <m:t>𝟐</m:t>
                            </m:r>
                            <m:r>
                              <a:rPr lang="en-US" sz="3200" b="1" i="1" dirty="0">
                                <a:solidFill>
                                  <a:srgbClr val="002060"/>
                                </a:solidFill>
                                <a:latin typeface="Cambria Math"/>
                              </a:rPr>
                              <m:t>𝝅</m:t>
                            </m:r>
                          </m:e>
                        </m:rad>
                        <m:r>
                          <m:rPr>
                            <m:nor/>
                          </m:rPr>
                          <a:rPr lang="ru-RU" sz="3200" b="1" dirty="0">
                            <a:solidFill>
                              <a:srgbClr val="002060"/>
                            </a:solidFill>
                          </a:rPr>
                          <m:t> </m:t>
                        </m:r>
                      </m:den>
                    </m:f>
                    <m:nary>
                      <m:naryPr>
                        <m:limLoc m:val="undOvr"/>
                        <m:ctrlPr>
                          <a:rPr lang="en-US" sz="2800" b="1" i="1" smtClean="0">
                            <a:solidFill>
                              <a:srgbClr val="002060"/>
                            </a:solidFill>
                            <a:latin typeface="Cambria Math" panose="02040503050406030204" pitchFamily="18" charset="0"/>
                          </a:rPr>
                        </m:ctrlPr>
                      </m:naryPr>
                      <m:sub>
                        <m:r>
                          <m:rPr>
                            <m:brk/>
                          </m:rPr>
                          <a:rPr lang="en-US" sz="2800" b="1" i="1" smtClean="0">
                            <a:solidFill>
                              <a:srgbClr val="002060"/>
                            </a:solidFill>
                            <a:latin typeface="Cambria Math"/>
                          </a:rPr>
                          <m:t>𝟎</m:t>
                        </m:r>
                        <m:r>
                          <m:rPr>
                            <m:nor/>
                          </m:rPr>
                          <a:rPr lang="en-US" sz="2800" b="1" i="1" dirty="0">
                            <a:solidFill>
                              <a:srgbClr val="002060"/>
                            </a:solidFill>
                          </a:rPr>
                          <m:t> </m:t>
                        </m:r>
                      </m:sub>
                      <m:sup>
                        <m:r>
                          <a:rPr lang="en-US" sz="2800" b="1" i="1" smtClean="0">
                            <a:solidFill>
                              <a:srgbClr val="002060"/>
                            </a:solidFill>
                            <a:latin typeface="Cambria Math"/>
                          </a:rPr>
                          <m:t>𝒙</m:t>
                        </m:r>
                      </m:sup>
                      <m:e>
                        <m:sSup>
                          <m:sSupPr>
                            <m:ctrlPr>
                              <a:rPr lang="en-US" sz="3200" b="1" i="1">
                                <a:solidFill>
                                  <a:srgbClr val="002060"/>
                                </a:solidFill>
                                <a:latin typeface="Cambria Math" panose="02040503050406030204" pitchFamily="18" charset="0"/>
                              </a:rPr>
                            </m:ctrlPr>
                          </m:sSupPr>
                          <m:e>
                            <m:r>
                              <a:rPr lang="en-US" sz="3200" b="1" i="1">
                                <a:solidFill>
                                  <a:srgbClr val="002060"/>
                                </a:solidFill>
                                <a:latin typeface="Cambria Math"/>
                              </a:rPr>
                              <m:t>𝒆</m:t>
                            </m:r>
                            <m:r>
                              <a:rPr lang="en-US" sz="3200" b="1" i="1">
                                <a:solidFill>
                                  <a:srgbClr val="002060"/>
                                </a:solidFill>
                                <a:latin typeface="Cambria Math"/>
                              </a:rPr>
                              <m:t> </m:t>
                            </m:r>
                          </m:e>
                          <m:sup>
                            <m:r>
                              <m:rPr>
                                <m:nor/>
                              </m:rPr>
                              <a:rPr lang="en-US" sz="3200" b="1" dirty="0">
                                <a:solidFill>
                                  <a:srgbClr val="002060"/>
                                </a:solidFill>
                              </a:rPr>
                              <m:t>−</m:t>
                            </m:r>
                            <m:f>
                              <m:fPr>
                                <m:ctrlPr>
                                  <a:rPr lang="ru-RU" sz="3200" b="1" i="1">
                                    <a:solidFill>
                                      <a:srgbClr val="002060"/>
                                    </a:solidFill>
                                    <a:latin typeface="Cambria Math" panose="02040503050406030204" pitchFamily="18" charset="0"/>
                                  </a:rPr>
                                </m:ctrlPr>
                              </m:fPr>
                              <m:num>
                                <m:sSup>
                                  <m:sSupPr>
                                    <m:ctrlPr>
                                      <a:rPr lang="en-US" sz="3200" b="1" i="1" dirty="0">
                                        <a:solidFill>
                                          <a:srgbClr val="002060"/>
                                        </a:solidFill>
                                        <a:latin typeface="Cambria Math" panose="02040503050406030204" pitchFamily="18" charset="0"/>
                                      </a:rPr>
                                    </m:ctrlPr>
                                  </m:sSupPr>
                                  <m:e>
                                    <m:r>
                                      <a:rPr lang="en-US" sz="3200" b="1" i="1" dirty="0">
                                        <a:solidFill>
                                          <a:srgbClr val="002060"/>
                                        </a:solidFill>
                                        <a:latin typeface="Cambria Math"/>
                                      </a:rPr>
                                      <m:t>𝒕</m:t>
                                    </m:r>
                                  </m:e>
                                  <m:sup>
                                    <m:r>
                                      <a:rPr lang="en-US" sz="3200" b="1" i="1" dirty="0">
                                        <a:solidFill>
                                          <a:srgbClr val="002060"/>
                                        </a:solidFill>
                                        <a:latin typeface="Cambria Math"/>
                                      </a:rPr>
                                      <m:t>𝟐</m:t>
                                    </m:r>
                                  </m:sup>
                                </m:sSup>
                                <m:r>
                                  <m:rPr>
                                    <m:nor/>
                                  </m:rPr>
                                  <a:rPr lang="ru-RU" sz="3200" b="1" dirty="0">
                                    <a:solidFill>
                                      <a:srgbClr val="002060"/>
                                    </a:solidFill>
                                  </a:rPr>
                                  <m:t> </m:t>
                                </m:r>
                              </m:num>
                              <m:den>
                                <m:r>
                                  <a:rPr lang="en-US" sz="3200" b="1" i="1" dirty="0">
                                    <a:solidFill>
                                      <a:srgbClr val="002060"/>
                                    </a:solidFill>
                                    <a:latin typeface="Cambria Math"/>
                                  </a:rPr>
                                  <m:t>𝟐</m:t>
                                </m:r>
                              </m:den>
                            </m:f>
                          </m:sup>
                        </m:sSup>
                      </m:e>
                    </m:nary>
                    <m:r>
                      <a:rPr lang="en-US" sz="2800" b="1" i="1">
                        <a:solidFill>
                          <a:srgbClr val="002060"/>
                        </a:solidFill>
                        <a:latin typeface="Cambria Math"/>
                      </a:rPr>
                      <m:t>𝒅</m:t>
                    </m:r>
                    <m:r>
                      <a:rPr lang="en-US" sz="2800" b="1" i="1" smtClean="0">
                        <a:solidFill>
                          <a:srgbClr val="002060"/>
                        </a:solidFill>
                        <a:latin typeface="Cambria Math"/>
                      </a:rPr>
                      <m:t>𝒕</m:t>
                    </m:r>
                    <m:r>
                      <a:rPr lang="en-US" sz="2800" b="1" i="1">
                        <a:solidFill>
                          <a:srgbClr val="002060"/>
                        </a:solidFill>
                        <a:latin typeface="Cambria Math"/>
                      </a:rPr>
                      <m:t> </m:t>
                    </m:r>
                  </m:oMath>
                </a14:m>
                <a:r>
                  <a:rPr lang="en-US" altLang="ru-RU" sz="2400" b="1" i="1" dirty="0">
                    <a:solidFill>
                      <a:srgbClr val="002060"/>
                    </a:solidFill>
                    <a:latin typeface="Times New Roman" panose="02020603050405020304" pitchFamily="18" charset="0"/>
                    <a:cs typeface="Times New Roman" panose="02020603050405020304" pitchFamily="18" charset="0"/>
                  </a:rPr>
                  <a:t>  : </a:t>
                </a:r>
                <a:r>
                  <a:rPr lang="ru-RU" altLang="ru-RU" sz="2400" b="1" i="1" dirty="0">
                    <a:solidFill>
                      <a:srgbClr val="002060"/>
                    </a:solidFill>
                    <a:latin typeface="Times New Roman" panose="02020603050405020304" pitchFamily="18" charset="0"/>
                    <a:cs typeface="Times New Roman" panose="02020603050405020304" pitchFamily="18" charset="0"/>
                  </a:rPr>
                  <a:t>Laplace's function</a:t>
                </a:r>
                <a:r>
                  <a:rPr lang="en-US" altLang="ru-RU" sz="2400" b="1" i="1" dirty="0">
                    <a:solidFill>
                      <a:srgbClr val="002060"/>
                    </a:solidFill>
                    <a:latin typeface="Times New Roman" panose="02020603050405020304" pitchFamily="18" charset="0"/>
                    <a:cs typeface="Times New Roman" panose="02020603050405020304" pitchFamily="18" charset="0"/>
                  </a:rPr>
                  <a:t> </a:t>
                </a:r>
                <a:endParaRPr lang="ru-RU" altLang="ru-RU" sz="2400" b="1" i="1" dirty="0">
                  <a:solidFill>
                    <a:srgbClr val="002060"/>
                  </a:solidFill>
                  <a:latin typeface="Times New Roman" panose="02020603050405020304" pitchFamily="18" charset="0"/>
                  <a:cs typeface="Times New Roman" panose="02020603050405020304" pitchFamily="18" charset="0"/>
                </a:endParaRPr>
              </a:p>
              <a:p>
                <a:pPr lvl="0" algn="ctr" fontAlgn="base">
                  <a:spcBef>
                    <a:spcPct val="0"/>
                  </a:spcBef>
                  <a:spcAft>
                    <a:spcPct val="0"/>
                  </a:spcAft>
                </a:pPr>
                <a:endParaRPr lang="en-US" sz="2400" b="1" i="1" dirty="0">
                  <a:solidFill>
                    <a:srgbClr val="002060"/>
                  </a:solidFill>
                </a:endParaRPr>
              </a:p>
              <a:p>
                <a:pPr lvl="0" algn="ctr" fontAlgn="base">
                  <a:spcBef>
                    <a:spcPct val="0"/>
                  </a:spcBef>
                  <a:spcAft>
                    <a:spcPct val="0"/>
                  </a:spcAft>
                </a:pPr>
                <a:r>
                  <a:rPr lang="en-US" sz="2800" b="1" i="1" dirty="0">
                    <a:solidFill>
                      <a:srgbClr val="002060"/>
                    </a:solidFill>
                  </a:rPr>
                  <a:t>t</a:t>
                </a:r>
                <a:r>
                  <a:rPr lang="en-US" sz="2000" b="1" i="1" dirty="0">
                    <a:solidFill>
                      <a:srgbClr val="002060"/>
                    </a:solidFill>
                  </a:rPr>
                  <a:t> =</a:t>
                </a:r>
                <a:r>
                  <a:rPr lang="en-US" sz="2400" b="1" i="1" dirty="0">
                    <a:solidFill>
                      <a:srgbClr val="002060"/>
                    </a:solidFill>
                  </a:rPr>
                  <a:t> </a:t>
                </a:r>
                <a14:m>
                  <m:oMath xmlns:m="http://schemas.openxmlformats.org/officeDocument/2006/math">
                    <m:f>
                      <m:fPr>
                        <m:ctrlPr>
                          <a:rPr lang="en-US" sz="2400" b="1" i="1">
                            <a:solidFill>
                              <a:srgbClr val="002060"/>
                            </a:solidFill>
                            <a:latin typeface="Cambria Math" panose="02040503050406030204" pitchFamily="18" charset="0"/>
                          </a:rPr>
                        </m:ctrlPr>
                      </m:fPr>
                      <m:num>
                        <m:r>
                          <a:rPr lang="en-US" sz="2400" b="1" i="1">
                            <a:solidFill>
                              <a:srgbClr val="002060"/>
                            </a:solidFill>
                            <a:latin typeface="Cambria Math"/>
                          </a:rPr>
                          <m:t>𝒙</m:t>
                        </m:r>
                        <m:r>
                          <a:rPr lang="en-US" sz="2400" b="1" i="1">
                            <a:solidFill>
                              <a:srgbClr val="002060"/>
                            </a:solidFill>
                            <a:latin typeface="Cambria Math"/>
                          </a:rPr>
                          <m:t> −</m:t>
                        </m:r>
                        <m:r>
                          <a:rPr lang="en-US" sz="2400" b="1" i="1">
                            <a:solidFill>
                              <a:srgbClr val="002060"/>
                            </a:solidFill>
                            <a:latin typeface="Cambria Math"/>
                          </a:rPr>
                          <m:t>𝝁</m:t>
                        </m:r>
                      </m:num>
                      <m:den>
                        <m:r>
                          <a:rPr lang="en-US" sz="2400" b="1" i="1">
                            <a:solidFill>
                              <a:srgbClr val="002060"/>
                            </a:solidFill>
                            <a:latin typeface="Cambria Math"/>
                          </a:rPr>
                          <m:t>𝝈</m:t>
                        </m:r>
                      </m:den>
                    </m:f>
                  </m:oMath>
                </a14:m>
                <a:r>
                  <a:rPr lang="en-US" sz="2400" b="1" i="1" dirty="0">
                    <a:solidFill>
                      <a:srgbClr val="002060"/>
                    </a:solidFill>
                  </a:rPr>
                  <a:t>;   </a:t>
                </a:r>
                <a:r>
                  <a:rPr lang="en-US" sz="2000" b="1" i="1" dirty="0">
                    <a:solidFill>
                      <a:srgbClr val="002060"/>
                    </a:solidFill>
                  </a:rPr>
                  <a:t>Φ ( </a:t>
                </a:r>
                <a14:m>
                  <m:oMath xmlns:m="http://schemas.openxmlformats.org/officeDocument/2006/math">
                    <m:r>
                      <a:rPr lang="en-US" sz="2000" b="1" i="1">
                        <a:solidFill>
                          <a:srgbClr val="002060"/>
                        </a:solidFill>
                        <a:latin typeface="Cambria Math"/>
                      </a:rPr>
                      <m:t>𝒙</m:t>
                    </m:r>
                  </m:oMath>
                </a14:m>
                <a:r>
                  <a:rPr lang="en-US" sz="2000" b="1" i="1" dirty="0">
                    <a:solidFill>
                      <a:srgbClr val="002060"/>
                    </a:solidFill>
                  </a:rPr>
                  <a:t>) =  </a:t>
                </a:r>
                <a14:m>
                  <m:oMath xmlns:m="http://schemas.openxmlformats.org/officeDocument/2006/math">
                    <m:r>
                      <a:rPr lang="en-US" sz="2000" b="1" i="1">
                        <a:solidFill>
                          <a:srgbClr val="002060"/>
                        </a:solidFill>
                        <a:latin typeface="Cambria Math"/>
                      </a:rPr>
                      <m:t>−</m:t>
                    </m:r>
                  </m:oMath>
                </a14:m>
                <a:r>
                  <a:rPr lang="en-US" sz="2000" b="1" i="1" dirty="0">
                    <a:solidFill>
                      <a:srgbClr val="002060"/>
                    </a:solidFill>
                  </a:rPr>
                  <a:t>  Φ ( </a:t>
                </a:r>
                <a14:m>
                  <m:oMath xmlns:m="http://schemas.openxmlformats.org/officeDocument/2006/math">
                    <m:r>
                      <a:rPr lang="en-US" sz="2000" b="1" i="1" smtClean="0">
                        <a:solidFill>
                          <a:srgbClr val="002060"/>
                        </a:solidFill>
                        <a:latin typeface="Cambria Math"/>
                      </a:rPr>
                      <m:t>− </m:t>
                    </m:r>
                    <m:r>
                      <a:rPr lang="en-US" sz="2000" b="1" i="1">
                        <a:solidFill>
                          <a:srgbClr val="002060"/>
                        </a:solidFill>
                        <a:latin typeface="Cambria Math"/>
                      </a:rPr>
                      <m:t>𝒙</m:t>
                    </m:r>
                  </m:oMath>
                </a14:m>
                <a:r>
                  <a:rPr lang="en-US" sz="2000" b="1" i="1" dirty="0">
                    <a:solidFill>
                      <a:srgbClr val="002060"/>
                    </a:solidFill>
                  </a:rPr>
                  <a:t>) </a:t>
                </a:r>
              </a:p>
              <a:p>
                <a:pPr lvl="0" algn="ctr" fontAlgn="base">
                  <a:spcBef>
                    <a:spcPct val="0"/>
                  </a:spcBef>
                  <a:spcAft>
                    <a:spcPct val="0"/>
                  </a:spcAft>
                </a:pPr>
                <a:endParaRPr lang="en-US" sz="2400" b="1" i="1" dirty="0">
                  <a:solidFill>
                    <a:srgbClr val="002060"/>
                  </a:solidFill>
                </a:endParaRPr>
              </a:p>
              <a:p>
                <a:pPr lvl="0" algn="ctr" fontAlgn="base">
                  <a:spcBef>
                    <a:spcPct val="0"/>
                  </a:spcBef>
                  <a:spcAft>
                    <a:spcPct val="0"/>
                  </a:spcAft>
                </a:pPr>
                <a:r>
                  <a:rPr lang="en-US" sz="2400" b="1" i="1" dirty="0">
                    <a:solidFill>
                      <a:srgbClr val="002060"/>
                    </a:solidFill>
                  </a:rPr>
                  <a:t>P (a &lt; X ≤ b) = </a:t>
                </a:r>
                <a14:m>
                  <m:oMath xmlns:m="http://schemas.openxmlformats.org/officeDocument/2006/math">
                    <m:f>
                      <m:fPr>
                        <m:ctrlPr>
                          <a:rPr lang="en-US" sz="3200" b="1" i="1">
                            <a:solidFill>
                              <a:srgbClr val="002060"/>
                            </a:solidFill>
                            <a:latin typeface="Cambria Math" panose="02040503050406030204" pitchFamily="18" charset="0"/>
                          </a:rPr>
                        </m:ctrlPr>
                      </m:fPr>
                      <m:num>
                        <m:r>
                          <a:rPr lang="en-US" sz="3200" b="1" i="1">
                            <a:solidFill>
                              <a:srgbClr val="002060"/>
                            </a:solidFill>
                            <a:latin typeface="Cambria Math"/>
                          </a:rPr>
                          <m:t>𝟏</m:t>
                        </m:r>
                      </m:num>
                      <m:den>
                        <m:rad>
                          <m:radPr>
                            <m:degHide m:val="on"/>
                            <m:ctrlPr>
                              <a:rPr lang="en-US" sz="3200" b="1" i="1" dirty="0">
                                <a:solidFill>
                                  <a:srgbClr val="002060"/>
                                </a:solidFill>
                                <a:latin typeface="Cambria Math" panose="02040503050406030204" pitchFamily="18" charset="0"/>
                              </a:rPr>
                            </m:ctrlPr>
                          </m:radPr>
                          <m:deg/>
                          <m:e>
                            <m:r>
                              <a:rPr lang="en-US" sz="3200" b="1" i="1" dirty="0">
                                <a:solidFill>
                                  <a:srgbClr val="002060"/>
                                </a:solidFill>
                                <a:latin typeface="Cambria Math"/>
                              </a:rPr>
                              <m:t>𝟐</m:t>
                            </m:r>
                            <m:r>
                              <a:rPr lang="en-US" sz="3200" b="1" i="1" dirty="0">
                                <a:solidFill>
                                  <a:srgbClr val="002060"/>
                                </a:solidFill>
                                <a:latin typeface="Cambria Math"/>
                              </a:rPr>
                              <m:t>𝝅</m:t>
                            </m:r>
                          </m:e>
                        </m:rad>
                        <m:r>
                          <m:rPr>
                            <m:nor/>
                          </m:rPr>
                          <a:rPr lang="ru-RU" sz="3200" b="1" dirty="0">
                            <a:solidFill>
                              <a:srgbClr val="002060"/>
                            </a:solidFill>
                          </a:rPr>
                          <m:t> </m:t>
                        </m:r>
                      </m:den>
                    </m:f>
                    <m:nary>
                      <m:naryPr>
                        <m:limLoc m:val="undOvr"/>
                        <m:ctrlPr>
                          <a:rPr lang="en-US" sz="2800" b="1" i="1">
                            <a:solidFill>
                              <a:srgbClr val="002060"/>
                            </a:solidFill>
                            <a:latin typeface="Cambria Math" panose="02040503050406030204" pitchFamily="18" charset="0"/>
                          </a:rPr>
                        </m:ctrlPr>
                      </m:naryPr>
                      <m:sub>
                        <m:f>
                          <m:fPr>
                            <m:ctrlPr>
                              <a:rPr lang="en-US" sz="2800" b="1" i="1">
                                <a:solidFill>
                                  <a:srgbClr val="002060"/>
                                </a:solidFill>
                                <a:latin typeface="Cambria Math" panose="02040503050406030204" pitchFamily="18" charset="0"/>
                              </a:rPr>
                            </m:ctrlPr>
                          </m:fPr>
                          <m:num>
                            <m:r>
                              <a:rPr lang="en-US" sz="2800" b="1" i="1">
                                <a:solidFill>
                                  <a:srgbClr val="002060"/>
                                </a:solidFill>
                                <a:latin typeface="Cambria Math"/>
                              </a:rPr>
                              <m:t>𝒂</m:t>
                            </m:r>
                            <m:r>
                              <a:rPr lang="en-US" sz="2800" b="1" i="1">
                                <a:solidFill>
                                  <a:srgbClr val="002060"/>
                                </a:solidFill>
                                <a:latin typeface="Cambria Math"/>
                              </a:rPr>
                              <m:t> −</m:t>
                            </m:r>
                            <m:r>
                              <a:rPr lang="en-US" sz="2800" b="1" i="1">
                                <a:solidFill>
                                  <a:srgbClr val="002060"/>
                                </a:solidFill>
                                <a:latin typeface="Cambria Math"/>
                              </a:rPr>
                              <m:t>𝝁</m:t>
                            </m:r>
                          </m:num>
                          <m:den>
                            <m:r>
                              <a:rPr lang="en-US" sz="2800" b="1" i="1">
                                <a:solidFill>
                                  <a:srgbClr val="002060"/>
                                </a:solidFill>
                                <a:latin typeface="Cambria Math"/>
                              </a:rPr>
                              <m:t>𝝈</m:t>
                            </m:r>
                          </m:den>
                        </m:f>
                        <m:r>
                          <m:rPr>
                            <m:nor/>
                          </m:rPr>
                          <a:rPr lang="en-US" sz="2800" b="1" i="1" dirty="0">
                            <a:solidFill>
                              <a:srgbClr val="002060"/>
                            </a:solidFill>
                          </a:rPr>
                          <m:t> </m:t>
                        </m:r>
                      </m:sub>
                      <m:sup>
                        <m:f>
                          <m:fPr>
                            <m:ctrlPr>
                              <a:rPr lang="en-US" sz="2800" b="1" i="1">
                                <a:solidFill>
                                  <a:srgbClr val="002060"/>
                                </a:solidFill>
                                <a:latin typeface="Cambria Math" panose="02040503050406030204" pitchFamily="18" charset="0"/>
                              </a:rPr>
                            </m:ctrlPr>
                          </m:fPr>
                          <m:num>
                            <m:r>
                              <a:rPr lang="en-US" sz="2800" b="1" i="1">
                                <a:solidFill>
                                  <a:srgbClr val="002060"/>
                                </a:solidFill>
                                <a:latin typeface="Cambria Math"/>
                              </a:rPr>
                              <m:t>𝒃</m:t>
                            </m:r>
                            <m:r>
                              <a:rPr lang="en-US" sz="2800" b="1" i="1">
                                <a:solidFill>
                                  <a:srgbClr val="002060"/>
                                </a:solidFill>
                                <a:latin typeface="Cambria Math"/>
                              </a:rPr>
                              <m:t> −</m:t>
                            </m:r>
                            <m:r>
                              <a:rPr lang="en-US" sz="2800" b="1" i="1">
                                <a:solidFill>
                                  <a:srgbClr val="002060"/>
                                </a:solidFill>
                                <a:latin typeface="Cambria Math"/>
                              </a:rPr>
                              <m:t>𝝁</m:t>
                            </m:r>
                          </m:num>
                          <m:den>
                            <m:r>
                              <a:rPr lang="en-US" sz="2800" b="1" i="1">
                                <a:solidFill>
                                  <a:srgbClr val="002060"/>
                                </a:solidFill>
                                <a:latin typeface="Cambria Math"/>
                              </a:rPr>
                              <m:t>𝝈</m:t>
                            </m:r>
                          </m:den>
                        </m:f>
                      </m:sup>
                      <m:e>
                        <m:sSup>
                          <m:sSupPr>
                            <m:ctrlPr>
                              <a:rPr lang="en-US" sz="3200" b="1" i="1">
                                <a:solidFill>
                                  <a:srgbClr val="002060"/>
                                </a:solidFill>
                                <a:latin typeface="Cambria Math" panose="02040503050406030204" pitchFamily="18" charset="0"/>
                              </a:rPr>
                            </m:ctrlPr>
                          </m:sSupPr>
                          <m:e>
                            <m:r>
                              <a:rPr lang="en-US" sz="3200" b="1" i="1">
                                <a:solidFill>
                                  <a:srgbClr val="002060"/>
                                </a:solidFill>
                                <a:latin typeface="Cambria Math"/>
                              </a:rPr>
                              <m:t>𝒆</m:t>
                            </m:r>
                            <m:r>
                              <a:rPr lang="en-US" sz="3200" b="1" i="1">
                                <a:solidFill>
                                  <a:srgbClr val="002060"/>
                                </a:solidFill>
                                <a:latin typeface="Cambria Math"/>
                              </a:rPr>
                              <m:t> </m:t>
                            </m:r>
                          </m:e>
                          <m:sup>
                            <m:r>
                              <m:rPr>
                                <m:nor/>
                              </m:rPr>
                              <a:rPr lang="en-US" sz="3200" b="1" dirty="0">
                                <a:solidFill>
                                  <a:srgbClr val="002060"/>
                                </a:solidFill>
                              </a:rPr>
                              <m:t>−</m:t>
                            </m:r>
                            <m:f>
                              <m:fPr>
                                <m:ctrlPr>
                                  <a:rPr lang="ru-RU" sz="3200" b="1" i="1">
                                    <a:solidFill>
                                      <a:srgbClr val="002060"/>
                                    </a:solidFill>
                                    <a:latin typeface="Cambria Math" panose="02040503050406030204" pitchFamily="18" charset="0"/>
                                  </a:rPr>
                                </m:ctrlPr>
                              </m:fPr>
                              <m:num>
                                <m:sSup>
                                  <m:sSupPr>
                                    <m:ctrlPr>
                                      <a:rPr lang="en-US" sz="3200" b="1" i="1" dirty="0">
                                        <a:solidFill>
                                          <a:srgbClr val="002060"/>
                                        </a:solidFill>
                                        <a:latin typeface="Cambria Math" panose="02040503050406030204" pitchFamily="18" charset="0"/>
                                      </a:rPr>
                                    </m:ctrlPr>
                                  </m:sSupPr>
                                  <m:e>
                                    <m:r>
                                      <a:rPr lang="en-US" sz="3200" b="1" i="1" dirty="0">
                                        <a:solidFill>
                                          <a:srgbClr val="002060"/>
                                        </a:solidFill>
                                        <a:latin typeface="Cambria Math"/>
                                      </a:rPr>
                                      <m:t>𝒕</m:t>
                                    </m:r>
                                  </m:e>
                                  <m:sup>
                                    <m:r>
                                      <a:rPr lang="en-US" sz="3200" b="1" i="1" dirty="0">
                                        <a:solidFill>
                                          <a:srgbClr val="002060"/>
                                        </a:solidFill>
                                        <a:latin typeface="Cambria Math"/>
                                      </a:rPr>
                                      <m:t>𝟐</m:t>
                                    </m:r>
                                  </m:sup>
                                </m:sSup>
                                <m:r>
                                  <m:rPr>
                                    <m:nor/>
                                  </m:rPr>
                                  <a:rPr lang="ru-RU" sz="3200" b="1" dirty="0">
                                    <a:solidFill>
                                      <a:srgbClr val="002060"/>
                                    </a:solidFill>
                                  </a:rPr>
                                  <m:t> </m:t>
                                </m:r>
                              </m:num>
                              <m:den>
                                <m:r>
                                  <a:rPr lang="en-US" sz="3200" b="1" i="1" dirty="0">
                                    <a:solidFill>
                                      <a:srgbClr val="002060"/>
                                    </a:solidFill>
                                    <a:latin typeface="Cambria Math"/>
                                  </a:rPr>
                                  <m:t>𝟐</m:t>
                                </m:r>
                              </m:den>
                            </m:f>
                          </m:sup>
                        </m:sSup>
                      </m:e>
                    </m:nary>
                    <m:r>
                      <a:rPr lang="en-US" sz="2800" b="1" i="1">
                        <a:solidFill>
                          <a:srgbClr val="002060"/>
                        </a:solidFill>
                        <a:latin typeface="Cambria Math"/>
                      </a:rPr>
                      <m:t>𝒅𝒕</m:t>
                    </m:r>
                    <m:r>
                      <a:rPr lang="en-US" sz="2800" b="1" i="1">
                        <a:solidFill>
                          <a:srgbClr val="002060"/>
                        </a:solidFill>
                        <a:latin typeface="Cambria Math"/>
                      </a:rPr>
                      <m:t> </m:t>
                    </m:r>
                  </m:oMath>
                </a14:m>
                <a:endParaRPr lang="en-US" sz="2800" b="1" i="1" dirty="0">
                  <a:solidFill>
                    <a:srgbClr val="002060"/>
                  </a:solidFill>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107504" y="116632"/>
                <a:ext cx="9036496" cy="6441572"/>
              </a:xfrm>
              <a:prstGeom prst="rect">
                <a:avLst/>
              </a:prstGeom>
              <a:blipFill rotWithShape="1">
                <a:blip r:embed="rId2"/>
                <a:stretch>
                  <a:fillRect l="-1080" t="-757" r="-1012"/>
                </a:stretch>
              </a:blipFill>
            </p:spPr>
            <p:txBody>
              <a:bodyPr/>
              <a:lstStyle/>
              <a:p>
                <a:r>
                  <a:rPr lang="ru-RU">
                    <a:noFill/>
                  </a:rPr>
                  <a:t> </a:t>
                </a:r>
              </a:p>
            </p:txBody>
          </p:sp>
        </mc:Fallback>
      </mc:AlternateContent>
    </p:spTree>
    <p:extLst>
      <p:ext uri="{BB962C8B-B14F-4D97-AF65-F5344CB8AC3E}">
        <p14:creationId xmlns:p14="http://schemas.microsoft.com/office/powerpoint/2010/main" val="2963726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8712967"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701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pPr algn="l"/>
            <a:r>
              <a:rPr lang="en-US" sz="2400" b="1" dirty="0">
                <a:solidFill>
                  <a:schemeClr val="accent2">
                    <a:lumMod val="75000"/>
                  </a:schemeClr>
                </a:solidFill>
              </a:rPr>
              <a:t>Example</a:t>
            </a:r>
            <a:endParaRPr lang="ru-RU" sz="2400" b="1" dirty="0">
              <a:solidFill>
                <a:schemeClr val="accent2">
                  <a:lumMod val="75000"/>
                </a:schemeClr>
              </a:solidFill>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980728"/>
                <a:ext cx="8363272" cy="5616624"/>
              </a:xfrm>
            </p:spPr>
            <p:txBody>
              <a:bodyPr>
                <a:normAutofit fontScale="92500" lnSpcReduction="20000"/>
              </a:bodyPr>
              <a:lstStyle/>
              <a:p>
                <a:pPr marL="457200" indent="-457200" algn="just">
                  <a:buAutoNum type="arabicPeriod"/>
                </a:pPr>
                <a:r>
                  <a:rPr lang="en-US" altLang="ru-RU" sz="2400" b="1" dirty="0">
                    <a:solidFill>
                      <a:srgbClr val="002060"/>
                    </a:solidFill>
                    <a:latin typeface="Times New Roman" panose="02020603050405020304" pitchFamily="18" charset="0"/>
                    <a:cs typeface="Times New Roman" panose="02020603050405020304" pitchFamily="18" charset="0"/>
                  </a:rPr>
                  <a:t>Random variable X is normally distributed with parameters </a:t>
                </a:r>
              </a:p>
              <a:p>
                <a:pPr marL="0" indent="0" algn="just">
                  <a:buNone/>
                </a:pPr>
                <a:r>
                  <a:rPr lang="en-US" altLang="ru-RU" sz="2400" b="1" i="1" dirty="0">
                    <a:solidFill>
                      <a:srgbClr val="002060"/>
                    </a:solidFill>
                    <a:latin typeface="Times New Roman" panose="02020603050405020304" pitchFamily="18" charset="0"/>
                    <a:cs typeface="Times New Roman" panose="02020603050405020304" pitchFamily="18" charset="0"/>
                  </a:rPr>
                  <a:t>µ = </a:t>
                </a:r>
                <a:r>
                  <a:rPr lang="en-US" altLang="ru-RU" sz="2400" b="1" dirty="0">
                    <a:solidFill>
                      <a:srgbClr val="002060"/>
                    </a:solidFill>
                    <a:latin typeface="Times New Roman" panose="02020603050405020304" pitchFamily="18" charset="0"/>
                    <a:cs typeface="Times New Roman" panose="02020603050405020304" pitchFamily="18" charset="0"/>
                  </a:rPr>
                  <a:t>0</a:t>
                </a:r>
                <a:r>
                  <a:rPr lang="en-US" altLang="ru-RU" sz="2400" b="1" i="1" dirty="0">
                    <a:solidFill>
                      <a:srgbClr val="002060"/>
                    </a:solidFill>
                    <a:latin typeface="Times New Roman" panose="02020603050405020304" pitchFamily="18" charset="0"/>
                    <a:cs typeface="Times New Roman" panose="02020603050405020304" pitchFamily="18" charset="0"/>
                  </a:rPr>
                  <a:t>, </a:t>
                </a:r>
                <a:r>
                  <a:rPr lang="el-GR" altLang="ru-RU" sz="2400" b="1" i="1" dirty="0">
                    <a:solidFill>
                      <a:srgbClr val="002060"/>
                    </a:solidFill>
                    <a:latin typeface="Times New Roman" panose="02020603050405020304" pitchFamily="18" charset="0"/>
                    <a:cs typeface="Times New Roman" panose="02020603050405020304" pitchFamily="18" charset="0"/>
                  </a:rPr>
                  <a:t>σ</a:t>
                </a:r>
                <a:r>
                  <a:rPr lang="en-US" altLang="ru-RU" sz="2400" b="1" i="1" dirty="0">
                    <a:solidFill>
                      <a:srgbClr val="002060"/>
                    </a:solidFill>
                    <a:latin typeface="Times New Roman" panose="02020603050405020304" pitchFamily="18" charset="0"/>
                    <a:cs typeface="Times New Roman" panose="02020603050405020304" pitchFamily="18" charset="0"/>
                  </a:rPr>
                  <a:t> = </a:t>
                </a:r>
                <a:r>
                  <a:rPr lang="en-US" altLang="ru-RU" sz="2400" b="1" dirty="0">
                    <a:solidFill>
                      <a:srgbClr val="002060"/>
                    </a:solidFill>
                    <a:latin typeface="Times New Roman" panose="02020603050405020304" pitchFamily="18" charset="0"/>
                    <a:cs typeface="Times New Roman" panose="02020603050405020304" pitchFamily="18" charset="0"/>
                  </a:rPr>
                  <a:t>1. Calculate the probability, that value X falls in interval </a:t>
                </a:r>
                <a14:m>
                  <m:oMath xmlns:m="http://schemas.openxmlformats.org/officeDocument/2006/math">
                    <m:d>
                      <m:dPr>
                        <m:begChr m:val="["/>
                        <m:endChr m:val="]"/>
                        <m:ctrlPr>
                          <a:rPr lang="en-US" altLang="ru-RU" sz="2400" b="1" i="1" dirty="0" smtClean="0">
                            <a:solidFill>
                              <a:srgbClr val="002060"/>
                            </a:solidFill>
                            <a:latin typeface="Cambria Math" panose="02040503050406030204" pitchFamily="18" charset="0"/>
                            <a:cs typeface="Arial" charset="0"/>
                          </a:rPr>
                        </m:ctrlPr>
                      </m:dPr>
                      <m:e>
                        <m:r>
                          <a:rPr lang="en-US" altLang="ru-RU" sz="2400" b="1" i="1" dirty="0" smtClean="0">
                            <a:solidFill>
                              <a:srgbClr val="002060"/>
                            </a:solidFill>
                            <a:latin typeface="Cambria Math"/>
                            <a:cs typeface="Arial" charset="0"/>
                          </a:rPr>
                          <m:t>𝟎</m:t>
                        </m:r>
                        <m:r>
                          <a:rPr lang="en-US" altLang="ru-RU" sz="2400" b="1" i="1" dirty="0" smtClean="0">
                            <a:solidFill>
                              <a:srgbClr val="002060"/>
                            </a:solidFill>
                            <a:latin typeface="Cambria Math"/>
                            <a:cs typeface="Arial" charset="0"/>
                          </a:rPr>
                          <m:t>;</m:t>
                        </m:r>
                        <m:r>
                          <a:rPr lang="en-US" altLang="ru-RU" sz="2400" b="1" i="1" dirty="0" smtClean="0">
                            <a:solidFill>
                              <a:srgbClr val="002060"/>
                            </a:solidFill>
                            <a:latin typeface="Cambria Math"/>
                            <a:cs typeface="Arial" charset="0"/>
                          </a:rPr>
                          <m:t>𝟏</m:t>
                        </m:r>
                      </m:e>
                    </m:d>
                  </m:oMath>
                </a14:m>
                <a:endParaRPr lang="en-US" sz="2400" b="1" dirty="0">
                  <a:solidFill>
                    <a:srgbClr val="002060"/>
                  </a:solidFill>
                  <a:latin typeface="Times New Roman" panose="02020603050405020304" pitchFamily="18" charset="0"/>
                  <a:cs typeface="Times New Roman" panose="02020603050405020304" pitchFamily="18" charset="0"/>
                </a:endParaRPr>
              </a:p>
              <a:p>
                <a:pPr marL="0" indent="0" algn="just">
                  <a:buNone/>
                </a:pPr>
                <a:endParaRPr lang="en-US" sz="2400" b="1" dirty="0">
                  <a:solidFill>
                    <a:srgbClr val="002060"/>
                  </a:solidFill>
                  <a:latin typeface="Times New Roman" panose="02020603050405020304" pitchFamily="18" charset="0"/>
                  <a:cs typeface="Times New Roman" panose="02020603050405020304" pitchFamily="18" charset="0"/>
                </a:endParaRPr>
              </a:p>
              <a:p>
                <a:pPr marL="0" lvl="0" indent="0" algn="ctr">
                  <a:spcBef>
                    <a:spcPts val="0"/>
                  </a:spcBef>
                  <a:buNone/>
                </a:pPr>
                <a:r>
                  <a:rPr lang="en-US" sz="2400" b="1" i="1" dirty="0">
                    <a:solidFill>
                      <a:srgbClr val="C00000"/>
                    </a:solidFill>
                  </a:rPr>
                  <a:t>P (0 &lt; X ≤ 1)</a:t>
                </a:r>
                <a:r>
                  <a:rPr lang="en-US" sz="2400" b="1" i="1" dirty="0">
                    <a:solidFill>
                      <a:schemeClr val="accent6">
                        <a:lumMod val="50000"/>
                      </a:schemeClr>
                    </a:solidFill>
                  </a:rPr>
                  <a:t>  </a:t>
                </a:r>
                <a:r>
                  <a:rPr lang="en-US" sz="2400" b="1" i="1" dirty="0">
                    <a:solidFill>
                      <a:srgbClr val="002060"/>
                    </a:solidFill>
                  </a:rPr>
                  <a:t>= Φ </a:t>
                </a:r>
                <a:r>
                  <a:rPr lang="en-US" sz="2800" b="1" i="1" dirty="0">
                    <a:solidFill>
                      <a:srgbClr val="002060"/>
                    </a:solidFill>
                  </a:rPr>
                  <a:t>(</a:t>
                </a:r>
                <a:r>
                  <a:rPr lang="en-US" sz="2400" b="1" i="1" dirty="0">
                    <a:solidFill>
                      <a:srgbClr val="002060"/>
                    </a:solidFill>
                  </a:rPr>
                  <a:t> </a:t>
                </a:r>
                <a14:m>
                  <m:oMath xmlns:m="http://schemas.openxmlformats.org/officeDocument/2006/math">
                    <m:f>
                      <m:fPr>
                        <m:ctrlPr>
                          <a:rPr lang="en-US" sz="2800" b="1" i="1">
                            <a:solidFill>
                              <a:srgbClr val="002060"/>
                            </a:solidFill>
                            <a:latin typeface="Cambria Math" panose="02040503050406030204" pitchFamily="18" charset="0"/>
                          </a:rPr>
                        </m:ctrlPr>
                      </m:fPr>
                      <m:num>
                        <m:r>
                          <a:rPr lang="en-US" sz="2800" b="1" i="1" smtClean="0">
                            <a:solidFill>
                              <a:srgbClr val="002060"/>
                            </a:solidFill>
                            <a:latin typeface="Cambria Math"/>
                          </a:rPr>
                          <m:t>𝟏</m:t>
                        </m:r>
                        <m:r>
                          <a:rPr lang="en-US" sz="2800" b="1" i="1">
                            <a:solidFill>
                              <a:srgbClr val="002060"/>
                            </a:solidFill>
                            <a:latin typeface="Cambria Math"/>
                          </a:rPr>
                          <m:t> −</m:t>
                        </m:r>
                        <m:r>
                          <a:rPr lang="en-US" sz="2800" b="1" i="1" smtClean="0">
                            <a:solidFill>
                              <a:srgbClr val="002060"/>
                            </a:solidFill>
                            <a:latin typeface="Cambria Math"/>
                          </a:rPr>
                          <m:t>𝟎</m:t>
                        </m:r>
                      </m:num>
                      <m:den>
                        <m:r>
                          <a:rPr lang="en-US" sz="2800" b="1" i="1" smtClean="0">
                            <a:solidFill>
                              <a:srgbClr val="002060"/>
                            </a:solidFill>
                            <a:latin typeface="Cambria Math"/>
                          </a:rPr>
                          <m:t>𝟏</m:t>
                        </m:r>
                      </m:den>
                    </m:f>
                  </m:oMath>
                </a14:m>
                <a:r>
                  <a:rPr lang="en-US" sz="2800" b="1" i="1" dirty="0">
                    <a:solidFill>
                      <a:srgbClr val="002060"/>
                    </a:solidFill>
                  </a:rPr>
                  <a:t>) -</a:t>
                </a:r>
                <a:r>
                  <a:rPr lang="en-US" sz="2400" b="1" i="1" dirty="0">
                    <a:solidFill>
                      <a:srgbClr val="002060"/>
                    </a:solidFill>
                  </a:rPr>
                  <a:t> Φ </a:t>
                </a:r>
                <a:r>
                  <a:rPr lang="en-US" sz="2800" b="1" i="1" dirty="0">
                    <a:solidFill>
                      <a:srgbClr val="002060"/>
                    </a:solidFill>
                  </a:rPr>
                  <a:t>(</a:t>
                </a:r>
                <a:r>
                  <a:rPr lang="en-US" sz="2400" b="1" i="1" dirty="0">
                    <a:solidFill>
                      <a:srgbClr val="002060"/>
                    </a:solidFill>
                  </a:rPr>
                  <a:t> </a:t>
                </a:r>
                <a14:m>
                  <m:oMath xmlns:m="http://schemas.openxmlformats.org/officeDocument/2006/math">
                    <m:f>
                      <m:fPr>
                        <m:ctrlPr>
                          <a:rPr lang="en-US" sz="2800" b="1" i="1">
                            <a:solidFill>
                              <a:srgbClr val="002060"/>
                            </a:solidFill>
                            <a:latin typeface="Cambria Math" panose="02040503050406030204" pitchFamily="18" charset="0"/>
                          </a:rPr>
                        </m:ctrlPr>
                      </m:fPr>
                      <m:num>
                        <m:r>
                          <a:rPr lang="en-US" sz="2800" b="1" i="1" smtClean="0">
                            <a:solidFill>
                              <a:srgbClr val="002060"/>
                            </a:solidFill>
                            <a:latin typeface="Cambria Math"/>
                          </a:rPr>
                          <m:t>𝟎</m:t>
                        </m:r>
                        <m:r>
                          <a:rPr lang="en-US" sz="2800" b="1" i="1">
                            <a:solidFill>
                              <a:srgbClr val="002060"/>
                            </a:solidFill>
                            <a:latin typeface="Cambria Math"/>
                          </a:rPr>
                          <m:t> −</m:t>
                        </m:r>
                        <m:r>
                          <a:rPr lang="en-US" sz="2800" b="1" i="1" smtClean="0">
                            <a:solidFill>
                              <a:srgbClr val="002060"/>
                            </a:solidFill>
                            <a:latin typeface="Cambria Math"/>
                          </a:rPr>
                          <m:t>𝟎</m:t>
                        </m:r>
                      </m:num>
                      <m:den>
                        <m:r>
                          <a:rPr lang="en-US" sz="2800" b="1" i="1" smtClean="0">
                            <a:solidFill>
                              <a:srgbClr val="002060"/>
                            </a:solidFill>
                            <a:latin typeface="Cambria Math"/>
                          </a:rPr>
                          <m:t>𝟏</m:t>
                        </m:r>
                      </m:den>
                    </m:f>
                  </m:oMath>
                </a14:m>
                <a:r>
                  <a:rPr lang="en-US" sz="2800" b="1" i="1" dirty="0">
                    <a:solidFill>
                      <a:srgbClr val="002060"/>
                    </a:solidFill>
                  </a:rPr>
                  <a:t>)  =</a:t>
                </a:r>
              </a:p>
              <a:p>
                <a:pPr marL="0" lvl="0" indent="0" algn="ctr">
                  <a:spcBef>
                    <a:spcPts val="0"/>
                  </a:spcBef>
                  <a:buNone/>
                </a:pPr>
                <a:endParaRPr lang="en-US" sz="2800" b="1" i="1" dirty="0">
                  <a:solidFill>
                    <a:srgbClr val="002060"/>
                  </a:solidFill>
                </a:endParaRPr>
              </a:p>
              <a:p>
                <a:pPr marL="0" lvl="0" indent="0" algn="ctr">
                  <a:spcBef>
                    <a:spcPts val="0"/>
                  </a:spcBef>
                  <a:buNone/>
                </a:pPr>
                <a:r>
                  <a:rPr lang="en-US" sz="2800" b="1" i="1" dirty="0">
                    <a:solidFill>
                      <a:srgbClr val="002060"/>
                    </a:solidFill>
                  </a:rPr>
                  <a:t>= </a:t>
                </a:r>
                <a:r>
                  <a:rPr lang="en-US" sz="2800" b="1" i="1" dirty="0">
                    <a:solidFill>
                      <a:srgbClr val="C00000"/>
                    </a:solidFill>
                  </a:rPr>
                  <a:t> </a:t>
                </a:r>
                <a:r>
                  <a:rPr lang="en-US" sz="2400" b="1" i="1" dirty="0">
                    <a:solidFill>
                      <a:srgbClr val="002060"/>
                    </a:solidFill>
                  </a:rPr>
                  <a:t>Φ (1) – Φ (0) =  0,3413 – 0 = 0,3413 </a:t>
                </a:r>
                <a14:m>
                  <m:oMath xmlns:m="http://schemas.openxmlformats.org/officeDocument/2006/math">
                    <m:r>
                      <a:rPr lang="en-US" sz="2400" b="1" i="1" smtClean="0">
                        <a:solidFill>
                          <a:srgbClr val="002060"/>
                        </a:solidFill>
                        <a:latin typeface="Cambria Math"/>
                        <a:ea typeface="Cambria Math"/>
                      </a:rPr>
                      <m:t>≈ </m:t>
                    </m:r>
                  </m:oMath>
                </a14:m>
                <a:r>
                  <a:rPr lang="en-US" sz="2400" b="1" i="1" dirty="0">
                    <a:solidFill>
                      <a:srgbClr val="C00000"/>
                    </a:solidFill>
                  </a:rPr>
                  <a:t>0,34 </a:t>
                </a:r>
                <a:r>
                  <a:rPr lang="en-US" sz="2400" i="1" dirty="0">
                    <a:solidFill>
                      <a:srgbClr val="C00000"/>
                    </a:solidFill>
                  </a:rPr>
                  <a:t>(3</a:t>
                </a:r>
                <a14:m>
                  <m:oMath xmlns:m="http://schemas.openxmlformats.org/officeDocument/2006/math">
                    <m:r>
                      <a:rPr lang="en-US" sz="2400" b="0" i="1" smtClean="0">
                        <a:solidFill>
                          <a:srgbClr val="C00000"/>
                        </a:solidFill>
                        <a:latin typeface="Cambria Math"/>
                        <a:ea typeface="Cambria Math"/>
                      </a:rPr>
                      <m:t>4%)</m:t>
                    </m:r>
                  </m:oMath>
                </a14:m>
                <a:endParaRPr lang="en-US" sz="2400" i="1" dirty="0">
                  <a:solidFill>
                    <a:srgbClr val="C00000"/>
                  </a:solidFill>
                </a:endParaRPr>
              </a:p>
              <a:p>
                <a:pPr marL="0" lvl="0" indent="0" algn="ctr">
                  <a:spcBef>
                    <a:spcPts val="0"/>
                  </a:spcBef>
                  <a:buNone/>
                </a:pPr>
                <a:endParaRPr lang="en-US" sz="2400" i="1" dirty="0">
                  <a:solidFill>
                    <a:srgbClr val="C00000"/>
                  </a:solidFill>
                </a:endParaRPr>
              </a:p>
              <a:p>
                <a:pPr marL="0" lvl="0" indent="0" algn="just">
                  <a:buNone/>
                </a:pPr>
                <a:r>
                  <a:rPr lang="en-US" altLang="ru-RU" sz="2400" b="1" dirty="0">
                    <a:solidFill>
                      <a:srgbClr val="002060"/>
                    </a:solidFill>
                    <a:latin typeface="Times New Roman" panose="02020603050405020304" pitchFamily="18" charset="0"/>
                    <a:cs typeface="Times New Roman" panose="02020603050405020304" pitchFamily="18" charset="0"/>
                  </a:rPr>
                  <a:t>2. Random variable X is normally distributed with parameters</a:t>
                </a:r>
              </a:p>
              <a:p>
                <a:pPr marL="0" lvl="0" indent="0" algn="just">
                  <a:buNone/>
                </a:pPr>
                <a:r>
                  <a:rPr lang="en-US" altLang="ru-RU" sz="2400" b="1" dirty="0">
                    <a:solidFill>
                      <a:srgbClr val="002060"/>
                    </a:solidFill>
                    <a:latin typeface="Times New Roman" panose="02020603050405020304" pitchFamily="18" charset="0"/>
                    <a:cs typeface="Times New Roman" panose="02020603050405020304" pitchFamily="18" charset="0"/>
                  </a:rPr>
                  <a:t> </a:t>
                </a:r>
                <a:r>
                  <a:rPr lang="en-US" altLang="ru-RU" sz="2400" b="1" i="1" dirty="0">
                    <a:solidFill>
                      <a:srgbClr val="002060"/>
                    </a:solidFill>
                    <a:latin typeface="Times New Roman" panose="02020603050405020304" pitchFamily="18" charset="0"/>
                    <a:cs typeface="Times New Roman" panose="02020603050405020304" pitchFamily="18" charset="0"/>
                  </a:rPr>
                  <a:t>µ = 2, </a:t>
                </a:r>
                <a:r>
                  <a:rPr lang="el-GR" altLang="ru-RU" sz="2400" b="1" i="1" dirty="0">
                    <a:solidFill>
                      <a:srgbClr val="002060"/>
                    </a:solidFill>
                    <a:latin typeface="Times New Roman" panose="02020603050405020304" pitchFamily="18" charset="0"/>
                    <a:cs typeface="Times New Roman" panose="02020603050405020304" pitchFamily="18" charset="0"/>
                  </a:rPr>
                  <a:t>σ</a:t>
                </a:r>
                <a:r>
                  <a:rPr lang="en-US" altLang="ru-RU" sz="2400" b="1" i="1" dirty="0">
                    <a:solidFill>
                      <a:srgbClr val="002060"/>
                    </a:solidFill>
                    <a:latin typeface="Times New Roman" panose="02020603050405020304" pitchFamily="18" charset="0"/>
                    <a:cs typeface="Times New Roman" panose="02020603050405020304" pitchFamily="18" charset="0"/>
                  </a:rPr>
                  <a:t> = </a:t>
                </a:r>
                <a:r>
                  <a:rPr lang="en-US" altLang="ru-RU" sz="2400" b="1" dirty="0">
                    <a:solidFill>
                      <a:srgbClr val="002060"/>
                    </a:solidFill>
                    <a:latin typeface="Times New Roman" panose="02020603050405020304" pitchFamily="18" charset="0"/>
                    <a:cs typeface="Times New Roman" panose="02020603050405020304" pitchFamily="18" charset="0"/>
                  </a:rPr>
                  <a:t>0,5. Calculate the probability, that value X falls in interval </a:t>
                </a:r>
                <a14:m>
                  <m:oMath xmlns:m="http://schemas.openxmlformats.org/officeDocument/2006/math">
                    <m:d>
                      <m:dPr>
                        <m:begChr m:val="["/>
                        <m:endChr m:val="]"/>
                        <m:ctrlPr>
                          <a:rPr lang="en-US" altLang="ru-RU" sz="2400" b="1" i="1" dirty="0">
                            <a:solidFill>
                              <a:srgbClr val="002060"/>
                            </a:solidFill>
                            <a:latin typeface="Cambria Math" panose="02040503050406030204" pitchFamily="18" charset="0"/>
                            <a:cs typeface="Arial" charset="0"/>
                          </a:rPr>
                        </m:ctrlPr>
                      </m:dPr>
                      <m:e>
                        <m:r>
                          <a:rPr lang="en-US" altLang="ru-RU" sz="2400" b="1" i="1" dirty="0" smtClean="0">
                            <a:solidFill>
                              <a:srgbClr val="002060"/>
                            </a:solidFill>
                            <a:latin typeface="Cambria Math"/>
                            <a:cs typeface="Arial" charset="0"/>
                          </a:rPr>
                          <m:t>𝟏</m:t>
                        </m:r>
                        <m:r>
                          <a:rPr lang="en-US" altLang="ru-RU" sz="2400" b="1" i="1" dirty="0">
                            <a:solidFill>
                              <a:srgbClr val="002060"/>
                            </a:solidFill>
                            <a:latin typeface="Cambria Math"/>
                            <a:cs typeface="Arial" charset="0"/>
                          </a:rPr>
                          <m:t>;</m:t>
                        </m:r>
                        <m:r>
                          <a:rPr lang="en-US" altLang="ru-RU" sz="2400" b="1" i="1" dirty="0" smtClean="0">
                            <a:solidFill>
                              <a:srgbClr val="002060"/>
                            </a:solidFill>
                            <a:latin typeface="Cambria Math"/>
                            <a:cs typeface="Arial" charset="0"/>
                          </a:rPr>
                          <m:t>𝟑</m:t>
                        </m:r>
                      </m:e>
                    </m:d>
                  </m:oMath>
                </a14:m>
                <a:endParaRPr lang="en-US" sz="2400" b="1" dirty="0">
                  <a:solidFill>
                    <a:srgbClr val="002060"/>
                  </a:solidFill>
                  <a:latin typeface="Times New Roman" panose="02020603050405020304" pitchFamily="18" charset="0"/>
                  <a:cs typeface="Times New Roman" panose="02020603050405020304" pitchFamily="18" charset="0"/>
                </a:endParaRPr>
              </a:p>
              <a:p>
                <a:pPr marL="0" lvl="0" indent="0" algn="just">
                  <a:buNone/>
                </a:pPr>
                <a:endParaRPr lang="en-US" sz="2400" b="1" dirty="0">
                  <a:solidFill>
                    <a:srgbClr val="002060"/>
                  </a:solidFill>
                  <a:latin typeface="Times New Roman" panose="02020603050405020304" pitchFamily="18" charset="0"/>
                  <a:cs typeface="Times New Roman" panose="02020603050405020304" pitchFamily="18" charset="0"/>
                </a:endParaRPr>
              </a:p>
              <a:p>
                <a:pPr marL="0" lvl="0" indent="0" algn="ctr">
                  <a:spcBef>
                    <a:spcPts val="0"/>
                  </a:spcBef>
                  <a:buNone/>
                </a:pPr>
                <a:r>
                  <a:rPr lang="en-US" sz="2400" b="1" i="1" dirty="0">
                    <a:solidFill>
                      <a:srgbClr val="C00000"/>
                    </a:solidFill>
                  </a:rPr>
                  <a:t>P (0 &lt; X ≤ 1)</a:t>
                </a:r>
                <a:r>
                  <a:rPr lang="en-US" sz="2400" b="1" i="1" dirty="0">
                    <a:solidFill>
                      <a:srgbClr val="F79646">
                        <a:lumMod val="50000"/>
                      </a:srgbClr>
                    </a:solidFill>
                  </a:rPr>
                  <a:t>  </a:t>
                </a:r>
                <a:r>
                  <a:rPr lang="en-US" sz="2400" b="1" i="1" dirty="0">
                    <a:solidFill>
                      <a:srgbClr val="002060"/>
                    </a:solidFill>
                  </a:rPr>
                  <a:t>= Φ </a:t>
                </a:r>
                <a:r>
                  <a:rPr lang="en-US" sz="2800" b="1" i="1" dirty="0">
                    <a:solidFill>
                      <a:srgbClr val="002060"/>
                    </a:solidFill>
                  </a:rPr>
                  <a:t>(</a:t>
                </a:r>
                <a:r>
                  <a:rPr lang="en-US" sz="2400" b="1" i="1" dirty="0">
                    <a:solidFill>
                      <a:srgbClr val="002060"/>
                    </a:solidFill>
                  </a:rPr>
                  <a:t> </a:t>
                </a:r>
                <a14:m>
                  <m:oMath xmlns:m="http://schemas.openxmlformats.org/officeDocument/2006/math">
                    <m:f>
                      <m:fPr>
                        <m:ctrlPr>
                          <a:rPr lang="en-US" sz="2800" b="1" i="1">
                            <a:solidFill>
                              <a:srgbClr val="002060"/>
                            </a:solidFill>
                            <a:latin typeface="Cambria Math" panose="02040503050406030204" pitchFamily="18" charset="0"/>
                          </a:rPr>
                        </m:ctrlPr>
                      </m:fPr>
                      <m:num>
                        <m:r>
                          <a:rPr lang="en-US" sz="2800" b="1" i="1" smtClean="0">
                            <a:solidFill>
                              <a:srgbClr val="002060"/>
                            </a:solidFill>
                            <a:latin typeface="Cambria Math"/>
                          </a:rPr>
                          <m:t>𝟑</m:t>
                        </m:r>
                        <m:r>
                          <a:rPr lang="en-US" sz="2800" b="1" i="1">
                            <a:solidFill>
                              <a:srgbClr val="002060"/>
                            </a:solidFill>
                            <a:latin typeface="Cambria Math"/>
                          </a:rPr>
                          <m:t> −</m:t>
                        </m:r>
                        <m:r>
                          <a:rPr lang="en-US" sz="2800" b="1" i="1" smtClean="0">
                            <a:solidFill>
                              <a:srgbClr val="002060"/>
                            </a:solidFill>
                            <a:latin typeface="Cambria Math"/>
                          </a:rPr>
                          <m:t>𝟐</m:t>
                        </m:r>
                      </m:num>
                      <m:den>
                        <m:r>
                          <a:rPr lang="en-US" sz="2800" b="1" i="1" smtClean="0">
                            <a:solidFill>
                              <a:srgbClr val="002060"/>
                            </a:solidFill>
                            <a:latin typeface="Cambria Math"/>
                          </a:rPr>
                          <m:t>𝟎</m:t>
                        </m:r>
                        <m:r>
                          <a:rPr lang="en-US" sz="2800" b="1" i="1" smtClean="0">
                            <a:solidFill>
                              <a:srgbClr val="002060"/>
                            </a:solidFill>
                            <a:latin typeface="Cambria Math"/>
                          </a:rPr>
                          <m:t>,</m:t>
                        </m:r>
                        <m:r>
                          <a:rPr lang="en-US" sz="2800" b="1" i="1" smtClean="0">
                            <a:solidFill>
                              <a:srgbClr val="002060"/>
                            </a:solidFill>
                            <a:latin typeface="Cambria Math"/>
                          </a:rPr>
                          <m:t>𝟓</m:t>
                        </m:r>
                      </m:den>
                    </m:f>
                  </m:oMath>
                </a14:m>
                <a:r>
                  <a:rPr lang="en-US" sz="2800" b="1" i="1" dirty="0">
                    <a:solidFill>
                      <a:srgbClr val="002060"/>
                    </a:solidFill>
                  </a:rPr>
                  <a:t>) -</a:t>
                </a:r>
                <a:r>
                  <a:rPr lang="en-US" sz="2400" b="1" i="1" dirty="0">
                    <a:solidFill>
                      <a:srgbClr val="002060"/>
                    </a:solidFill>
                  </a:rPr>
                  <a:t> Φ </a:t>
                </a:r>
                <a:r>
                  <a:rPr lang="en-US" sz="2800" b="1" i="1" dirty="0">
                    <a:solidFill>
                      <a:srgbClr val="002060"/>
                    </a:solidFill>
                  </a:rPr>
                  <a:t>(</a:t>
                </a:r>
                <a:r>
                  <a:rPr lang="en-US" sz="2400" b="1" i="1" dirty="0">
                    <a:solidFill>
                      <a:srgbClr val="002060"/>
                    </a:solidFill>
                  </a:rPr>
                  <a:t> </a:t>
                </a:r>
                <a14:m>
                  <m:oMath xmlns:m="http://schemas.openxmlformats.org/officeDocument/2006/math">
                    <m:f>
                      <m:fPr>
                        <m:ctrlPr>
                          <a:rPr lang="en-US" sz="2800" b="1" i="1">
                            <a:solidFill>
                              <a:srgbClr val="002060"/>
                            </a:solidFill>
                            <a:latin typeface="Cambria Math" panose="02040503050406030204" pitchFamily="18" charset="0"/>
                          </a:rPr>
                        </m:ctrlPr>
                      </m:fPr>
                      <m:num>
                        <m:r>
                          <a:rPr lang="en-US" sz="2800" b="1" i="1" smtClean="0">
                            <a:solidFill>
                              <a:srgbClr val="002060"/>
                            </a:solidFill>
                            <a:latin typeface="Cambria Math"/>
                          </a:rPr>
                          <m:t>𝟏</m:t>
                        </m:r>
                        <m:r>
                          <a:rPr lang="en-US" sz="2800" b="1" i="1">
                            <a:solidFill>
                              <a:srgbClr val="002060"/>
                            </a:solidFill>
                            <a:latin typeface="Cambria Math"/>
                          </a:rPr>
                          <m:t> −</m:t>
                        </m:r>
                        <m:r>
                          <a:rPr lang="en-US" sz="2800" b="1" i="1" smtClean="0">
                            <a:solidFill>
                              <a:srgbClr val="002060"/>
                            </a:solidFill>
                            <a:latin typeface="Cambria Math"/>
                          </a:rPr>
                          <m:t>𝟐</m:t>
                        </m:r>
                      </m:num>
                      <m:den>
                        <m:r>
                          <a:rPr lang="en-US" sz="2800" b="1" i="1" smtClean="0">
                            <a:solidFill>
                              <a:srgbClr val="002060"/>
                            </a:solidFill>
                            <a:latin typeface="Cambria Math"/>
                          </a:rPr>
                          <m:t>𝟎</m:t>
                        </m:r>
                        <m:r>
                          <a:rPr lang="en-US" sz="2800" b="1" i="1" smtClean="0">
                            <a:solidFill>
                              <a:srgbClr val="002060"/>
                            </a:solidFill>
                            <a:latin typeface="Cambria Math"/>
                          </a:rPr>
                          <m:t>,</m:t>
                        </m:r>
                        <m:r>
                          <a:rPr lang="en-US" sz="2800" b="1" i="1" smtClean="0">
                            <a:solidFill>
                              <a:srgbClr val="002060"/>
                            </a:solidFill>
                            <a:latin typeface="Cambria Math"/>
                          </a:rPr>
                          <m:t>𝟓</m:t>
                        </m:r>
                      </m:den>
                    </m:f>
                  </m:oMath>
                </a14:m>
                <a:r>
                  <a:rPr lang="en-US" sz="2800" b="1" i="1" dirty="0">
                    <a:solidFill>
                      <a:srgbClr val="002060"/>
                    </a:solidFill>
                  </a:rPr>
                  <a:t>)  =</a:t>
                </a:r>
              </a:p>
              <a:p>
                <a:pPr marL="0" lvl="0" indent="0" algn="ctr">
                  <a:spcBef>
                    <a:spcPts val="0"/>
                  </a:spcBef>
                  <a:buNone/>
                </a:pPr>
                <a:endParaRPr lang="en-US" sz="2800" b="1" i="1" dirty="0">
                  <a:solidFill>
                    <a:srgbClr val="002060"/>
                  </a:solidFill>
                </a:endParaRPr>
              </a:p>
              <a:p>
                <a:pPr marL="0" lvl="0" indent="0" algn="ctr">
                  <a:spcBef>
                    <a:spcPts val="0"/>
                  </a:spcBef>
                  <a:buNone/>
                </a:pPr>
                <a:r>
                  <a:rPr lang="en-US" sz="2800" b="1" i="1" dirty="0">
                    <a:solidFill>
                      <a:srgbClr val="002060"/>
                    </a:solidFill>
                  </a:rPr>
                  <a:t>= </a:t>
                </a:r>
                <a:r>
                  <a:rPr lang="en-US" sz="2800" b="1" i="1" dirty="0">
                    <a:solidFill>
                      <a:srgbClr val="C00000"/>
                    </a:solidFill>
                  </a:rPr>
                  <a:t> </a:t>
                </a:r>
                <a:r>
                  <a:rPr lang="en-US" sz="2400" b="1" i="1" dirty="0">
                    <a:solidFill>
                      <a:srgbClr val="002060"/>
                    </a:solidFill>
                  </a:rPr>
                  <a:t>Φ (2) – Φ (-2) = 2 Φ (2)  = 2 </a:t>
                </a:r>
                <a14:m>
                  <m:oMath xmlns:m="http://schemas.openxmlformats.org/officeDocument/2006/math">
                    <m:r>
                      <a:rPr lang="en-US" sz="2400" b="1" i="1" smtClean="0">
                        <a:solidFill>
                          <a:srgbClr val="002060"/>
                        </a:solidFill>
                        <a:latin typeface="Cambria Math"/>
                        <a:ea typeface="Cambria Math"/>
                      </a:rPr>
                      <m:t>∙ </m:t>
                    </m:r>
                  </m:oMath>
                </a14:m>
                <a:r>
                  <a:rPr lang="en-US" sz="2400" b="1" i="1" dirty="0">
                    <a:solidFill>
                      <a:srgbClr val="002060"/>
                    </a:solidFill>
                  </a:rPr>
                  <a:t>0,4772  = 0,9544 </a:t>
                </a:r>
                <a14:m>
                  <m:oMath xmlns:m="http://schemas.openxmlformats.org/officeDocument/2006/math">
                    <m:r>
                      <a:rPr lang="en-US" sz="2400" b="1" i="1">
                        <a:solidFill>
                          <a:srgbClr val="002060"/>
                        </a:solidFill>
                        <a:latin typeface="Cambria Math"/>
                        <a:ea typeface="Cambria Math"/>
                      </a:rPr>
                      <m:t>≈ </m:t>
                    </m:r>
                  </m:oMath>
                </a14:m>
                <a:r>
                  <a:rPr lang="en-US" sz="2400" b="1" i="1" dirty="0">
                    <a:solidFill>
                      <a:srgbClr val="C00000"/>
                    </a:solidFill>
                  </a:rPr>
                  <a:t>0,95 </a:t>
                </a:r>
                <a:r>
                  <a:rPr lang="en-US" sz="2400" i="1" dirty="0">
                    <a:solidFill>
                      <a:srgbClr val="C00000"/>
                    </a:solidFill>
                  </a:rPr>
                  <a:t>(9</a:t>
                </a:r>
                <a14:m>
                  <m:oMath xmlns:m="http://schemas.openxmlformats.org/officeDocument/2006/math">
                    <m:r>
                      <a:rPr lang="en-US" sz="2400" b="0" i="1" smtClean="0">
                        <a:solidFill>
                          <a:srgbClr val="C00000"/>
                        </a:solidFill>
                        <a:latin typeface="Cambria Math"/>
                        <a:ea typeface="Cambria Math"/>
                      </a:rPr>
                      <m:t>5</m:t>
                    </m:r>
                    <m:r>
                      <a:rPr lang="en-US" sz="2400" i="1">
                        <a:solidFill>
                          <a:srgbClr val="C00000"/>
                        </a:solidFill>
                        <a:latin typeface="Cambria Math"/>
                        <a:ea typeface="Cambria Math"/>
                      </a:rPr>
                      <m:t>%)</m:t>
                    </m:r>
                  </m:oMath>
                </a14:m>
                <a:endParaRPr lang="en-US" sz="2400" i="1" dirty="0">
                  <a:solidFill>
                    <a:srgbClr val="C00000"/>
                  </a:solidFill>
                </a:endParaRPr>
              </a:p>
              <a:p>
                <a:pPr marL="0" lvl="0" indent="0" algn="ctr">
                  <a:spcBef>
                    <a:spcPts val="0"/>
                  </a:spcBef>
                  <a:buNone/>
                </a:pPr>
                <a:endParaRPr lang="en-US" sz="2400" i="1" dirty="0">
                  <a:solidFill>
                    <a:srgbClr val="C00000"/>
                  </a:solidFill>
                </a:endParaRPr>
              </a:p>
              <a:p>
                <a:pPr marL="0" lvl="0" indent="0" algn="ctr">
                  <a:spcBef>
                    <a:spcPts val="0"/>
                  </a:spcBef>
                  <a:buNone/>
                </a:pPr>
                <a:endParaRPr lang="en-US" sz="2400" i="1" dirty="0">
                  <a:solidFill>
                    <a:srgbClr val="C00000"/>
                  </a:solidFill>
                </a:endParaRPr>
              </a:p>
              <a:p>
                <a:pPr marL="0" lvl="0" indent="0" algn="ctr">
                  <a:spcBef>
                    <a:spcPts val="0"/>
                  </a:spcBef>
                  <a:buNone/>
                </a:pPr>
                <a:endParaRPr lang="en-US" sz="2400" i="1" dirty="0">
                  <a:solidFill>
                    <a:srgbClr val="C00000"/>
                  </a:solidFill>
                </a:endParaRPr>
              </a:p>
              <a:p>
                <a:pPr marL="0" indent="0" algn="just">
                  <a:buNone/>
                </a:pPr>
                <a:endParaRPr lang="ru-RU" sz="2400" b="1" dirty="0">
                  <a:solidFill>
                    <a:srgbClr val="002060"/>
                  </a:solidFill>
                  <a:latin typeface="Times New Roman" panose="02020603050405020304" pitchFamily="18" charset="0"/>
                  <a:cs typeface="Times New Roman" panose="020206030504050203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980728"/>
                <a:ext cx="8363272" cy="5616624"/>
              </a:xfrm>
              <a:blipFill rotWithShape="1">
                <a:blip r:embed="rId2"/>
                <a:stretch>
                  <a:fillRect l="-875" t="-1846" r="-948"/>
                </a:stretch>
              </a:blipFill>
            </p:spPr>
            <p:txBody>
              <a:bodyPr/>
              <a:lstStyle/>
              <a:p>
                <a:r>
                  <a:rPr lang="ru-RU">
                    <a:noFill/>
                  </a:rPr>
                  <a:t> </a:t>
                </a:r>
              </a:p>
            </p:txBody>
          </p:sp>
        </mc:Fallback>
      </mc:AlternateContent>
    </p:spTree>
    <p:extLst>
      <p:ext uri="{BB962C8B-B14F-4D97-AF65-F5344CB8AC3E}">
        <p14:creationId xmlns:p14="http://schemas.microsoft.com/office/powerpoint/2010/main" val="921353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Прямоугольник 3"/>
              <p:cNvSpPr/>
              <p:nvPr/>
            </p:nvSpPr>
            <p:spPr>
              <a:xfrm>
                <a:off x="323528" y="260648"/>
                <a:ext cx="8568952" cy="6230680"/>
              </a:xfrm>
              <a:prstGeom prst="rect">
                <a:avLst/>
              </a:prstGeom>
            </p:spPr>
            <p:txBody>
              <a:bodyPr wrap="square">
                <a:spAutoFit/>
              </a:bodyPr>
              <a:lstStyle/>
              <a:p>
                <a:endParaRPr lang="de-DE" sz="2400" b="1" dirty="0">
                  <a:solidFill>
                    <a:srgbClr val="002060"/>
                  </a:solidFill>
                  <a:latin typeface="+mj-lt"/>
                </a:endParaRPr>
              </a:p>
              <a:p>
                <a:r>
                  <a:rPr lang="de-DE" sz="2800" b="1" dirty="0">
                    <a:solidFill>
                      <a:schemeClr val="accent2">
                        <a:lumMod val="75000"/>
                      </a:schemeClr>
                    </a:solidFill>
                    <a:latin typeface="+mj-lt"/>
                  </a:rPr>
                  <a:t>Maxwell–Boltzmann Molecular Speed Distribution</a:t>
                </a:r>
              </a:p>
              <a:p>
                <a:endParaRPr lang="de-DE" b="0" i="0" dirty="0">
                  <a:solidFill>
                    <a:srgbClr val="000000"/>
                  </a:solidFill>
                  <a:effectLst/>
                  <a:latin typeface="Linux Libertine"/>
                </a:endParaRPr>
              </a:p>
              <a:p>
                <a:r>
                  <a:rPr lang="en-US" sz="2400" b="1" i="1" dirty="0">
                    <a:solidFill>
                      <a:srgbClr val="002060"/>
                    </a:solidFill>
                  </a:rPr>
                  <a:t>                                f (v )</a:t>
                </a:r>
                <a:r>
                  <a:rPr lang="en-US" sz="2400" b="1" dirty="0">
                    <a:solidFill>
                      <a:srgbClr val="002060"/>
                    </a:solidFill>
                  </a:rPr>
                  <a:t> </a:t>
                </a:r>
                <a14:m>
                  <m:oMath xmlns:m="http://schemas.openxmlformats.org/officeDocument/2006/math">
                    <m:sSup>
                      <m:sSupPr>
                        <m:ctrlPr>
                          <a:rPr lang="de-DE" sz="2400" b="1" i="1">
                            <a:solidFill>
                              <a:srgbClr val="002060"/>
                            </a:solidFill>
                            <a:latin typeface="Cambria Math" panose="02040503050406030204" pitchFamily="18" charset="0"/>
                          </a:rPr>
                        </m:ctrlPr>
                      </m:sSupPr>
                      <m:e>
                        <m:r>
                          <m:rPr>
                            <m:nor/>
                          </m:rPr>
                          <a:rPr lang="en-US" sz="2400" dirty="0">
                            <a:solidFill>
                              <a:prstClr val="black"/>
                            </a:solidFill>
                          </a:rPr>
                          <m:t>= </m:t>
                        </m:r>
                        <m:r>
                          <m:rPr>
                            <m:nor/>
                          </m:rPr>
                          <a:rPr lang="de-DE" sz="2400" dirty="0">
                            <a:solidFill>
                              <a:srgbClr val="002060"/>
                            </a:solidFill>
                            <a:latin typeface="Linux Libertine"/>
                          </a:rPr>
                          <m:t>(</m:t>
                        </m:r>
                        <m:f>
                          <m:fPr>
                            <m:ctrlPr>
                              <a:rPr lang="de-DE" sz="2400" b="1" i="1" dirty="0">
                                <a:solidFill>
                                  <a:srgbClr val="002060"/>
                                </a:solidFill>
                                <a:latin typeface="Cambria Math" panose="02040503050406030204" pitchFamily="18" charset="0"/>
                              </a:rPr>
                            </m:ctrlPr>
                          </m:fPr>
                          <m:num>
                            <m:r>
                              <a:rPr lang="en-US" sz="2400" b="1" i="1" dirty="0">
                                <a:solidFill>
                                  <a:srgbClr val="002060"/>
                                </a:solidFill>
                                <a:latin typeface="Cambria Math"/>
                              </a:rPr>
                              <m:t>𝒎</m:t>
                            </m:r>
                          </m:num>
                          <m:den>
                            <m:r>
                              <a:rPr lang="en-US" sz="2400" b="1" i="1" dirty="0">
                                <a:solidFill>
                                  <a:srgbClr val="002060"/>
                                </a:solidFill>
                                <a:latin typeface="Cambria Math"/>
                              </a:rPr>
                              <m:t>𝟐</m:t>
                            </m:r>
                            <m:r>
                              <a:rPr lang="de-DE" sz="2400" b="1" i="1" dirty="0">
                                <a:solidFill>
                                  <a:srgbClr val="002060"/>
                                </a:solidFill>
                                <a:latin typeface="Cambria Math"/>
                                <a:ea typeface="Cambria Math"/>
                              </a:rPr>
                              <m:t>𝝅</m:t>
                            </m:r>
                            <m:r>
                              <a:rPr lang="en-US" sz="2400" b="1" i="1" dirty="0">
                                <a:solidFill>
                                  <a:srgbClr val="002060"/>
                                </a:solidFill>
                                <a:latin typeface="Cambria Math"/>
                                <a:ea typeface="Cambria Math"/>
                              </a:rPr>
                              <m:t>𝒌𝑻</m:t>
                            </m:r>
                          </m:den>
                        </m:f>
                        <m:r>
                          <a:rPr lang="en-US" sz="2400" b="1" i="1" dirty="0">
                            <a:solidFill>
                              <a:srgbClr val="002060"/>
                            </a:solidFill>
                            <a:latin typeface="Cambria Math"/>
                            <a:ea typeface="Cambria Math"/>
                          </a:rPr>
                          <m:t>)</m:t>
                        </m:r>
                      </m:e>
                      <m:sup>
                        <m:f>
                          <m:fPr>
                            <m:ctrlPr>
                              <a:rPr lang="de-DE" sz="2400" b="1" i="1">
                                <a:solidFill>
                                  <a:srgbClr val="002060"/>
                                </a:solidFill>
                                <a:latin typeface="Cambria Math" panose="02040503050406030204" pitchFamily="18" charset="0"/>
                              </a:rPr>
                            </m:ctrlPr>
                          </m:fPr>
                          <m:num>
                            <m:r>
                              <a:rPr lang="en-US" sz="2400" b="1" i="1">
                                <a:solidFill>
                                  <a:srgbClr val="002060"/>
                                </a:solidFill>
                                <a:latin typeface="Cambria Math"/>
                              </a:rPr>
                              <m:t>𝟑</m:t>
                            </m:r>
                          </m:num>
                          <m:den>
                            <m:r>
                              <a:rPr lang="en-US" sz="2400" b="1" i="1">
                                <a:solidFill>
                                  <a:srgbClr val="002060"/>
                                </a:solidFill>
                                <a:latin typeface="Cambria Math"/>
                              </a:rPr>
                              <m:t>𝟐</m:t>
                            </m:r>
                          </m:den>
                        </m:f>
                      </m:sup>
                    </m:sSup>
                    <m:r>
                      <a:rPr lang="en-US" sz="2400" b="1" i="1">
                        <a:solidFill>
                          <a:srgbClr val="002060"/>
                        </a:solidFill>
                        <a:latin typeface="Cambria Math"/>
                      </a:rPr>
                      <m:t> </m:t>
                    </m:r>
                    <m:r>
                      <a:rPr lang="en-US" sz="2400" b="1" i="1" smtClean="0">
                        <a:solidFill>
                          <a:srgbClr val="002060"/>
                        </a:solidFill>
                        <a:latin typeface="Cambria Math"/>
                      </a:rPr>
                      <m:t>𝟒</m:t>
                    </m:r>
                    <m:r>
                      <a:rPr lang="de-DE" sz="2400" b="1" i="1" dirty="0">
                        <a:solidFill>
                          <a:srgbClr val="002060"/>
                        </a:solidFill>
                        <a:latin typeface="Cambria Math"/>
                        <a:ea typeface="Cambria Math"/>
                      </a:rPr>
                      <m:t>𝝅</m:t>
                    </m:r>
                    <m:sSup>
                      <m:sSupPr>
                        <m:ctrlPr>
                          <a:rPr lang="de-DE" sz="2400" b="1" i="1">
                            <a:solidFill>
                              <a:srgbClr val="000000"/>
                            </a:solidFill>
                            <a:latin typeface="Cambria Math" panose="02040503050406030204" pitchFamily="18" charset="0"/>
                          </a:rPr>
                        </m:ctrlPr>
                      </m:sSupPr>
                      <m:e>
                        <m:r>
                          <a:rPr lang="en-US" sz="2400" b="1" i="0">
                            <a:solidFill>
                              <a:srgbClr val="000000"/>
                            </a:solidFill>
                            <a:latin typeface="Cambria Math"/>
                          </a:rPr>
                          <m:t>𝐯</m:t>
                        </m:r>
                      </m:e>
                      <m:sup>
                        <m:r>
                          <a:rPr lang="en-US" sz="2400" b="1" i="1">
                            <a:solidFill>
                              <a:srgbClr val="000000"/>
                            </a:solidFill>
                            <a:latin typeface="Cambria Math"/>
                          </a:rPr>
                          <m:t>𝟐</m:t>
                        </m:r>
                      </m:sup>
                    </m:sSup>
                    <m:sSup>
                      <m:sSupPr>
                        <m:ctrlPr>
                          <a:rPr lang="en-US" sz="2400" b="1" i="1">
                            <a:solidFill>
                              <a:srgbClr val="002060"/>
                            </a:solidFill>
                            <a:latin typeface="Cambria Math" panose="02040503050406030204" pitchFamily="18" charset="0"/>
                          </a:rPr>
                        </m:ctrlPr>
                      </m:sSupPr>
                      <m:e>
                        <m:r>
                          <a:rPr lang="en-US" sz="2400" b="1" i="1">
                            <a:solidFill>
                              <a:srgbClr val="002060"/>
                            </a:solidFill>
                            <a:latin typeface="Cambria Math"/>
                          </a:rPr>
                          <m:t>𝒆</m:t>
                        </m:r>
                        <m:r>
                          <a:rPr lang="en-US" sz="2400" b="1" i="1">
                            <a:solidFill>
                              <a:srgbClr val="002060"/>
                            </a:solidFill>
                            <a:latin typeface="Cambria Math"/>
                          </a:rPr>
                          <m:t> </m:t>
                        </m:r>
                      </m:e>
                      <m:sup>
                        <m:r>
                          <m:rPr>
                            <m:nor/>
                          </m:rPr>
                          <a:rPr lang="en-US" sz="2400" b="1" dirty="0">
                            <a:solidFill>
                              <a:srgbClr val="002060"/>
                            </a:solidFill>
                          </a:rPr>
                          <m:t>− </m:t>
                        </m:r>
                        <m:box>
                          <m:boxPr>
                            <m:ctrlPr>
                              <a:rPr lang="ru-RU" sz="2400" b="1" i="1">
                                <a:solidFill>
                                  <a:srgbClr val="002060"/>
                                </a:solidFill>
                                <a:latin typeface="Cambria Math" panose="02040503050406030204" pitchFamily="18" charset="0"/>
                              </a:rPr>
                            </m:ctrlPr>
                          </m:boxPr>
                          <m:e>
                            <m:argPr>
                              <m:argSz m:val="-1"/>
                            </m:argPr>
                            <m:f>
                              <m:fPr>
                                <m:ctrlPr>
                                  <a:rPr lang="ru-RU" sz="2400" b="1" i="1">
                                    <a:solidFill>
                                      <a:srgbClr val="002060"/>
                                    </a:solidFill>
                                    <a:latin typeface="Cambria Math" panose="02040503050406030204" pitchFamily="18" charset="0"/>
                                  </a:rPr>
                                </m:ctrlPr>
                              </m:fPr>
                              <m:num>
                                <m:sSup>
                                  <m:sSupPr>
                                    <m:ctrlPr>
                                      <a:rPr lang="en-US" sz="2400" b="1" i="1" dirty="0">
                                        <a:solidFill>
                                          <a:srgbClr val="002060"/>
                                        </a:solidFill>
                                        <a:latin typeface="Cambria Math" panose="02040503050406030204" pitchFamily="18" charset="0"/>
                                      </a:rPr>
                                    </m:ctrlPr>
                                  </m:sSupPr>
                                  <m:e>
                                    <m:r>
                                      <a:rPr lang="en-US" sz="2400" b="1" i="1" dirty="0" smtClean="0">
                                        <a:solidFill>
                                          <a:srgbClr val="002060"/>
                                        </a:solidFill>
                                        <a:latin typeface="Cambria Math"/>
                                      </a:rPr>
                                      <m:t>𝒎𝒗</m:t>
                                    </m:r>
                                  </m:e>
                                  <m:sup>
                                    <m:r>
                                      <a:rPr lang="en-US" sz="2400" b="1" i="1" dirty="0">
                                        <a:solidFill>
                                          <a:srgbClr val="002060"/>
                                        </a:solidFill>
                                        <a:latin typeface="Cambria Math"/>
                                      </a:rPr>
                                      <m:t>𝟐</m:t>
                                    </m:r>
                                  </m:sup>
                                </m:sSup>
                                <m:r>
                                  <m:rPr>
                                    <m:nor/>
                                  </m:rPr>
                                  <a:rPr lang="ru-RU" sz="2400" b="1" dirty="0">
                                    <a:solidFill>
                                      <a:srgbClr val="002060"/>
                                    </a:solidFill>
                                  </a:rPr>
                                  <m:t> </m:t>
                                </m:r>
                              </m:num>
                              <m:den>
                                <m:r>
                                  <a:rPr lang="en-US" sz="2400" b="1" i="1" dirty="0" smtClean="0">
                                    <a:solidFill>
                                      <a:srgbClr val="002060"/>
                                    </a:solidFill>
                                    <a:latin typeface="Cambria Math"/>
                                  </a:rPr>
                                  <m:t>𝟐</m:t>
                                </m:r>
                                <m:r>
                                  <a:rPr lang="en-US" sz="2400" b="1" i="1" dirty="0" smtClean="0">
                                    <a:solidFill>
                                      <a:srgbClr val="002060"/>
                                    </a:solidFill>
                                    <a:latin typeface="Cambria Math"/>
                                  </a:rPr>
                                  <m:t>𝒌𝑻</m:t>
                                </m:r>
                              </m:den>
                            </m:f>
                          </m:e>
                        </m:box>
                      </m:sup>
                    </m:sSup>
                  </m:oMath>
                </a14:m>
                <a:r>
                  <a:rPr lang="de-DE" sz="2400" b="1" i="1" dirty="0">
                    <a:solidFill>
                      <a:srgbClr val="002060"/>
                    </a:solidFill>
                    <a:effectLst/>
                    <a:latin typeface="Linux Libertine"/>
                  </a:rPr>
                  <a:t>dv</a:t>
                </a:r>
              </a:p>
              <a:p>
                <a:endParaRPr lang="de-DE" dirty="0">
                  <a:solidFill>
                    <a:srgbClr val="000000"/>
                  </a:solidFill>
                  <a:latin typeface="Linux Libertine"/>
                </a:endParaRPr>
              </a:p>
              <a:p>
                <a:pPr algn="just"/>
                <a:r>
                  <a:rPr lang="en-US" sz="2400" b="1" dirty="0">
                    <a:solidFill>
                      <a:srgbClr val="002060"/>
                    </a:solidFill>
                    <a:latin typeface="+mj-lt"/>
                  </a:rPr>
                  <a:t>The most probable speed, </a:t>
                </a:r>
                <a:r>
                  <a:rPr lang="en-US" sz="2800" b="1" dirty="0" err="1">
                    <a:solidFill>
                      <a:srgbClr val="002060"/>
                    </a:solidFill>
                    <a:latin typeface="+mj-lt"/>
                  </a:rPr>
                  <a:t>v</a:t>
                </a:r>
                <a:r>
                  <a:rPr lang="en-US" sz="2400" b="1" dirty="0" err="1">
                    <a:solidFill>
                      <a:srgbClr val="002060"/>
                    </a:solidFill>
                    <a:latin typeface="+mj-lt"/>
                  </a:rPr>
                  <a:t>mp</a:t>
                </a:r>
                <a:r>
                  <a:rPr lang="en-US" sz="2400" b="1" dirty="0">
                    <a:solidFill>
                      <a:srgbClr val="002060"/>
                    </a:solidFill>
                    <a:latin typeface="+mj-lt"/>
                  </a:rPr>
                  <a:t>, is the speed most likely to be possessed by any molecule (of the same mass m) in the system and corresponds to the maximum value or mode of f(v).</a:t>
                </a:r>
                <a:endParaRPr lang="de-DE" sz="2400" b="1" dirty="0">
                  <a:solidFill>
                    <a:srgbClr val="002060"/>
                  </a:solidFill>
                  <a:latin typeface="+mj-lt"/>
                </a:endParaRPr>
              </a:p>
              <a:p>
                <a:pPr algn="just"/>
                <a:r>
                  <a:rPr lang="de-DE" sz="2400" dirty="0">
                    <a:solidFill>
                      <a:srgbClr val="000000"/>
                    </a:solidFill>
                    <a:latin typeface="+mj-lt"/>
                  </a:rPr>
                  <a:t>  </a:t>
                </a:r>
              </a:p>
              <a:p>
                <a:pPr algn="ctr"/>
                <a14:m>
                  <m:oMath xmlns:m="http://schemas.openxmlformats.org/officeDocument/2006/math">
                    <m:f>
                      <m:fPr>
                        <m:ctrlPr>
                          <a:rPr lang="de-DE" sz="2800" b="1" i="1" smtClean="0">
                            <a:solidFill>
                              <a:srgbClr val="002060"/>
                            </a:solidFill>
                            <a:latin typeface="Cambria Math" panose="02040503050406030204" pitchFamily="18" charset="0"/>
                          </a:rPr>
                        </m:ctrlPr>
                      </m:fPr>
                      <m:num>
                        <m:r>
                          <a:rPr lang="en-US" sz="2800" b="1" i="1" smtClean="0">
                            <a:solidFill>
                              <a:srgbClr val="002060"/>
                            </a:solidFill>
                            <a:latin typeface="Cambria Math"/>
                          </a:rPr>
                          <m:t>𝒅𝒇</m:t>
                        </m:r>
                      </m:num>
                      <m:den>
                        <m:r>
                          <a:rPr lang="en-US" sz="2800" b="1" i="1" smtClean="0">
                            <a:solidFill>
                              <a:srgbClr val="002060"/>
                            </a:solidFill>
                            <a:latin typeface="Cambria Math"/>
                          </a:rPr>
                          <m:t>𝒅𝒗</m:t>
                        </m:r>
                      </m:den>
                    </m:f>
                  </m:oMath>
                </a14:m>
                <a:r>
                  <a:rPr lang="de-DE" sz="2800" b="1" dirty="0">
                    <a:solidFill>
                      <a:srgbClr val="002060"/>
                    </a:solidFill>
                    <a:latin typeface="Linux Libertine"/>
                  </a:rPr>
                  <a:t>  </a:t>
                </a:r>
                <a:r>
                  <a:rPr lang="de-DE" sz="2400" b="1" dirty="0">
                    <a:solidFill>
                      <a:srgbClr val="002060"/>
                    </a:solidFill>
                    <a:latin typeface="Linux Libertine"/>
                  </a:rPr>
                  <a:t>= 0</a:t>
                </a:r>
                <a:r>
                  <a:rPr lang="de-DE" b="1" dirty="0">
                    <a:solidFill>
                      <a:srgbClr val="002060"/>
                    </a:solidFill>
                    <a:latin typeface="Linux Libertine"/>
                  </a:rPr>
                  <a:t> ;  </a:t>
                </a:r>
                <a14:m>
                  <m:oMath xmlns:m="http://schemas.openxmlformats.org/officeDocument/2006/math">
                    <m:sSub>
                      <m:sSubPr>
                        <m:ctrlPr>
                          <a:rPr lang="de-DE" sz="2800" b="1" i="1" dirty="0" smtClean="0">
                            <a:solidFill>
                              <a:srgbClr val="002060"/>
                            </a:solidFill>
                            <a:latin typeface="Cambria Math" panose="02040503050406030204" pitchFamily="18" charset="0"/>
                          </a:rPr>
                        </m:ctrlPr>
                      </m:sSubPr>
                      <m:e>
                        <m:r>
                          <a:rPr lang="en-US" sz="2800" b="1" i="1" dirty="0" smtClean="0">
                            <a:solidFill>
                              <a:srgbClr val="002060"/>
                            </a:solidFill>
                            <a:latin typeface="Cambria Math"/>
                          </a:rPr>
                          <m:t>𝒗</m:t>
                        </m:r>
                      </m:e>
                      <m:sub>
                        <m:r>
                          <a:rPr lang="en-US" sz="2800" b="1" i="1" dirty="0" smtClean="0">
                            <a:solidFill>
                              <a:srgbClr val="002060"/>
                            </a:solidFill>
                            <a:latin typeface="Cambria Math"/>
                          </a:rPr>
                          <m:t>𝒎𝒑</m:t>
                        </m:r>
                      </m:sub>
                    </m:sSub>
                  </m:oMath>
                </a14:m>
                <a:r>
                  <a:rPr lang="de-DE" sz="2800" b="1" dirty="0">
                    <a:solidFill>
                      <a:srgbClr val="002060"/>
                    </a:solidFill>
                    <a:latin typeface="Linux Libertine"/>
                  </a:rPr>
                  <a:t> </a:t>
                </a:r>
                <a:r>
                  <a:rPr lang="de-DE" sz="2400" b="1"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smtClean="0">
                            <a:solidFill>
                              <a:srgbClr val="002060"/>
                            </a:solidFill>
                            <a:latin typeface="Cambria Math" panose="02040503050406030204" pitchFamily="18" charset="0"/>
                          </a:rPr>
                        </m:ctrlPr>
                      </m:radPr>
                      <m:deg/>
                      <m:e>
                        <m:f>
                          <m:fPr>
                            <m:ctrlPr>
                              <a:rPr lang="de-DE" sz="2800" b="1" i="1" smtClean="0">
                                <a:solidFill>
                                  <a:srgbClr val="002060"/>
                                </a:solidFill>
                                <a:latin typeface="Cambria Math" panose="02040503050406030204" pitchFamily="18" charset="0"/>
                              </a:rPr>
                            </m:ctrlPr>
                          </m:fPr>
                          <m:num>
                            <m:r>
                              <a:rPr lang="en-US" sz="2800" b="1" i="1" smtClean="0">
                                <a:solidFill>
                                  <a:srgbClr val="002060"/>
                                </a:solidFill>
                                <a:latin typeface="Cambria Math"/>
                              </a:rPr>
                              <m:t>𝟐</m:t>
                            </m:r>
                            <m:r>
                              <a:rPr lang="en-US" sz="2800" b="1" i="1" smtClean="0">
                                <a:solidFill>
                                  <a:srgbClr val="002060"/>
                                </a:solidFill>
                                <a:latin typeface="Cambria Math"/>
                              </a:rPr>
                              <m:t>𝒌𝑻</m:t>
                            </m:r>
                          </m:num>
                          <m:den>
                            <m:r>
                              <a:rPr lang="en-US" sz="2800" b="1" i="1" smtClean="0">
                                <a:solidFill>
                                  <a:srgbClr val="002060"/>
                                </a:solidFill>
                                <a:latin typeface="Cambria Math"/>
                              </a:rPr>
                              <m:t>𝒎</m:t>
                            </m:r>
                          </m:den>
                        </m:f>
                      </m:e>
                    </m:rad>
                  </m:oMath>
                </a14:m>
                <a:r>
                  <a:rPr lang="de-DE" sz="2800" b="1" dirty="0">
                    <a:solidFill>
                      <a:srgbClr val="002060"/>
                    </a:solidFill>
                    <a:latin typeface="Linux Libertine"/>
                  </a:rPr>
                  <a:t>  </a:t>
                </a:r>
                <a:r>
                  <a:rPr lang="de-DE" sz="2400" b="1"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a:solidFill>
                              <a:srgbClr val="002060"/>
                            </a:solidFill>
                            <a:latin typeface="Cambria Math" panose="02040503050406030204" pitchFamily="18" charset="0"/>
                          </a:rPr>
                        </m:ctrlPr>
                      </m:radPr>
                      <m:deg/>
                      <m:e>
                        <m:f>
                          <m:fPr>
                            <m:ctrlPr>
                              <a:rPr lang="de-DE" sz="2800" b="1" i="1">
                                <a:solidFill>
                                  <a:srgbClr val="002060"/>
                                </a:solidFill>
                                <a:latin typeface="Cambria Math" panose="02040503050406030204" pitchFamily="18" charset="0"/>
                              </a:rPr>
                            </m:ctrlPr>
                          </m:fPr>
                          <m:num>
                            <m:r>
                              <a:rPr lang="en-US" sz="2800" b="1" i="1">
                                <a:solidFill>
                                  <a:srgbClr val="002060"/>
                                </a:solidFill>
                                <a:latin typeface="Cambria Math"/>
                              </a:rPr>
                              <m:t>𝟐</m:t>
                            </m:r>
                            <m:r>
                              <a:rPr lang="en-US" sz="2800" b="1" i="1" smtClean="0">
                                <a:solidFill>
                                  <a:srgbClr val="002060"/>
                                </a:solidFill>
                                <a:latin typeface="Cambria Math"/>
                              </a:rPr>
                              <m:t>𝑹</m:t>
                            </m:r>
                            <m:r>
                              <a:rPr lang="en-US" sz="2800" b="1" i="1">
                                <a:solidFill>
                                  <a:srgbClr val="002060"/>
                                </a:solidFill>
                                <a:latin typeface="Cambria Math"/>
                              </a:rPr>
                              <m:t>𝑻</m:t>
                            </m:r>
                          </m:num>
                          <m:den>
                            <m:r>
                              <a:rPr lang="en-US" sz="2800" b="1" i="1" smtClean="0">
                                <a:solidFill>
                                  <a:srgbClr val="002060"/>
                                </a:solidFill>
                                <a:latin typeface="Cambria Math"/>
                              </a:rPr>
                              <m:t>𝑴</m:t>
                            </m:r>
                          </m:den>
                        </m:f>
                      </m:e>
                    </m:rad>
                  </m:oMath>
                </a14:m>
                <a:endParaRPr lang="de-DE" sz="2800" b="1" dirty="0">
                  <a:solidFill>
                    <a:srgbClr val="002060"/>
                  </a:solidFill>
                  <a:latin typeface="Linux Libertine"/>
                </a:endParaRPr>
              </a:p>
              <a:p>
                <a:endParaRPr lang="de-DE" b="0" i="0" dirty="0">
                  <a:solidFill>
                    <a:srgbClr val="000000"/>
                  </a:solidFill>
                  <a:effectLst/>
                  <a:latin typeface="Linux Libertine"/>
                </a:endParaRPr>
              </a:p>
              <a:p>
                <a:endParaRPr lang="de-DE" dirty="0">
                  <a:solidFill>
                    <a:srgbClr val="000000"/>
                  </a:solidFill>
                  <a:latin typeface="Linux Libertine"/>
                </a:endParaRPr>
              </a:p>
              <a:p>
                <a:r>
                  <a:rPr lang="en-US" sz="2400" b="1" dirty="0">
                    <a:solidFill>
                      <a:srgbClr val="002060"/>
                    </a:solidFill>
                    <a:latin typeface="+mj-lt"/>
                  </a:rPr>
                  <a:t>For diatomic nitrogen (N2) at room temperature (300 K) :</a:t>
                </a:r>
              </a:p>
              <a:p>
                <a:pPr algn="ctr"/>
                <a:r>
                  <a:rPr lang="en-US" sz="2400" b="1" dirty="0">
                    <a:solidFill>
                      <a:srgbClr val="002060"/>
                    </a:solidFill>
                    <a:latin typeface="+mj-lt"/>
                  </a:rPr>
                  <a:t> </a:t>
                </a:r>
                <a14:m>
                  <m:oMath xmlns:m="http://schemas.openxmlformats.org/officeDocument/2006/math">
                    <m:sSub>
                      <m:sSubPr>
                        <m:ctrlPr>
                          <a:rPr lang="de-DE" sz="2800" b="1" i="1" dirty="0">
                            <a:solidFill>
                              <a:srgbClr val="002060"/>
                            </a:solidFill>
                            <a:latin typeface="Cambria Math" panose="02040503050406030204" pitchFamily="18" charset="0"/>
                          </a:rPr>
                        </m:ctrlPr>
                      </m:sSubPr>
                      <m:e>
                        <m:r>
                          <a:rPr lang="en-US" sz="2800" b="1" i="1" dirty="0">
                            <a:solidFill>
                              <a:srgbClr val="002060"/>
                            </a:solidFill>
                            <a:latin typeface="Cambria Math"/>
                          </a:rPr>
                          <m:t>𝒗</m:t>
                        </m:r>
                      </m:e>
                      <m:sub>
                        <m:r>
                          <a:rPr lang="en-US" sz="2800" b="1" i="1" dirty="0" smtClean="0">
                            <a:solidFill>
                              <a:srgbClr val="002060"/>
                            </a:solidFill>
                            <a:latin typeface="Cambria Math"/>
                          </a:rPr>
                          <m:t>𝒎</m:t>
                        </m:r>
                        <m:r>
                          <a:rPr lang="en-US" sz="2800" b="1" i="1" dirty="0">
                            <a:solidFill>
                              <a:srgbClr val="002060"/>
                            </a:solidFill>
                            <a:latin typeface="Cambria Math"/>
                          </a:rPr>
                          <m:t>𝒑</m:t>
                        </m:r>
                      </m:sub>
                    </m:sSub>
                  </m:oMath>
                </a14:m>
                <a:r>
                  <a:rPr lang="de-DE" sz="2400" b="1" dirty="0">
                    <a:solidFill>
                      <a:srgbClr val="002060"/>
                    </a:solidFill>
                    <a:latin typeface="+mj-lt"/>
                  </a:rPr>
                  <a:t> </a:t>
                </a:r>
                <a14:m>
                  <m:oMath xmlns:m="http://schemas.openxmlformats.org/officeDocument/2006/math">
                    <m:r>
                      <a:rPr lang="de-DE" sz="2400" b="1" i="1" dirty="0" smtClean="0">
                        <a:solidFill>
                          <a:srgbClr val="002060"/>
                        </a:solidFill>
                        <a:latin typeface="Cambria Math"/>
                        <a:ea typeface="Cambria Math"/>
                      </a:rPr>
                      <m:t>≈</m:t>
                    </m:r>
                  </m:oMath>
                </a14:m>
                <a:r>
                  <a:rPr lang="de-DE" sz="2400" b="1" dirty="0">
                    <a:solidFill>
                      <a:srgbClr val="002060"/>
                    </a:solidFill>
                    <a:latin typeface="+mj-lt"/>
                  </a:rPr>
                  <a:t> 422 </a:t>
                </a:r>
                <a14:m>
                  <m:oMath xmlns:m="http://schemas.openxmlformats.org/officeDocument/2006/math">
                    <m:f>
                      <m:fPr>
                        <m:ctrlPr>
                          <a:rPr lang="de-DE" sz="2400" b="1" i="1" smtClean="0">
                            <a:solidFill>
                              <a:srgbClr val="002060"/>
                            </a:solidFill>
                            <a:latin typeface="Cambria Math" panose="02040503050406030204" pitchFamily="18" charset="0"/>
                          </a:rPr>
                        </m:ctrlPr>
                      </m:fPr>
                      <m:num>
                        <m:r>
                          <a:rPr lang="en-US" sz="2400" b="1" i="1" smtClean="0">
                            <a:solidFill>
                              <a:srgbClr val="002060"/>
                            </a:solidFill>
                            <a:latin typeface="Cambria Math"/>
                          </a:rPr>
                          <m:t>𝒎</m:t>
                        </m:r>
                      </m:num>
                      <m:den>
                        <m:r>
                          <a:rPr lang="en-US" sz="2400" b="1" i="1" smtClean="0">
                            <a:solidFill>
                              <a:srgbClr val="002060"/>
                            </a:solidFill>
                            <a:latin typeface="Cambria Math"/>
                          </a:rPr>
                          <m:t>𝒔</m:t>
                        </m:r>
                      </m:den>
                    </m:f>
                  </m:oMath>
                </a14:m>
                <a:endParaRPr lang="de-DE" sz="2400" b="0" i="0" dirty="0">
                  <a:solidFill>
                    <a:srgbClr val="000000"/>
                  </a:solidFill>
                  <a:effectLst/>
                  <a:latin typeface="+mj-lt"/>
                </a:endParaRPr>
              </a:p>
              <a:p>
                <a:endParaRPr lang="de-DE" b="0" i="0" dirty="0">
                  <a:solidFill>
                    <a:srgbClr val="000000"/>
                  </a:solidFill>
                  <a:effectLst/>
                  <a:latin typeface="Linux Libertine"/>
                </a:endParaRPr>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323528" y="260648"/>
                <a:ext cx="8568952" cy="6230680"/>
              </a:xfrm>
              <a:prstGeom prst="rect">
                <a:avLst/>
              </a:prstGeom>
              <a:blipFill rotWithShape="1">
                <a:blip r:embed="rId2"/>
                <a:stretch>
                  <a:fillRect l="-1422" r="-1138"/>
                </a:stretch>
              </a:blipFill>
            </p:spPr>
            <p:txBody>
              <a:bodyPr/>
              <a:lstStyle/>
              <a:p>
                <a:r>
                  <a:rPr lang="ru-RU">
                    <a:noFill/>
                  </a:rPr>
                  <a:t> </a:t>
                </a:r>
              </a:p>
            </p:txBody>
          </p:sp>
        </mc:Fallback>
      </mc:AlternateContent>
    </p:spTree>
    <p:extLst>
      <p:ext uri="{BB962C8B-B14F-4D97-AF65-F5344CB8AC3E}">
        <p14:creationId xmlns:p14="http://schemas.microsoft.com/office/powerpoint/2010/main" val="1615097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ÐÐ°ÑÑÐ¸Ð½ÐºÐ¸ Ð¿Ð¾ Ð·Ð°Ð¿ÑÐ¾ÑÑ Maxwell distribu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mc:AlternateContent xmlns:mc="http://schemas.openxmlformats.org/markup-compatibility/2006" xmlns:a14="http://schemas.microsoft.com/office/drawing/2010/main">
        <mc:Choice Requires="a14">
          <p:sp>
            <p:nvSpPr>
              <p:cNvPr id="3" name="Прямоугольник 2"/>
              <p:cNvSpPr/>
              <p:nvPr/>
            </p:nvSpPr>
            <p:spPr>
              <a:xfrm>
                <a:off x="155575" y="7937"/>
                <a:ext cx="8880921" cy="6580071"/>
              </a:xfrm>
              <a:prstGeom prst="rect">
                <a:avLst/>
              </a:prstGeom>
            </p:spPr>
            <p:txBody>
              <a:bodyPr wrap="square">
                <a:spAutoFit/>
              </a:bodyPr>
              <a:lstStyle/>
              <a:p>
                <a:pPr lvl="0"/>
                <a:endParaRPr lang="en-US" b="1" dirty="0">
                  <a:solidFill>
                    <a:srgbClr val="002060"/>
                  </a:solidFill>
                  <a:latin typeface="Linux Libertine"/>
                </a:endParaRPr>
              </a:p>
              <a:p>
                <a:pPr lvl="0"/>
                <a:r>
                  <a:rPr lang="en-US" sz="2000" b="1" dirty="0">
                    <a:solidFill>
                      <a:srgbClr val="002060"/>
                    </a:solidFill>
                    <a:latin typeface="Linux Libertine"/>
                  </a:rPr>
                  <a:t>The mean speed is the expected value of the speed distribution :</a:t>
                </a:r>
              </a:p>
              <a:p>
                <a:pPr lvl="0"/>
                <a:r>
                  <a:rPr lang="de-DE" dirty="0">
                    <a:solidFill>
                      <a:srgbClr val="000000"/>
                    </a:solidFill>
                    <a:latin typeface="Linux Libertine"/>
                  </a:rPr>
                  <a:t> </a:t>
                </a:r>
              </a:p>
              <a:p>
                <a:pPr lvl="0"/>
                <a:r>
                  <a:rPr lang="de-DE" dirty="0">
                    <a:solidFill>
                      <a:srgbClr val="000000"/>
                    </a:solidFill>
                    <a:latin typeface="Linux Libertine"/>
                  </a:rPr>
                  <a:t> </a:t>
                </a:r>
                <a14:m>
                  <m:oMath xmlns:m="http://schemas.openxmlformats.org/officeDocument/2006/math">
                    <m:sSub>
                      <m:sSubPr>
                        <m:ctrlPr>
                          <a:rPr lang="de-DE" sz="2400" b="1" i="1" dirty="0" smtClean="0">
                            <a:solidFill>
                              <a:srgbClr val="002060"/>
                            </a:solidFill>
                            <a:latin typeface="Cambria Math" panose="02040503050406030204" pitchFamily="18" charset="0"/>
                          </a:rPr>
                        </m:ctrlPr>
                      </m:sSubPr>
                      <m:e>
                        <m:r>
                          <a:rPr lang="en-US" sz="2400" b="1" i="1" dirty="0" smtClean="0">
                            <a:solidFill>
                              <a:srgbClr val="002060"/>
                            </a:solidFill>
                            <a:latin typeface="Cambria Math"/>
                          </a:rPr>
                          <m:t>𝒗</m:t>
                        </m:r>
                      </m:e>
                      <m:sub>
                        <m:r>
                          <a:rPr lang="en-US" sz="2400" b="1" i="1" dirty="0" smtClean="0">
                            <a:solidFill>
                              <a:srgbClr val="002060"/>
                            </a:solidFill>
                            <a:latin typeface="Cambria Math"/>
                          </a:rPr>
                          <m:t>𝒎𝒆𝒂𝒏</m:t>
                        </m:r>
                      </m:sub>
                    </m:sSub>
                  </m:oMath>
                </a14:m>
                <a:r>
                  <a:rPr lang="de-DE" sz="2400" b="1" dirty="0">
                    <a:solidFill>
                      <a:srgbClr val="002060"/>
                    </a:solidFill>
                    <a:latin typeface="Linux Libertine"/>
                  </a:rPr>
                  <a:t> =</a:t>
                </a:r>
                <a:r>
                  <a:rPr lang="de-DE" sz="2800" b="1" dirty="0">
                    <a:solidFill>
                      <a:srgbClr val="002060"/>
                    </a:solidFill>
                    <a:latin typeface="Linux Libertine"/>
                  </a:rPr>
                  <a:t> </a:t>
                </a:r>
                <a14:m>
                  <m:oMath xmlns:m="http://schemas.openxmlformats.org/officeDocument/2006/math">
                    <m:nary>
                      <m:naryPr>
                        <m:ctrlPr>
                          <a:rPr lang="de-DE" sz="2800" b="1" i="1" smtClean="0">
                            <a:solidFill>
                              <a:srgbClr val="002060"/>
                            </a:solidFill>
                            <a:latin typeface="Cambria Math" panose="02040503050406030204" pitchFamily="18" charset="0"/>
                          </a:rPr>
                        </m:ctrlPr>
                      </m:naryPr>
                      <m:sub>
                        <m:r>
                          <m:rPr>
                            <m:brk m:alnAt="23"/>
                          </m:rPr>
                          <a:rPr lang="en-US" sz="2800" b="1" i="1" smtClean="0">
                            <a:solidFill>
                              <a:srgbClr val="002060"/>
                            </a:solidFill>
                            <a:latin typeface="Cambria Math"/>
                          </a:rPr>
                          <m:t>𝟎</m:t>
                        </m:r>
                      </m:sub>
                      <m:sup>
                        <m:r>
                          <a:rPr lang="de-DE" sz="2800" b="1" i="1" smtClean="0">
                            <a:solidFill>
                              <a:srgbClr val="002060"/>
                            </a:solidFill>
                            <a:latin typeface="Cambria Math"/>
                            <a:ea typeface="Cambria Math"/>
                          </a:rPr>
                          <m:t>∞</m:t>
                        </m:r>
                      </m:sup>
                      <m:e>
                        <m:r>
                          <a:rPr lang="en-US" sz="2800" b="1" i="1" smtClean="0">
                            <a:solidFill>
                              <a:srgbClr val="002060"/>
                            </a:solidFill>
                            <a:latin typeface="Cambria Math"/>
                          </a:rPr>
                          <m:t>𝒗𝒇</m:t>
                        </m:r>
                        <m:d>
                          <m:dPr>
                            <m:ctrlPr>
                              <a:rPr lang="en-US" sz="2800" b="1" i="1" smtClean="0">
                                <a:solidFill>
                                  <a:srgbClr val="002060"/>
                                </a:solidFill>
                                <a:latin typeface="Cambria Math" panose="02040503050406030204" pitchFamily="18" charset="0"/>
                              </a:rPr>
                            </m:ctrlPr>
                          </m:dPr>
                          <m:e>
                            <m:r>
                              <a:rPr lang="en-US" sz="2800" b="1" i="1" smtClean="0">
                                <a:solidFill>
                                  <a:srgbClr val="002060"/>
                                </a:solidFill>
                                <a:latin typeface="Cambria Math"/>
                              </a:rPr>
                              <m:t>𝒗</m:t>
                            </m:r>
                          </m:e>
                        </m:d>
                        <m:r>
                          <a:rPr lang="en-US" sz="2800" b="1" i="1" smtClean="0">
                            <a:solidFill>
                              <a:srgbClr val="002060"/>
                            </a:solidFill>
                            <a:latin typeface="Cambria Math"/>
                          </a:rPr>
                          <m:t>𝒅𝒗</m:t>
                        </m:r>
                      </m:e>
                    </m:nary>
                  </m:oMath>
                </a14:m>
                <a:r>
                  <a:rPr lang="de-DE" sz="2800" b="1" dirty="0">
                    <a:solidFill>
                      <a:srgbClr val="002060"/>
                    </a:solidFill>
                    <a:latin typeface="Linux Libertine"/>
                  </a:rPr>
                  <a:t>  </a:t>
                </a:r>
                <a:r>
                  <a:rPr lang="de-DE" sz="2800"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a:solidFill>
                              <a:srgbClr val="002060"/>
                            </a:solidFill>
                            <a:latin typeface="Cambria Math" panose="02040503050406030204" pitchFamily="18" charset="0"/>
                          </a:rPr>
                        </m:ctrlPr>
                      </m:radPr>
                      <m:deg/>
                      <m:e>
                        <m:f>
                          <m:fPr>
                            <m:ctrlPr>
                              <a:rPr lang="de-DE" sz="2800" b="1" i="1" smtClean="0">
                                <a:solidFill>
                                  <a:srgbClr val="002060"/>
                                </a:solidFill>
                                <a:latin typeface="Cambria Math" panose="02040503050406030204" pitchFamily="18" charset="0"/>
                              </a:rPr>
                            </m:ctrlPr>
                          </m:fPr>
                          <m:num>
                            <m:r>
                              <a:rPr lang="en-US" sz="2800" b="1" i="1" smtClean="0">
                                <a:solidFill>
                                  <a:srgbClr val="002060"/>
                                </a:solidFill>
                                <a:latin typeface="Cambria Math"/>
                              </a:rPr>
                              <m:t>𝟖</m:t>
                            </m:r>
                            <m:r>
                              <a:rPr lang="en-US" sz="2800" b="1" i="1">
                                <a:solidFill>
                                  <a:srgbClr val="002060"/>
                                </a:solidFill>
                                <a:latin typeface="Cambria Math"/>
                              </a:rPr>
                              <m:t>𝒌𝑻</m:t>
                            </m:r>
                          </m:num>
                          <m:den>
                            <m:r>
                              <a:rPr lang="en-US" sz="2800" b="1" i="1" smtClean="0">
                                <a:solidFill>
                                  <a:srgbClr val="002060"/>
                                </a:solidFill>
                                <a:latin typeface="Cambria Math"/>
                                <a:ea typeface="Cambria Math"/>
                              </a:rPr>
                              <m:t>𝝅</m:t>
                            </m:r>
                            <m:r>
                              <a:rPr lang="en-US" sz="2800" b="1" i="1">
                                <a:solidFill>
                                  <a:srgbClr val="002060"/>
                                </a:solidFill>
                                <a:latin typeface="Cambria Math"/>
                              </a:rPr>
                              <m:t>𝒎</m:t>
                            </m:r>
                          </m:den>
                        </m:f>
                      </m:e>
                    </m:rad>
                  </m:oMath>
                </a14:m>
                <a:r>
                  <a:rPr lang="de-DE" sz="2800" b="1" dirty="0">
                    <a:solidFill>
                      <a:srgbClr val="002060"/>
                    </a:solidFill>
                    <a:latin typeface="Linux Libertine"/>
                  </a:rPr>
                  <a:t>  </a:t>
                </a:r>
                <a:r>
                  <a:rPr lang="de-DE" sz="2400"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a:solidFill>
                              <a:srgbClr val="002060"/>
                            </a:solidFill>
                            <a:latin typeface="Cambria Math" panose="02040503050406030204" pitchFamily="18" charset="0"/>
                          </a:rPr>
                        </m:ctrlPr>
                      </m:radPr>
                      <m:deg/>
                      <m:e>
                        <m:f>
                          <m:fPr>
                            <m:ctrlPr>
                              <a:rPr lang="de-DE" sz="2800" b="1" i="1">
                                <a:solidFill>
                                  <a:srgbClr val="002060"/>
                                </a:solidFill>
                                <a:latin typeface="Cambria Math" panose="02040503050406030204" pitchFamily="18" charset="0"/>
                              </a:rPr>
                            </m:ctrlPr>
                          </m:fPr>
                          <m:num>
                            <m:r>
                              <a:rPr lang="en-US" sz="2800" b="1" i="1" smtClean="0">
                                <a:solidFill>
                                  <a:srgbClr val="002060"/>
                                </a:solidFill>
                                <a:latin typeface="Cambria Math"/>
                              </a:rPr>
                              <m:t>𝟖</m:t>
                            </m:r>
                            <m:r>
                              <a:rPr lang="en-US" sz="2800" b="1" i="1">
                                <a:solidFill>
                                  <a:srgbClr val="002060"/>
                                </a:solidFill>
                                <a:latin typeface="Cambria Math"/>
                              </a:rPr>
                              <m:t>𝑹𝑻</m:t>
                            </m:r>
                          </m:num>
                          <m:den>
                            <m:r>
                              <a:rPr lang="en-US" sz="2800" b="1" i="1" smtClean="0">
                                <a:solidFill>
                                  <a:srgbClr val="002060"/>
                                </a:solidFill>
                                <a:latin typeface="Cambria Math"/>
                                <a:ea typeface="Cambria Math"/>
                              </a:rPr>
                              <m:t>𝝅</m:t>
                            </m:r>
                            <m:r>
                              <a:rPr lang="en-US" sz="2800" b="1" i="1">
                                <a:solidFill>
                                  <a:srgbClr val="002060"/>
                                </a:solidFill>
                                <a:latin typeface="Cambria Math"/>
                              </a:rPr>
                              <m:t>𝑴</m:t>
                            </m:r>
                          </m:den>
                        </m:f>
                      </m:e>
                    </m:rad>
                  </m:oMath>
                </a14:m>
                <a:r>
                  <a:rPr lang="de-DE" sz="2800" b="1" dirty="0">
                    <a:solidFill>
                      <a:srgbClr val="002060"/>
                    </a:solidFill>
                    <a:latin typeface="Linux Libertine"/>
                  </a:rPr>
                  <a:t> </a:t>
                </a:r>
                <a:r>
                  <a:rPr lang="de-DE" sz="2800"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f>
                      <m:fPr>
                        <m:ctrlPr>
                          <a:rPr lang="de-DE" sz="2800" b="1" i="1" smtClean="0">
                            <a:solidFill>
                              <a:srgbClr val="002060"/>
                            </a:solidFill>
                            <a:latin typeface="Cambria Math" panose="02040503050406030204" pitchFamily="18" charset="0"/>
                          </a:rPr>
                        </m:ctrlPr>
                      </m:fPr>
                      <m:num>
                        <m:r>
                          <a:rPr lang="en-US" sz="2800" b="1" i="1" smtClean="0">
                            <a:solidFill>
                              <a:srgbClr val="002060"/>
                            </a:solidFill>
                            <a:latin typeface="Cambria Math"/>
                          </a:rPr>
                          <m:t>𝟐</m:t>
                        </m:r>
                      </m:num>
                      <m:den>
                        <m:rad>
                          <m:radPr>
                            <m:degHide m:val="on"/>
                            <m:ctrlPr>
                              <a:rPr lang="de-DE" sz="2800" b="1" i="1" smtClean="0">
                                <a:solidFill>
                                  <a:srgbClr val="002060"/>
                                </a:solidFill>
                                <a:latin typeface="Cambria Math" panose="02040503050406030204" pitchFamily="18" charset="0"/>
                              </a:rPr>
                            </m:ctrlPr>
                          </m:radPr>
                          <m:deg/>
                          <m:e>
                            <m:r>
                              <a:rPr lang="de-DE" sz="2800" b="1" i="1" smtClean="0">
                                <a:solidFill>
                                  <a:srgbClr val="002060"/>
                                </a:solidFill>
                                <a:latin typeface="Cambria Math"/>
                                <a:ea typeface="Cambria Math"/>
                              </a:rPr>
                              <m:t>𝝅</m:t>
                            </m:r>
                          </m:e>
                        </m:rad>
                      </m:den>
                    </m:f>
                  </m:oMath>
                </a14:m>
                <a:r>
                  <a:rPr lang="de-DE" sz="2800" b="1" dirty="0">
                    <a:solidFill>
                      <a:srgbClr val="002060"/>
                    </a:solidFill>
                    <a:latin typeface="Linux Libertine"/>
                  </a:rPr>
                  <a:t> </a:t>
                </a:r>
                <a14:m>
                  <m:oMath xmlns:m="http://schemas.openxmlformats.org/officeDocument/2006/math">
                    <m:sSub>
                      <m:sSubPr>
                        <m:ctrlPr>
                          <a:rPr lang="de-DE" sz="2800" b="1" i="1" dirty="0">
                            <a:solidFill>
                              <a:srgbClr val="002060"/>
                            </a:solidFill>
                            <a:latin typeface="Cambria Math" panose="02040503050406030204" pitchFamily="18" charset="0"/>
                          </a:rPr>
                        </m:ctrlPr>
                      </m:sSubPr>
                      <m:e>
                        <m:r>
                          <a:rPr lang="en-US" sz="2800" b="1" i="1" dirty="0">
                            <a:solidFill>
                              <a:srgbClr val="002060"/>
                            </a:solidFill>
                            <a:latin typeface="Cambria Math"/>
                          </a:rPr>
                          <m:t>𝒗</m:t>
                        </m:r>
                      </m:e>
                      <m:sub>
                        <m:r>
                          <a:rPr lang="en-US" sz="2800" b="1" i="1" dirty="0">
                            <a:solidFill>
                              <a:srgbClr val="002060"/>
                            </a:solidFill>
                            <a:latin typeface="Cambria Math"/>
                          </a:rPr>
                          <m:t>𝒎𝒑</m:t>
                        </m:r>
                      </m:sub>
                    </m:sSub>
                  </m:oMath>
                </a14:m>
                <a:r>
                  <a:rPr lang="de-DE" sz="2800" b="1" dirty="0">
                    <a:solidFill>
                      <a:srgbClr val="002060"/>
                    </a:solidFill>
                    <a:latin typeface="Linux Libertine"/>
                  </a:rPr>
                  <a:t> </a:t>
                </a:r>
              </a:p>
              <a:p>
                <a:pPr lvl="0" algn="ctr"/>
                <a:endParaRPr lang="de-DE" sz="2800" b="1" dirty="0">
                  <a:solidFill>
                    <a:srgbClr val="002060"/>
                  </a:solidFill>
                  <a:latin typeface="Linux Libertine"/>
                </a:endParaRPr>
              </a:p>
              <a:p>
                <a:pPr lvl="0" algn="ctr"/>
                <a:r>
                  <a:rPr lang="en-US" b="1" dirty="0">
                    <a:solidFill>
                      <a:srgbClr val="002060"/>
                    </a:solidFill>
                    <a:latin typeface="Linux Libertine"/>
                  </a:rPr>
                  <a:t>For nitrogen (N2) at room temperature (300 K) </a:t>
                </a:r>
                <a14:m>
                  <m:oMath xmlns:m="http://schemas.openxmlformats.org/officeDocument/2006/math">
                    <m:sSub>
                      <m:sSubPr>
                        <m:ctrlPr>
                          <a:rPr lang="de-DE" sz="2400" b="1" i="1" dirty="0">
                            <a:solidFill>
                              <a:srgbClr val="002060"/>
                            </a:solidFill>
                            <a:latin typeface="Cambria Math" panose="02040503050406030204" pitchFamily="18" charset="0"/>
                          </a:rPr>
                        </m:ctrlPr>
                      </m:sSubPr>
                      <m:e>
                        <m:r>
                          <a:rPr lang="en-US" sz="2400" b="1" i="1" dirty="0">
                            <a:solidFill>
                              <a:srgbClr val="002060"/>
                            </a:solidFill>
                            <a:latin typeface="Cambria Math"/>
                          </a:rPr>
                          <m:t>𝒗</m:t>
                        </m:r>
                      </m:e>
                      <m:sub>
                        <m:r>
                          <a:rPr lang="en-US" sz="2400" b="1" i="1" dirty="0">
                            <a:solidFill>
                              <a:srgbClr val="002060"/>
                            </a:solidFill>
                            <a:latin typeface="Cambria Math"/>
                          </a:rPr>
                          <m:t>𝒎𝒆𝒂𝒏</m:t>
                        </m:r>
                      </m:sub>
                    </m:sSub>
                  </m:oMath>
                </a14:m>
                <a:r>
                  <a:rPr lang="de-DE" sz="2400" b="1" dirty="0">
                    <a:solidFill>
                      <a:srgbClr val="002060"/>
                    </a:solidFill>
                    <a:latin typeface="Linux Libertine"/>
                  </a:rPr>
                  <a:t> </a:t>
                </a:r>
                <a14:m>
                  <m:oMath xmlns:m="http://schemas.openxmlformats.org/officeDocument/2006/math">
                    <m:r>
                      <a:rPr lang="de-DE" sz="2400" b="1" i="1" dirty="0" smtClean="0">
                        <a:solidFill>
                          <a:srgbClr val="002060"/>
                        </a:solidFill>
                        <a:latin typeface="Cambria Math"/>
                        <a:ea typeface="Cambria Math"/>
                      </a:rPr>
                      <m:t>≈</m:t>
                    </m:r>
                    <m:r>
                      <a:rPr lang="en-US" sz="2400" b="1" i="1" dirty="0" smtClean="0">
                        <a:solidFill>
                          <a:srgbClr val="002060"/>
                        </a:solidFill>
                        <a:latin typeface="Cambria Math"/>
                        <a:ea typeface="Cambria Math"/>
                      </a:rPr>
                      <m:t> </m:t>
                    </m:r>
                  </m:oMath>
                </a14:m>
                <a:r>
                  <a:rPr lang="de-DE" sz="2400" b="1" dirty="0">
                    <a:solidFill>
                      <a:srgbClr val="002060"/>
                    </a:solidFill>
                    <a:latin typeface="Linux Libertine"/>
                  </a:rPr>
                  <a:t>476 </a:t>
                </a:r>
                <a14:m>
                  <m:oMath xmlns:m="http://schemas.openxmlformats.org/officeDocument/2006/math">
                    <m:f>
                      <m:fPr>
                        <m:ctrlPr>
                          <a:rPr lang="de-DE" sz="2400" b="1" i="1">
                            <a:solidFill>
                              <a:srgbClr val="002060"/>
                            </a:solidFill>
                            <a:latin typeface="Cambria Math" panose="02040503050406030204" pitchFamily="18" charset="0"/>
                          </a:rPr>
                        </m:ctrlPr>
                      </m:fPr>
                      <m:num>
                        <m:r>
                          <a:rPr lang="en-US" sz="2400" b="1" i="1">
                            <a:solidFill>
                              <a:srgbClr val="002060"/>
                            </a:solidFill>
                            <a:latin typeface="Cambria Math"/>
                          </a:rPr>
                          <m:t>𝒎</m:t>
                        </m:r>
                      </m:num>
                      <m:den>
                        <m:r>
                          <a:rPr lang="en-US" sz="2400" b="1" i="1">
                            <a:solidFill>
                              <a:srgbClr val="002060"/>
                            </a:solidFill>
                            <a:latin typeface="Cambria Math"/>
                          </a:rPr>
                          <m:t>𝒔</m:t>
                        </m:r>
                      </m:den>
                    </m:f>
                  </m:oMath>
                </a14:m>
                <a:endParaRPr lang="de-DE" sz="2400" b="1" dirty="0">
                  <a:solidFill>
                    <a:srgbClr val="002060"/>
                  </a:solidFill>
                  <a:latin typeface="Linux Libertine"/>
                </a:endParaRPr>
              </a:p>
              <a:p>
                <a:pPr lvl="0" algn="ctr"/>
                <a:endParaRPr lang="de-DE" sz="2800" b="1" dirty="0">
                  <a:solidFill>
                    <a:srgbClr val="002060"/>
                  </a:solidFill>
                  <a:latin typeface="Linux Libertine"/>
                </a:endParaRPr>
              </a:p>
              <a:p>
                <a:pPr lvl="0" algn="just"/>
                <a:r>
                  <a:rPr lang="de-DE" sz="2400" b="1" dirty="0">
                    <a:solidFill>
                      <a:srgbClr val="002060"/>
                    </a:solidFill>
                    <a:latin typeface="+mj-lt"/>
                  </a:rPr>
                  <a:t>The </a:t>
                </a:r>
                <a:r>
                  <a:rPr lang="de-DE" sz="2400" b="1" dirty="0" err="1">
                    <a:solidFill>
                      <a:srgbClr val="002060"/>
                    </a:solidFill>
                    <a:latin typeface="+mj-lt"/>
                  </a:rPr>
                  <a:t>mean</a:t>
                </a:r>
                <a:r>
                  <a:rPr lang="de-DE" sz="2400" b="1" dirty="0">
                    <a:solidFill>
                      <a:srgbClr val="002060"/>
                    </a:solidFill>
                    <a:latin typeface="+mj-lt"/>
                  </a:rPr>
                  <a:t> </a:t>
                </a:r>
                <a:r>
                  <a:rPr lang="de-DE" sz="2400" b="1" dirty="0" err="1">
                    <a:solidFill>
                      <a:srgbClr val="002060"/>
                    </a:solidFill>
                    <a:latin typeface="+mj-lt"/>
                  </a:rPr>
                  <a:t>square</a:t>
                </a:r>
                <a:r>
                  <a:rPr lang="de-DE" sz="2400" b="1" dirty="0">
                    <a:solidFill>
                      <a:srgbClr val="002060"/>
                    </a:solidFill>
                    <a:latin typeface="+mj-lt"/>
                  </a:rPr>
                  <a:t> </a:t>
                </a:r>
                <a:r>
                  <a:rPr lang="de-DE" sz="2400" b="1" dirty="0" err="1">
                    <a:solidFill>
                      <a:srgbClr val="002060"/>
                    </a:solidFill>
                    <a:latin typeface="+mj-lt"/>
                  </a:rPr>
                  <a:t>speed</a:t>
                </a:r>
                <a:r>
                  <a:rPr lang="de-DE" sz="2400" b="1" dirty="0">
                    <a:solidFill>
                      <a:srgbClr val="002060"/>
                    </a:solidFill>
                    <a:latin typeface="+mj-lt"/>
                  </a:rPr>
                  <a:t> :</a:t>
                </a:r>
              </a:p>
              <a:p>
                <a:pPr lvl="0" algn="ctr"/>
                <a14:m>
                  <m:oMath xmlns:m="http://schemas.openxmlformats.org/officeDocument/2006/math">
                    <m:sSub>
                      <m:sSubPr>
                        <m:ctrlPr>
                          <a:rPr lang="de-DE" sz="2400" b="1" i="1" dirty="0">
                            <a:solidFill>
                              <a:srgbClr val="002060"/>
                            </a:solidFill>
                            <a:latin typeface="Cambria Math" panose="02040503050406030204" pitchFamily="18" charset="0"/>
                          </a:rPr>
                        </m:ctrlPr>
                      </m:sSubPr>
                      <m:e>
                        <m:sSup>
                          <m:sSupPr>
                            <m:ctrlPr>
                              <a:rPr lang="de-DE" sz="2400" b="1" i="1">
                                <a:solidFill>
                                  <a:srgbClr val="002060"/>
                                </a:solidFill>
                                <a:latin typeface="Cambria Math" panose="02040503050406030204" pitchFamily="18" charset="0"/>
                              </a:rPr>
                            </m:ctrlPr>
                          </m:sSupPr>
                          <m:e>
                            <m:r>
                              <a:rPr lang="en-US" sz="2400" b="1" i="1">
                                <a:solidFill>
                                  <a:srgbClr val="002060"/>
                                </a:solidFill>
                                <a:latin typeface="Cambria Math"/>
                              </a:rPr>
                              <m:t>𝒗</m:t>
                            </m:r>
                          </m:e>
                          <m:sup>
                            <m:r>
                              <a:rPr lang="en-US" sz="2400" b="1" i="1">
                                <a:solidFill>
                                  <a:srgbClr val="002060"/>
                                </a:solidFill>
                                <a:latin typeface="Cambria Math"/>
                              </a:rPr>
                              <m:t>𝟐</m:t>
                            </m:r>
                          </m:sup>
                        </m:sSup>
                      </m:e>
                      <m:sub>
                        <m:r>
                          <a:rPr lang="en-US" sz="2400" b="1" i="1" dirty="0">
                            <a:solidFill>
                              <a:srgbClr val="002060"/>
                            </a:solidFill>
                            <a:latin typeface="Cambria Math"/>
                          </a:rPr>
                          <m:t>𝒎</m:t>
                        </m:r>
                        <m:r>
                          <a:rPr lang="en-US" sz="2400" b="1" i="1" dirty="0" smtClean="0">
                            <a:solidFill>
                              <a:srgbClr val="002060"/>
                            </a:solidFill>
                            <a:latin typeface="Cambria Math"/>
                          </a:rPr>
                          <m:t>𝒔</m:t>
                        </m:r>
                      </m:sub>
                    </m:sSub>
                  </m:oMath>
                </a14:m>
                <a:r>
                  <a:rPr lang="de-DE" sz="2400" b="1" dirty="0">
                    <a:solidFill>
                      <a:srgbClr val="002060"/>
                    </a:solidFill>
                    <a:latin typeface="+mj-lt"/>
                  </a:rPr>
                  <a:t> = </a:t>
                </a:r>
                <a14:m>
                  <m:oMath xmlns:m="http://schemas.openxmlformats.org/officeDocument/2006/math">
                    <m:nary>
                      <m:naryPr>
                        <m:ctrlPr>
                          <a:rPr lang="de-DE" sz="2800" b="1" i="1">
                            <a:solidFill>
                              <a:srgbClr val="002060"/>
                            </a:solidFill>
                            <a:latin typeface="Cambria Math" panose="02040503050406030204" pitchFamily="18" charset="0"/>
                          </a:rPr>
                        </m:ctrlPr>
                      </m:naryPr>
                      <m:sub>
                        <m:r>
                          <m:rPr>
                            <m:brk m:alnAt="23"/>
                          </m:rPr>
                          <a:rPr lang="en-US" sz="2800" b="1" i="1">
                            <a:solidFill>
                              <a:srgbClr val="002060"/>
                            </a:solidFill>
                            <a:latin typeface="Cambria Math"/>
                          </a:rPr>
                          <m:t>𝟎</m:t>
                        </m:r>
                      </m:sub>
                      <m:sup>
                        <m:r>
                          <a:rPr lang="de-DE" sz="2800" b="1" i="1">
                            <a:solidFill>
                              <a:srgbClr val="002060"/>
                            </a:solidFill>
                            <a:latin typeface="Cambria Math"/>
                            <a:ea typeface="Cambria Math"/>
                          </a:rPr>
                          <m:t>∞</m:t>
                        </m:r>
                      </m:sup>
                      <m:e>
                        <m:sSup>
                          <m:sSupPr>
                            <m:ctrlPr>
                              <a:rPr lang="de-DE" sz="2400" b="1" i="1">
                                <a:solidFill>
                                  <a:srgbClr val="002060"/>
                                </a:solidFill>
                                <a:latin typeface="Cambria Math" panose="02040503050406030204" pitchFamily="18" charset="0"/>
                              </a:rPr>
                            </m:ctrlPr>
                          </m:sSupPr>
                          <m:e>
                            <m:r>
                              <a:rPr lang="en-US" sz="2400" b="1" i="1">
                                <a:solidFill>
                                  <a:srgbClr val="002060"/>
                                </a:solidFill>
                                <a:latin typeface="Cambria Math"/>
                              </a:rPr>
                              <m:t>𝒗</m:t>
                            </m:r>
                          </m:e>
                          <m:sup>
                            <m:r>
                              <a:rPr lang="en-US" sz="2400" b="1" i="1">
                                <a:solidFill>
                                  <a:srgbClr val="002060"/>
                                </a:solidFill>
                                <a:latin typeface="Cambria Math"/>
                              </a:rPr>
                              <m:t>𝟐</m:t>
                            </m:r>
                          </m:sup>
                        </m:sSup>
                        <m:r>
                          <m:rPr>
                            <m:nor/>
                          </m:rPr>
                          <a:rPr lang="de-DE" sz="2400" b="1" dirty="0">
                            <a:solidFill>
                              <a:srgbClr val="002060"/>
                            </a:solidFill>
                          </a:rPr>
                          <m:t> </m:t>
                        </m:r>
                        <m:r>
                          <a:rPr lang="en-US" sz="2800" b="1" i="1">
                            <a:solidFill>
                              <a:srgbClr val="002060"/>
                            </a:solidFill>
                            <a:latin typeface="Cambria Math"/>
                          </a:rPr>
                          <m:t>𝒇</m:t>
                        </m:r>
                        <m:d>
                          <m:dPr>
                            <m:ctrlPr>
                              <a:rPr lang="en-US" sz="2800" b="1" i="1">
                                <a:solidFill>
                                  <a:srgbClr val="002060"/>
                                </a:solidFill>
                                <a:latin typeface="Cambria Math" panose="02040503050406030204" pitchFamily="18" charset="0"/>
                              </a:rPr>
                            </m:ctrlPr>
                          </m:dPr>
                          <m:e>
                            <m:r>
                              <a:rPr lang="en-US" sz="2800" b="1" i="1">
                                <a:solidFill>
                                  <a:srgbClr val="002060"/>
                                </a:solidFill>
                                <a:latin typeface="Cambria Math"/>
                              </a:rPr>
                              <m:t>𝒗</m:t>
                            </m:r>
                          </m:e>
                        </m:d>
                        <m:r>
                          <a:rPr lang="en-US" sz="2800" b="1" i="1">
                            <a:solidFill>
                              <a:srgbClr val="002060"/>
                            </a:solidFill>
                            <a:latin typeface="Cambria Math"/>
                          </a:rPr>
                          <m:t>𝒅𝒗</m:t>
                        </m:r>
                      </m:e>
                    </m:nary>
                  </m:oMath>
                </a14:m>
                <a:r>
                  <a:rPr lang="de-DE" sz="2400" b="1" dirty="0">
                    <a:solidFill>
                      <a:srgbClr val="002060"/>
                    </a:solidFill>
                    <a:latin typeface="+mj-lt"/>
                  </a:rPr>
                  <a:t>  = </a:t>
                </a:r>
                <a14:m>
                  <m:oMath xmlns:m="http://schemas.openxmlformats.org/officeDocument/2006/math">
                    <m:f>
                      <m:fPr>
                        <m:ctrlPr>
                          <a:rPr lang="de-DE" sz="2400" b="1" i="1" smtClean="0">
                            <a:solidFill>
                              <a:srgbClr val="002060"/>
                            </a:solidFill>
                            <a:latin typeface="Cambria Math" panose="02040503050406030204" pitchFamily="18" charset="0"/>
                          </a:rPr>
                        </m:ctrlPr>
                      </m:fPr>
                      <m:num>
                        <m:r>
                          <a:rPr lang="en-US" sz="2400" b="1" i="1" smtClean="0">
                            <a:solidFill>
                              <a:srgbClr val="002060"/>
                            </a:solidFill>
                            <a:latin typeface="Cambria Math"/>
                          </a:rPr>
                          <m:t>𝟑</m:t>
                        </m:r>
                        <m:r>
                          <a:rPr lang="en-US" sz="2400" b="1" i="1" smtClean="0">
                            <a:solidFill>
                              <a:srgbClr val="002060"/>
                            </a:solidFill>
                            <a:latin typeface="Cambria Math"/>
                          </a:rPr>
                          <m:t>𝒌𝑻</m:t>
                        </m:r>
                      </m:num>
                      <m:den>
                        <m:r>
                          <a:rPr lang="en-US" sz="2400" b="1" i="1" smtClean="0">
                            <a:solidFill>
                              <a:srgbClr val="002060"/>
                            </a:solidFill>
                            <a:latin typeface="Cambria Math"/>
                          </a:rPr>
                          <m:t>𝒎</m:t>
                        </m:r>
                      </m:den>
                    </m:f>
                  </m:oMath>
                </a14:m>
                <a:r>
                  <a:rPr lang="de-DE" sz="2400" b="1" dirty="0">
                    <a:solidFill>
                      <a:srgbClr val="002060"/>
                    </a:solidFill>
                    <a:latin typeface="+mj-lt"/>
                  </a:rPr>
                  <a:t> = </a:t>
                </a:r>
                <a14:m>
                  <m:oMath xmlns:m="http://schemas.openxmlformats.org/officeDocument/2006/math">
                    <m:f>
                      <m:fPr>
                        <m:ctrlPr>
                          <a:rPr lang="de-DE" sz="2400" b="1" i="1" smtClean="0">
                            <a:solidFill>
                              <a:srgbClr val="002060"/>
                            </a:solidFill>
                            <a:latin typeface="Cambria Math" panose="02040503050406030204" pitchFamily="18" charset="0"/>
                          </a:rPr>
                        </m:ctrlPr>
                      </m:fPr>
                      <m:num>
                        <m:r>
                          <a:rPr lang="en-US" sz="2400" b="1" i="1" smtClean="0">
                            <a:solidFill>
                              <a:srgbClr val="002060"/>
                            </a:solidFill>
                            <a:latin typeface="Cambria Math"/>
                          </a:rPr>
                          <m:t>𝟑</m:t>
                        </m:r>
                        <m:r>
                          <a:rPr lang="en-US" sz="2400" b="1" i="1" smtClean="0">
                            <a:solidFill>
                              <a:srgbClr val="002060"/>
                            </a:solidFill>
                            <a:latin typeface="Cambria Math"/>
                          </a:rPr>
                          <m:t>𝑹𝑻</m:t>
                        </m:r>
                      </m:num>
                      <m:den>
                        <m:r>
                          <a:rPr lang="en-US" sz="2400" b="1" i="1" smtClean="0">
                            <a:solidFill>
                              <a:srgbClr val="002060"/>
                            </a:solidFill>
                            <a:latin typeface="Cambria Math"/>
                          </a:rPr>
                          <m:t>𝑴</m:t>
                        </m:r>
                      </m:den>
                    </m:f>
                  </m:oMath>
                </a14:m>
                <a:endParaRPr lang="de-DE" sz="2400" b="1" dirty="0">
                  <a:solidFill>
                    <a:srgbClr val="002060"/>
                  </a:solidFill>
                  <a:latin typeface="+mj-lt"/>
                </a:endParaRPr>
              </a:p>
              <a:p>
                <a:pPr lvl="0" algn="ctr"/>
                <a:endParaRPr lang="de-DE" sz="2400" b="1" dirty="0">
                  <a:solidFill>
                    <a:srgbClr val="002060"/>
                  </a:solidFill>
                  <a:latin typeface="+mj-lt"/>
                </a:endParaRPr>
              </a:p>
              <a:p>
                <a:pPr lvl="0" algn="just"/>
                <a:r>
                  <a:rPr lang="en-US" sz="2400" b="1" dirty="0">
                    <a:solidFill>
                      <a:srgbClr val="002060"/>
                    </a:solidFill>
                    <a:latin typeface="+mj-lt"/>
                  </a:rPr>
                  <a:t>The "root mean square speed" :</a:t>
                </a:r>
              </a:p>
              <a:p>
                <a:pPr lvl="0" algn="ctr"/>
                <a:r>
                  <a:rPr lang="en-US" sz="2400" b="1" dirty="0">
                    <a:solidFill>
                      <a:srgbClr val="002060"/>
                    </a:solidFill>
                    <a:latin typeface="+mj-lt"/>
                  </a:rPr>
                  <a:t> </a:t>
                </a:r>
                <a14:m>
                  <m:oMath xmlns:m="http://schemas.openxmlformats.org/officeDocument/2006/math">
                    <m:sSub>
                      <m:sSubPr>
                        <m:ctrlPr>
                          <a:rPr lang="de-DE" sz="2400" b="1" i="1" dirty="0">
                            <a:solidFill>
                              <a:srgbClr val="002060"/>
                            </a:solidFill>
                            <a:latin typeface="Cambria Math" panose="02040503050406030204" pitchFamily="18" charset="0"/>
                          </a:rPr>
                        </m:ctrlPr>
                      </m:sSubPr>
                      <m:e>
                        <m:r>
                          <a:rPr lang="en-US" sz="2400" b="1" i="1" dirty="0">
                            <a:solidFill>
                              <a:srgbClr val="002060"/>
                            </a:solidFill>
                            <a:latin typeface="Cambria Math"/>
                          </a:rPr>
                          <m:t>𝒗</m:t>
                        </m:r>
                      </m:e>
                      <m:sub>
                        <m:r>
                          <a:rPr lang="en-US" sz="2400" b="1" i="1" dirty="0" smtClean="0">
                            <a:solidFill>
                              <a:srgbClr val="002060"/>
                            </a:solidFill>
                            <a:latin typeface="Cambria Math"/>
                          </a:rPr>
                          <m:t>𝒓</m:t>
                        </m:r>
                        <m:r>
                          <a:rPr lang="en-US" sz="2400" b="1" i="1" dirty="0">
                            <a:solidFill>
                              <a:srgbClr val="002060"/>
                            </a:solidFill>
                            <a:latin typeface="Cambria Math"/>
                          </a:rPr>
                          <m:t>𝒎</m:t>
                        </m:r>
                        <m:r>
                          <a:rPr lang="en-US" sz="2400" b="1" i="1" dirty="0" smtClean="0">
                            <a:solidFill>
                              <a:srgbClr val="002060"/>
                            </a:solidFill>
                            <a:latin typeface="Cambria Math"/>
                          </a:rPr>
                          <m:t>𝒔</m:t>
                        </m:r>
                      </m:sub>
                    </m:sSub>
                  </m:oMath>
                </a14:m>
                <a:r>
                  <a:rPr lang="de-DE" sz="2400" b="1" dirty="0">
                    <a:solidFill>
                      <a:srgbClr val="002060"/>
                    </a:solidFill>
                    <a:latin typeface="+mj-lt"/>
                  </a:rPr>
                  <a:t> </a:t>
                </a:r>
                <a:r>
                  <a:rPr lang="de-DE" sz="2800"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a:solidFill>
                              <a:srgbClr val="002060"/>
                            </a:solidFill>
                            <a:latin typeface="Cambria Math" panose="02040503050406030204" pitchFamily="18" charset="0"/>
                          </a:rPr>
                        </m:ctrlPr>
                      </m:radPr>
                      <m:deg/>
                      <m:e>
                        <m:f>
                          <m:fPr>
                            <m:ctrlPr>
                              <a:rPr lang="de-DE" sz="2800" b="1" i="1">
                                <a:solidFill>
                                  <a:srgbClr val="002060"/>
                                </a:solidFill>
                                <a:latin typeface="Cambria Math" panose="02040503050406030204" pitchFamily="18" charset="0"/>
                              </a:rPr>
                            </m:ctrlPr>
                          </m:fPr>
                          <m:num>
                            <m:r>
                              <a:rPr lang="en-US" sz="2800" b="1" i="1" smtClean="0">
                                <a:solidFill>
                                  <a:srgbClr val="002060"/>
                                </a:solidFill>
                                <a:latin typeface="Cambria Math"/>
                              </a:rPr>
                              <m:t>𝟑</m:t>
                            </m:r>
                            <m:r>
                              <a:rPr lang="en-US" sz="2800" b="1" i="1">
                                <a:solidFill>
                                  <a:srgbClr val="002060"/>
                                </a:solidFill>
                                <a:latin typeface="Cambria Math"/>
                              </a:rPr>
                              <m:t>𝒌𝑻</m:t>
                            </m:r>
                          </m:num>
                          <m:den>
                            <m:r>
                              <a:rPr lang="en-US" sz="2800" b="1" i="1">
                                <a:solidFill>
                                  <a:srgbClr val="002060"/>
                                </a:solidFill>
                                <a:latin typeface="Cambria Math"/>
                              </a:rPr>
                              <m:t>𝒎</m:t>
                            </m:r>
                          </m:den>
                        </m:f>
                      </m:e>
                    </m:rad>
                  </m:oMath>
                </a14:m>
                <a:r>
                  <a:rPr lang="de-DE" sz="2800" b="1" dirty="0">
                    <a:solidFill>
                      <a:srgbClr val="002060"/>
                    </a:solidFill>
                    <a:latin typeface="Linux Libertine"/>
                  </a:rPr>
                  <a:t>  </a:t>
                </a:r>
                <a:r>
                  <a:rPr lang="de-DE" sz="2400" dirty="0">
                    <a:solidFill>
                      <a:srgbClr val="002060"/>
                    </a:solidFill>
                    <a:latin typeface="Linux Libertine"/>
                  </a:rPr>
                  <a:t>=</a:t>
                </a:r>
                <a:r>
                  <a:rPr lang="de-DE" sz="2800" b="1" dirty="0">
                    <a:solidFill>
                      <a:srgbClr val="002060"/>
                    </a:solidFill>
                    <a:latin typeface="Linux Libertine"/>
                  </a:rPr>
                  <a:t> </a:t>
                </a:r>
                <a14:m>
                  <m:oMath xmlns:m="http://schemas.openxmlformats.org/officeDocument/2006/math">
                    <m:rad>
                      <m:radPr>
                        <m:degHide m:val="on"/>
                        <m:ctrlPr>
                          <a:rPr lang="de-DE" sz="2800" b="1" i="1">
                            <a:solidFill>
                              <a:srgbClr val="002060"/>
                            </a:solidFill>
                            <a:latin typeface="Cambria Math" panose="02040503050406030204" pitchFamily="18" charset="0"/>
                          </a:rPr>
                        </m:ctrlPr>
                      </m:radPr>
                      <m:deg/>
                      <m:e>
                        <m:f>
                          <m:fPr>
                            <m:ctrlPr>
                              <a:rPr lang="de-DE" sz="2800" b="1" i="1">
                                <a:solidFill>
                                  <a:srgbClr val="002060"/>
                                </a:solidFill>
                                <a:latin typeface="Cambria Math" panose="02040503050406030204" pitchFamily="18" charset="0"/>
                              </a:rPr>
                            </m:ctrlPr>
                          </m:fPr>
                          <m:num>
                            <m:r>
                              <a:rPr lang="en-US" sz="2800" b="1" i="1" smtClean="0">
                                <a:solidFill>
                                  <a:srgbClr val="002060"/>
                                </a:solidFill>
                                <a:latin typeface="Cambria Math"/>
                              </a:rPr>
                              <m:t>𝟑</m:t>
                            </m:r>
                            <m:r>
                              <a:rPr lang="en-US" sz="2800" b="1" i="1">
                                <a:solidFill>
                                  <a:srgbClr val="002060"/>
                                </a:solidFill>
                                <a:latin typeface="Cambria Math"/>
                              </a:rPr>
                              <m:t>𝑹𝑻</m:t>
                            </m:r>
                          </m:num>
                          <m:den>
                            <m:r>
                              <a:rPr lang="en-US" sz="2800" b="1" i="1">
                                <a:solidFill>
                                  <a:srgbClr val="002060"/>
                                </a:solidFill>
                                <a:latin typeface="Cambria Math"/>
                              </a:rPr>
                              <m:t>𝑴</m:t>
                            </m:r>
                          </m:den>
                        </m:f>
                      </m:e>
                    </m:rad>
                  </m:oMath>
                </a14:m>
                <a:r>
                  <a:rPr lang="de-DE" sz="2800" b="1" dirty="0">
                    <a:solidFill>
                      <a:srgbClr val="002060"/>
                    </a:solidFill>
                    <a:latin typeface="Linux Libertine"/>
                  </a:rPr>
                  <a:t> </a:t>
                </a:r>
                <a:r>
                  <a:rPr lang="de-DE" sz="2800" dirty="0">
                    <a:solidFill>
                      <a:srgbClr val="002060"/>
                    </a:solidFill>
                    <a:latin typeface="Linux Libertine"/>
                  </a:rPr>
                  <a:t>= </a:t>
                </a:r>
                <a14:m>
                  <m:oMath xmlns:m="http://schemas.openxmlformats.org/officeDocument/2006/math">
                    <m:rad>
                      <m:radPr>
                        <m:degHide m:val="on"/>
                        <m:ctrlPr>
                          <a:rPr lang="de-DE" sz="2800" i="1" smtClean="0">
                            <a:solidFill>
                              <a:srgbClr val="002060"/>
                            </a:solidFill>
                            <a:latin typeface="Cambria Math" panose="02040503050406030204" pitchFamily="18" charset="0"/>
                          </a:rPr>
                        </m:ctrlPr>
                      </m:radPr>
                      <m:deg/>
                      <m:e>
                        <m:f>
                          <m:fPr>
                            <m:ctrlPr>
                              <a:rPr lang="de-DE" sz="2800" b="1" i="1">
                                <a:solidFill>
                                  <a:srgbClr val="002060"/>
                                </a:solidFill>
                                <a:latin typeface="Cambria Math" panose="02040503050406030204" pitchFamily="18" charset="0"/>
                              </a:rPr>
                            </m:ctrlPr>
                          </m:fPr>
                          <m:num>
                            <m:r>
                              <a:rPr lang="en-US" sz="2800" b="1" i="1">
                                <a:solidFill>
                                  <a:srgbClr val="002060"/>
                                </a:solidFill>
                                <a:latin typeface="Cambria Math"/>
                              </a:rPr>
                              <m:t>𝟑</m:t>
                            </m:r>
                          </m:num>
                          <m:den>
                            <m:r>
                              <a:rPr lang="en-US" sz="2800" b="1" i="1" smtClean="0">
                                <a:solidFill>
                                  <a:srgbClr val="002060"/>
                                </a:solidFill>
                                <a:latin typeface="Cambria Math"/>
                              </a:rPr>
                              <m:t>𝟐</m:t>
                            </m:r>
                          </m:den>
                        </m:f>
                      </m:e>
                    </m:rad>
                  </m:oMath>
                </a14:m>
                <a:r>
                  <a:rPr lang="de-DE" sz="2800" b="1" dirty="0">
                    <a:solidFill>
                      <a:srgbClr val="002060"/>
                    </a:solidFill>
                    <a:latin typeface="Linux Libertine"/>
                  </a:rPr>
                  <a:t> </a:t>
                </a:r>
                <a14:m>
                  <m:oMath xmlns:m="http://schemas.openxmlformats.org/officeDocument/2006/math">
                    <m:sSub>
                      <m:sSubPr>
                        <m:ctrlPr>
                          <a:rPr lang="de-DE" sz="2800" b="1" i="1" dirty="0">
                            <a:solidFill>
                              <a:srgbClr val="002060"/>
                            </a:solidFill>
                            <a:latin typeface="Cambria Math" panose="02040503050406030204" pitchFamily="18" charset="0"/>
                          </a:rPr>
                        </m:ctrlPr>
                      </m:sSubPr>
                      <m:e>
                        <m:r>
                          <a:rPr lang="en-US" sz="2800" b="1" i="1" dirty="0">
                            <a:solidFill>
                              <a:srgbClr val="002060"/>
                            </a:solidFill>
                            <a:latin typeface="Cambria Math"/>
                          </a:rPr>
                          <m:t>𝒗</m:t>
                        </m:r>
                      </m:e>
                      <m:sub>
                        <m:r>
                          <a:rPr lang="en-US" sz="2800" b="1" i="1" dirty="0">
                            <a:solidFill>
                              <a:srgbClr val="002060"/>
                            </a:solidFill>
                            <a:latin typeface="Cambria Math"/>
                          </a:rPr>
                          <m:t>𝒎𝒑</m:t>
                        </m:r>
                      </m:sub>
                    </m:sSub>
                  </m:oMath>
                </a14:m>
                <a:r>
                  <a:rPr lang="de-DE" sz="2800" b="1" dirty="0">
                    <a:solidFill>
                      <a:srgbClr val="002060"/>
                    </a:solidFill>
                    <a:latin typeface="Linux Libertine"/>
                  </a:rPr>
                  <a:t> </a:t>
                </a:r>
              </a:p>
              <a:p>
                <a:pPr lvl="0" algn="ctr"/>
                <a:r>
                  <a:rPr lang="de-DE" sz="2400" b="1" dirty="0">
                    <a:solidFill>
                      <a:srgbClr val="002060"/>
                    </a:solidFill>
                    <a:latin typeface="+mj-lt"/>
                  </a:rPr>
                  <a:t> </a:t>
                </a:r>
              </a:p>
              <a:p>
                <a:pPr lvl="0" algn="ctr"/>
                <a:r>
                  <a:rPr lang="en-US" b="1" dirty="0">
                    <a:solidFill>
                      <a:srgbClr val="002060"/>
                    </a:solidFill>
                    <a:latin typeface="Linux Libertine"/>
                  </a:rPr>
                  <a:t>For nitrogen (N2) at room temperature (300 K) </a:t>
                </a:r>
                <a14:m>
                  <m:oMath xmlns:m="http://schemas.openxmlformats.org/officeDocument/2006/math">
                    <m:sSub>
                      <m:sSubPr>
                        <m:ctrlPr>
                          <a:rPr lang="de-DE" sz="2400" b="1" i="1" dirty="0">
                            <a:solidFill>
                              <a:srgbClr val="002060"/>
                            </a:solidFill>
                            <a:latin typeface="Cambria Math" panose="02040503050406030204" pitchFamily="18" charset="0"/>
                          </a:rPr>
                        </m:ctrlPr>
                      </m:sSubPr>
                      <m:e>
                        <m:r>
                          <a:rPr lang="en-US" sz="2400" b="1" i="1" dirty="0">
                            <a:solidFill>
                              <a:srgbClr val="002060"/>
                            </a:solidFill>
                            <a:latin typeface="Cambria Math"/>
                          </a:rPr>
                          <m:t>𝒗</m:t>
                        </m:r>
                      </m:e>
                      <m:sub>
                        <m:r>
                          <a:rPr lang="en-US" sz="2400" b="1" i="1" dirty="0" smtClean="0">
                            <a:solidFill>
                              <a:srgbClr val="002060"/>
                            </a:solidFill>
                            <a:latin typeface="Cambria Math"/>
                          </a:rPr>
                          <m:t>𝒓𝒎𝒔</m:t>
                        </m:r>
                      </m:sub>
                    </m:sSub>
                  </m:oMath>
                </a14:m>
                <a:r>
                  <a:rPr lang="de-DE" sz="2400" b="1" dirty="0">
                    <a:solidFill>
                      <a:srgbClr val="002060"/>
                    </a:solidFill>
                    <a:latin typeface="Linux Libertine"/>
                  </a:rPr>
                  <a:t> </a:t>
                </a:r>
                <a14:m>
                  <m:oMath xmlns:m="http://schemas.openxmlformats.org/officeDocument/2006/math">
                    <m:r>
                      <a:rPr lang="de-DE" sz="2400" b="1" i="1" dirty="0">
                        <a:solidFill>
                          <a:srgbClr val="002060"/>
                        </a:solidFill>
                        <a:latin typeface="Cambria Math"/>
                        <a:ea typeface="Cambria Math"/>
                      </a:rPr>
                      <m:t>≈</m:t>
                    </m:r>
                    <m:r>
                      <a:rPr lang="en-US" sz="2400" b="1" i="1" dirty="0">
                        <a:solidFill>
                          <a:srgbClr val="002060"/>
                        </a:solidFill>
                        <a:latin typeface="Cambria Math"/>
                        <a:ea typeface="Cambria Math"/>
                      </a:rPr>
                      <m:t> </m:t>
                    </m:r>
                  </m:oMath>
                </a14:m>
                <a:r>
                  <a:rPr lang="de-DE" sz="2400" b="1" dirty="0">
                    <a:solidFill>
                      <a:srgbClr val="002060"/>
                    </a:solidFill>
                    <a:latin typeface="Linux Libertine"/>
                  </a:rPr>
                  <a:t>517 </a:t>
                </a:r>
                <a14:m>
                  <m:oMath xmlns:m="http://schemas.openxmlformats.org/officeDocument/2006/math">
                    <m:f>
                      <m:fPr>
                        <m:ctrlPr>
                          <a:rPr lang="de-DE" sz="2400" b="1" i="1">
                            <a:solidFill>
                              <a:srgbClr val="002060"/>
                            </a:solidFill>
                            <a:latin typeface="Cambria Math" panose="02040503050406030204" pitchFamily="18" charset="0"/>
                          </a:rPr>
                        </m:ctrlPr>
                      </m:fPr>
                      <m:num>
                        <m:r>
                          <a:rPr lang="en-US" sz="2400" b="1" i="1">
                            <a:solidFill>
                              <a:srgbClr val="002060"/>
                            </a:solidFill>
                            <a:latin typeface="Cambria Math"/>
                          </a:rPr>
                          <m:t>𝒎</m:t>
                        </m:r>
                      </m:num>
                      <m:den>
                        <m:r>
                          <a:rPr lang="en-US" sz="2400" b="1" i="1">
                            <a:solidFill>
                              <a:srgbClr val="002060"/>
                            </a:solidFill>
                            <a:latin typeface="Cambria Math"/>
                          </a:rPr>
                          <m:t>𝒔</m:t>
                        </m:r>
                      </m:den>
                    </m:f>
                  </m:oMath>
                </a14:m>
                <a:endParaRPr lang="de-DE" sz="2400" b="1" dirty="0">
                  <a:solidFill>
                    <a:srgbClr val="002060"/>
                  </a:solidFill>
                  <a:latin typeface="+mj-lt"/>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155575" y="7937"/>
                <a:ext cx="8880921" cy="6580071"/>
              </a:xfrm>
              <a:prstGeom prst="rect">
                <a:avLst/>
              </a:prstGeom>
              <a:blipFill rotWithShape="1">
                <a:blip r:embed="rId2"/>
                <a:stretch>
                  <a:fillRect l="-1099"/>
                </a:stretch>
              </a:blipFill>
            </p:spPr>
            <p:txBody>
              <a:bodyPr/>
              <a:lstStyle/>
              <a:p>
                <a:r>
                  <a:rPr lang="ru-RU">
                    <a:noFill/>
                  </a:rPr>
                  <a:t> </a:t>
                </a:r>
              </a:p>
            </p:txBody>
          </p:sp>
        </mc:Fallback>
      </mc:AlternateContent>
    </p:spTree>
    <p:extLst>
      <p:ext uri="{BB962C8B-B14F-4D97-AF65-F5344CB8AC3E}">
        <p14:creationId xmlns:p14="http://schemas.microsoft.com/office/powerpoint/2010/main" val="877076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13" y="188640"/>
            <a:ext cx="8810867"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6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496944" cy="5904656"/>
          </a:xfrm>
        </p:spPr>
        <p:txBody>
          <a:bodyPr>
            <a:normAutofit/>
          </a:bodyPr>
          <a:lstStyle/>
          <a:p>
            <a:r>
              <a:rPr lang="en-US" b="1" dirty="0">
                <a:solidFill>
                  <a:schemeClr val="accent2">
                    <a:lumMod val="50000"/>
                  </a:schemeClr>
                </a:solidFill>
              </a:rPr>
              <a:t>The probability of a random event</a:t>
            </a:r>
            <a:r>
              <a:rPr lang="en-US" dirty="0">
                <a:solidFill>
                  <a:schemeClr val="accent2">
                    <a:lumMod val="50000"/>
                  </a:schemeClr>
                </a:solidFill>
              </a:rPr>
              <a:t> </a:t>
            </a:r>
            <a:r>
              <a:rPr lang="en-US" b="1" dirty="0">
                <a:solidFill>
                  <a:srgbClr val="002060"/>
                </a:solidFill>
              </a:rPr>
              <a:t>is a measure of the likelihood that the event will occur </a:t>
            </a:r>
            <a:br>
              <a:rPr lang="en-US" b="1" dirty="0">
                <a:solidFill>
                  <a:srgbClr val="002060"/>
                </a:solidFill>
              </a:rPr>
            </a:br>
            <a:br>
              <a:rPr lang="en-US" b="1" dirty="0">
                <a:solidFill>
                  <a:srgbClr val="002060"/>
                </a:solidFill>
              </a:rPr>
            </a:br>
            <a:r>
              <a:rPr lang="en-US" b="1" dirty="0">
                <a:solidFill>
                  <a:srgbClr val="002060"/>
                </a:solidFill>
              </a:rPr>
              <a:t>A probability measures the chance of a given event occurring</a:t>
            </a:r>
            <a:br>
              <a:rPr lang="ru-RU" b="1" dirty="0">
                <a:solidFill>
                  <a:srgbClr val="002060"/>
                </a:solidFill>
              </a:rPr>
            </a:br>
            <a:endParaRPr lang="ru-RU" b="1" dirty="0">
              <a:solidFill>
                <a:srgbClr val="002060"/>
              </a:solidFill>
            </a:endParaRPr>
          </a:p>
        </p:txBody>
      </p:sp>
    </p:spTree>
    <p:extLst>
      <p:ext uri="{BB962C8B-B14F-4D97-AF65-F5344CB8AC3E}">
        <p14:creationId xmlns:p14="http://schemas.microsoft.com/office/powerpoint/2010/main" val="2284523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8784976"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08049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082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B6B87-9475-4089-86FF-33E323A333B7}"/>
              </a:ext>
            </a:extLst>
          </p:cNvPr>
          <p:cNvSpPr>
            <a:spLocks noGrp="1"/>
          </p:cNvSpPr>
          <p:nvPr>
            <p:ph type="title"/>
          </p:nvPr>
        </p:nvSpPr>
        <p:spPr>
          <a:xfrm>
            <a:off x="755576" y="260649"/>
            <a:ext cx="7886700" cy="864095"/>
          </a:xfrm>
          <a:solidFill>
            <a:srgbClr val="FFFF00"/>
          </a:solidFill>
        </p:spPr>
        <p:txBody>
          <a:bodyPr/>
          <a:lstStyle/>
          <a:p>
            <a:pPr algn="ctr"/>
            <a:r>
              <a:rPr lang="en-US" b="1" dirty="0">
                <a:solidFill>
                  <a:srgbClr val="7030A0"/>
                </a:solidFill>
              </a:rPr>
              <a:t>References</a:t>
            </a:r>
            <a:endParaRPr lang="uk-UA" b="1" dirty="0">
              <a:solidFill>
                <a:srgbClr val="7030A0"/>
              </a:solidFill>
            </a:endParaRPr>
          </a:p>
        </p:txBody>
      </p:sp>
      <p:sp>
        <p:nvSpPr>
          <p:cNvPr id="6" name="Объект 5">
            <a:extLst>
              <a:ext uri="{FF2B5EF4-FFF2-40B4-BE49-F238E27FC236}">
                <a16:creationId xmlns:a16="http://schemas.microsoft.com/office/drawing/2014/main" id="{99DF8B70-B505-4752-84F0-F751ABF732F0}"/>
              </a:ext>
            </a:extLst>
          </p:cNvPr>
          <p:cNvSpPr>
            <a:spLocks noGrp="1"/>
          </p:cNvSpPr>
          <p:nvPr>
            <p:ph idx="1"/>
          </p:nvPr>
        </p:nvSpPr>
        <p:spPr>
          <a:xfrm>
            <a:off x="395536" y="1291489"/>
            <a:ext cx="8424936" cy="5074906"/>
          </a:xfrm>
          <a:solidFill>
            <a:srgbClr val="FFFF00"/>
          </a:solidFill>
        </p:spPr>
        <p:txBody>
          <a:bodyPr>
            <a:normAutofit lnSpcReduction="10000"/>
          </a:bodyPr>
          <a:lstStyle/>
          <a:p>
            <a:pPr marL="0" indent="0">
              <a:buNone/>
            </a:pPr>
            <a:r>
              <a:rPr lang="uk-UA" sz="2000" b="1" dirty="0">
                <a:solidFill>
                  <a:srgbClr val="7030A0"/>
                </a:solidFill>
              </a:rPr>
              <a:t>1</a:t>
            </a:r>
            <a:r>
              <a:rPr lang="en-US" sz="1425" dirty="0">
                <a:solidFill>
                  <a:srgbClr val="7030A0"/>
                </a:solidFill>
              </a:rPr>
              <a:t>.</a:t>
            </a:r>
            <a:r>
              <a:rPr lang="en-US" sz="2000" dirty="0">
                <a:solidFill>
                  <a:srgbClr val="7030A0"/>
                </a:solidFill>
              </a:rPr>
              <a:t>Medical and Biological Physics. Part </a:t>
            </a:r>
            <a:r>
              <a:rPr lang="uk-UA" sz="2000" dirty="0">
                <a:solidFill>
                  <a:srgbClr val="7030A0"/>
                </a:solidFill>
              </a:rPr>
              <a:t>І / [ </a:t>
            </a:r>
            <a:r>
              <a:rPr lang="en-US" sz="2000" dirty="0">
                <a:solidFill>
                  <a:srgbClr val="7030A0"/>
                </a:solidFill>
              </a:rPr>
              <a:t>V.I. </a:t>
            </a:r>
            <a:r>
              <a:rPr lang="en-US" sz="2000" dirty="0" err="1">
                <a:solidFill>
                  <a:srgbClr val="7030A0"/>
                </a:solidFill>
              </a:rPr>
              <a:t>Fediv</a:t>
            </a:r>
            <a:r>
              <a:rPr lang="en-US" sz="2000" dirty="0">
                <a:solidFill>
                  <a:srgbClr val="7030A0"/>
                </a:solidFill>
              </a:rPr>
              <a:t>, O.I. </a:t>
            </a:r>
            <a:r>
              <a:rPr lang="en-US" sz="2000" dirty="0" err="1">
                <a:solidFill>
                  <a:srgbClr val="7030A0"/>
                </a:solidFill>
              </a:rPr>
              <a:t>Olar</a:t>
            </a:r>
            <a:r>
              <a:rPr lang="en-US" sz="2000" dirty="0">
                <a:solidFill>
                  <a:srgbClr val="7030A0"/>
                </a:solidFill>
              </a:rPr>
              <a:t>, O.Y. </a:t>
            </a:r>
            <a:r>
              <a:rPr lang="en-US" sz="2000" dirty="0" err="1">
                <a:solidFill>
                  <a:srgbClr val="7030A0"/>
                </a:solidFill>
              </a:rPr>
              <a:t>Mykytiuk</a:t>
            </a:r>
            <a:r>
              <a:rPr lang="en-US" sz="2000" dirty="0">
                <a:solidFill>
                  <a:srgbClr val="7030A0"/>
                </a:solidFill>
              </a:rPr>
              <a:t> and others]. Textbook for students of higher medical education institutions – Chernivtsi: BSMU Publishing House, 2016. - 205 p.    </a:t>
            </a:r>
          </a:p>
          <a:p>
            <a:pPr marL="0" indent="0">
              <a:buNone/>
            </a:pPr>
            <a:endParaRPr lang="uk-UA" sz="2000" b="1" dirty="0">
              <a:solidFill>
                <a:srgbClr val="7030A0"/>
              </a:solidFill>
            </a:endParaRPr>
          </a:p>
          <a:p>
            <a:pPr marL="0" indent="0">
              <a:buNone/>
            </a:pPr>
            <a:r>
              <a:rPr lang="uk-UA" sz="2000" b="1" dirty="0">
                <a:solidFill>
                  <a:srgbClr val="7030A0"/>
                </a:solidFill>
              </a:rPr>
              <a:t>2</a:t>
            </a:r>
            <a:r>
              <a:rPr lang="en-US" sz="2000" b="1" dirty="0">
                <a:solidFill>
                  <a:srgbClr val="7030A0"/>
                </a:solidFill>
              </a:rPr>
              <a:t>. Internet resources:</a:t>
            </a:r>
          </a:p>
          <a:p>
            <a:pPr marL="0" indent="0">
              <a:buNone/>
            </a:pPr>
            <a:r>
              <a:rPr lang="en-GB" sz="1800" dirty="0">
                <a:solidFill>
                  <a:srgbClr val="7030A0"/>
                </a:solidFill>
                <a:hlinkClick r:id="rId2">
                  <a:extLst>
                    <a:ext uri="{A12FA001-AC4F-418D-AE19-62706E023703}">
                      <ahyp:hlinkClr xmlns:ahyp="http://schemas.microsoft.com/office/drawing/2018/hyperlinkcolor" val="tx"/>
                    </a:ext>
                  </a:extLst>
                </a:hlinkClick>
              </a:rPr>
              <a:t>https://en.wikipedia.org/wiki/Normal_distribution</a:t>
            </a:r>
            <a:endParaRPr lang="uk-UA" sz="1800" dirty="0">
              <a:solidFill>
                <a:srgbClr val="7030A0"/>
              </a:solidFill>
            </a:endParaRPr>
          </a:p>
          <a:p>
            <a:pPr marL="0" indent="0">
              <a:buNone/>
            </a:pPr>
            <a:endParaRPr lang="uk-UA" sz="1800" dirty="0">
              <a:solidFill>
                <a:srgbClr val="7030A0"/>
              </a:solidFill>
              <a:hlinkClick r:id="rId3">
                <a:extLst>
                  <a:ext uri="{A12FA001-AC4F-418D-AE19-62706E023703}">
                    <ahyp:hlinkClr xmlns:ahyp="http://schemas.microsoft.com/office/drawing/2018/hyperlinkcolor" val="tx"/>
                  </a:ext>
                </a:extLst>
              </a:hlinkClick>
            </a:endParaRPr>
          </a:p>
          <a:p>
            <a:pPr marL="0" indent="0">
              <a:buNone/>
            </a:pPr>
            <a:r>
              <a:rPr lang="en-GB" sz="1800" dirty="0">
                <a:solidFill>
                  <a:srgbClr val="7030A0"/>
                </a:solidFill>
                <a:hlinkClick r:id="rId3">
                  <a:extLst>
                    <a:ext uri="{A12FA001-AC4F-418D-AE19-62706E023703}">
                      <ahyp:hlinkClr xmlns:ahyp="http://schemas.microsoft.com/office/drawing/2018/hyperlinkcolor" val="tx"/>
                    </a:ext>
                  </a:extLst>
                </a:hlinkClick>
              </a:rPr>
              <a:t>https://en.wikipedia.org/wiki/Binomial_distribution</a:t>
            </a:r>
            <a:endParaRPr lang="uk-UA" sz="1800" dirty="0">
              <a:solidFill>
                <a:srgbClr val="7030A0"/>
              </a:solidFill>
            </a:endParaRPr>
          </a:p>
          <a:p>
            <a:pPr marL="0" indent="0">
              <a:buNone/>
            </a:pPr>
            <a:endParaRPr lang="uk-UA" sz="1800" dirty="0">
              <a:solidFill>
                <a:srgbClr val="7030A0"/>
              </a:solidFill>
              <a:hlinkClick r:id="rId4">
                <a:extLst>
                  <a:ext uri="{A12FA001-AC4F-418D-AE19-62706E023703}">
                    <ahyp:hlinkClr xmlns:ahyp="http://schemas.microsoft.com/office/drawing/2018/hyperlinkcolor" val="tx"/>
                  </a:ext>
                </a:extLst>
              </a:hlinkClick>
            </a:endParaRPr>
          </a:p>
          <a:p>
            <a:pPr marL="0" indent="0">
              <a:buNone/>
            </a:pPr>
            <a:r>
              <a:rPr lang="en-GB" sz="1800" dirty="0">
                <a:solidFill>
                  <a:srgbClr val="7030A0"/>
                </a:solidFill>
                <a:hlinkClick r:id="rId4">
                  <a:extLst>
                    <a:ext uri="{A12FA001-AC4F-418D-AE19-62706E023703}">
                      <ahyp:hlinkClr xmlns:ahyp="http://schemas.microsoft.com/office/drawing/2018/hyperlinkcolor" val="tx"/>
                    </a:ext>
                  </a:extLst>
                </a:hlinkClick>
              </a:rPr>
              <a:t>https://opentextbc.ca/universityphysicsv2openstax/chapter/distribution-of-molecular-speeds/</a:t>
            </a:r>
            <a:endParaRPr lang="uk-UA" sz="1800" dirty="0">
              <a:solidFill>
                <a:srgbClr val="7030A0"/>
              </a:solidFill>
            </a:endParaRPr>
          </a:p>
          <a:p>
            <a:pPr marL="0" indent="0">
              <a:buNone/>
            </a:pPr>
            <a:endParaRPr lang="uk-UA" sz="1800" dirty="0">
              <a:solidFill>
                <a:srgbClr val="7030A0"/>
              </a:solidFill>
            </a:endParaRPr>
          </a:p>
          <a:p>
            <a:pPr marL="0" indent="0">
              <a:buNone/>
            </a:pPr>
            <a:r>
              <a:rPr lang="en-GB" sz="1800" dirty="0">
                <a:solidFill>
                  <a:srgbClr val="7030A0"/>
                </a:solidFill>
              </a:rPr>
              <a:t>https://</a:t>
            </a:r>
            <a:r>
              <a:rPr lang="en-GB" sz="1800" dirty="0" err="1">
                <a:solidFill>
                  <a:srgbClr val="7030A0"/>
                </a:solidFill>
              </a:rPr>
              <a:t>chem.libretexts.org</a:t>
            </a:r>
            <a:r>
              <a:rPr lang="en-GB" sz="1800" dirty="0">
                <a:solidFill>
                  <a:srgbClr val="7030A0"/>
                </a:solidFill>
              </a:rPr>
              <a:t>/Bookshelves/</a:t>
            </a:r>
            <a:r>
              <a:rPr lang="en-GB" sz="1800" dirty="0" err="1">
                <a:solidFill>
                  <a:srgbClr val="7030A0"/>
                </a:solidFill>
              </a:rPr>
              <a:t>Physical_and_Theoretical_Chemistry_Textbook_Maps</a:t>
            </a:r>
            <a:r>
              <a:rPr lang="en-GB" sz="1800" dirty="0">
                <a:solidFill>
                  <a:srgbClr val="7030A0"/>
                </a:solidFill>
              </a:rPr>
              <a:t>/</a:t>
            </a:r>
            <a:r>
              <a:rPr lang="en-GB" sz="1800" dirty="0" err="1">
                <a:solidFill>
                  <a:srgbClr val="7030A0"/>
                </a:solidFill>
              </a:rPr>
              <a:t>Physical_Chemistry</a:t>
            </a:r>
            <a:r>
              <a:rPr lang="en-GB" sz="1800" dirty="0">
                <a:solidFill>
                  <a:srgbClr val="7030A0"/>
                </a:solidFill>
              </a:rPr>
              <a:t>_(</a:t>
            </a:r>
            <a:r>
              <a:rPr lang="en-GB" sz="1800" dirty="0" err="1">
                <a:solidFill>
                  <a:srgbClr val="7030A0"/>
                </a:solidFill>
              </a:rPr>
              <a:t>McQuarrie_and_Simon</a:t>
            </a:r>
            <a:r>
              <a:rPr lang="en-GB" sz="1800" dirty="0">
                <a:solidFill>
                  <a:srgbClr val="7030A0"/>
                </a:solidFill>
              </a:rPr>
              <a:t>)/27%3A_The_Kinetic_Theory_of_Gases/27.03%3A_The_Distribution_of_Molecular_Speeds_is_Given_by_the_Maxwell-Boltzmann_Distribution</a:t>
            </a:r>
            <a:endParaRPr lang="uk-UA" sz="1800" dirty="0">
              <a:solidFill>
                <a:srgbClr val="7030A0"/>
              </a:solidFill>
            </a:endParaRPr>
          </a:p>
          <a:p>
            <a:pPr marL="0" indent="0">
              <a:buNone/>
            </a:pPr>
            <a:endParaRPr lang="uk-UA" sz="1800" dirty="0">
              <a:solidFill>
                <a:srgbClr val="7030A0"/>
              </a:solidFill>
            </a:endParaRPr>
          </a:p>
          <a:p>
            <a:pPr marL="0" indent="0">
              <a:buNone/>
            </a:pPr>
            <a:endParaRPr lang="uk-UA" sz="1800" dirty="0">
              <a:solidFill>
                <a:srgbClr val="7030A0"/>
              </a:solidFill>
            </a:endParaRPr>
          </a:p>
          <a:p>
            <a:pPr marL="0" indent="0">
              <a:buNone/>
            </a:pPr>
            <a:endParaRPr lang="uk-UA" sz="1800" dirty="0">
              <a:solidFill>
                <a:srgbClr val="7030A0"/>
              </a:solidFill>
            </a:endParaRPr>
          </a:p>
          <a:p>
            <a:pPr marL="0" indent="0">
              <a:buNone/>
            </a:pPr>
            <a:endParaRPr lang="uk-UA" sz="1800" dirty="0">
              <a:solidFill>
                <a:srgbClr val="7030A0"/>
              </a:solidFill>
            </a:endParaRPr>
          </a:p>
          <a:p>
            <a:pPr marL="0" indent="0">
              <a:buNone/>
            </a:pPr>
            <a:endParaRPr lang="uk-UA" sz="1800" dirty="0"/>
          </a:p>
        </p:txBody>
      </p:sp>
    </p:spTree>
    <p:extLst>
      <p:ext uri="{BB962C8B-B14F-4D97-AF65-F5344CB8AC3E}">
        <p14:creationId xmlns:p14="http://schemas.microsoft.com/office/powerpoint/2010/main" val="643316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457200" y="274638"/>
                <a:ext cx="8229600" cy="6034682"/>
              </a:xfrm>
            </p:spPr>
            <p:txBody>
              <a:bodyPr>
                <a:normAutofit/>
              </a:bodyPr>
              <a:lstStyle/>
              <a:p>
                <a:pPr lvl="1" algn="ctr"/>
                <a:r>
                  <a:rPr lang="en-US" sz="2800" dirty="0"/>
                  <a:t>1. </a:t>
                </a:r>
                <a:r>
                  <a:rPr lang="en-US" sz="2800" b="1" dirty="0">
                    <a:solidFill>
                      <a:srgbClr val="002060"/>
                    </a:solidFill>
                  </a:rPr>
                  <a:t>The probability of an event is the proportion of times it occurs in a long sequence of trials </a:t>
                </a:r>
                <a:br>
                  <a:rPr lang="en-US" sz="2800" b="1" dirty="0">
                    <a:solidFill>
                      <a:srgbClr val="002060"/>
                    </a:solidFill>
                  </a:rPr>
                </a:br>
                <a:r>
                  <a:rPr lang="en-US" sz="2800" b="1" dirty="0">
                    <a:solidFill>
                      <a:srgbClr val="002060"/>
                    </a:solidFill>
                  </a:rPr>
                  <a:t>or</a:t>
                </a:r>
                <a:br>
                  <a:rPr lang="en-US" sz="2800" b="1" dirty="0">
                    <a:solidFill>
                      <a:srgbClr val="002060"/>
                    </a:solidFill>
                  </a:rPr>
                </a:br>
                <a:r>
                  <a:rPr lang="en-US" sz="2800" b="1" dirty="0">
                    <a:solidFill>
                      <a:srgbClr val="002060"/>
                    </a:solidFill>
                  </a:rPr>
                  <a:t>the relative frequency of occurrence of the event in a long run :</a:t>
                </a:r>
                <a:br>
                  <a:rPr lang="en-US" sz="2800" b="1" dirty="0">
                    <a:solidFill>
                      <a:srgbClr val="002060"/>
                    </a:solidFill>
                  </a:rPr>
                </a:br>
                <a:br>
                  <a:rPr lang="ru-RU" sz="2800" b="1" dirty="0">
                    <a:solidFill>
                      <a:srgbClr val="002060"/>
                    </a:solidFill>
                  </a:rPr>
                </a:br>
                <a:r>
                  <a:rPr lang="en-US" sz="2800" b="1" dirty="0">
                    <a:solidFill>
                      <a:schemeClr val="accent2">
                        <a:lumMod val="50000"/>
                      </a:schemeClr>
                    </a:solidFill>
                  </a:rPr>
                  <a:t>P = </a:t>
                </a:r>
                <a14:m>
                  <m:oMath xmlns:m="http://schemas.openxmlformats.org/officeDocument/2006/math">
                    <m:func>
                      <m:funcPr>
                        <m:ctrlPr>
                          <a:rPr lang="ru-RU" sz="3200" b="1" i="1">
                            <a:solidFill>
                              <a:schemeClr val="accent2">
                                <a:lumMod val="50000"/>
                              </a:schemeClr>
                            </a:solidFill>
                            <a:latin typeface="Cambria Math" panose="02040503050406030204" pitchFamily="18" charset="0"/>
                          </a:rPr>
                        </m:ctrlPr>
                      </m:funcPr>
                      <m:fName>
                        <m:limLow>
                          <m:limLowPr>
                            <m:ctrlPr>
                              <a:rPr lang="ru-RU" sz="3200" b="1" i="1">
                                <a:solidFill>
                                  <a:schemeClr val="accent2">
                                    <a:lumMod val="50000"/>
                                  </a:schemeClr>
                                </a:solidFill>
                                <a:latin typeface="Cambria Math" panose="02040503050406030204" pitchFamily="18" charset="0"/>
                              </a:rPr>
                            </m:ctrlPr>
                          </m:limLowPr>
                          <m:e>
                            <m:r>
                              <a:rPr lang="en-US" sz="3200" b="1" i="0">
                                <a:solidFill>
                                  <a:schemeClr val="accent2">
                                    <a:lumMod val="50000"/>
                                  </a:schemeClr>
                                </a:solidFill>
                                <a:latin typeface="Cambria Math"/>
                              </a:rPr>
                              <m:t>𝐥𝐢𝐦</m:t>
                            </m:r>
                          </m:e>
                          <m:lim>
                            <m:r>
                              <a:rPr lang="en-US" sz="3200" b="1" i="0">
                                <a:solidFill>
                                  <a:schemeClr val="accent2">
                                    <a:lumMod val="50000"/>
                                  </a:schemeClr>
                                </a:solidFill>
                                <a:latin typeface="Cambria Math"/>
                              </a:rPr>
                              <m:t>𝐍</m:t>
                            </m:r>
                            <m:r>
                              <a:rPr lang="en-US" sz="3200" b="1" i="0">
                                <a:solidFill>
                                  <a:schemeClr val="accent2">
                                    <a:lumMod val="50000"/>
                                  </a:schemeClr>
                                </a:solidFill>
                                <a:latin typeface="Cambria Math"/>
                              </a:rPr>
                              <m:t>→∞</m:t>
                            </m:r>
                          </m:lim>
                        </m:limLow>
                      </m:fName>
                      <m:e>
                        <m:box>
                          <m:boxPr>
                            <m:ctrlPr>
                              <a:rPr lang="ru-RU" sz="3200" b="1" i="1">
                                <a:solidFill>
                                  <a:schemeClr val="accent2">
                                    <a:lumMod val="50000"/>
                                  </a:schemeClr>
                                </a:solidFill>
                                <a:latin typeface="Cambria Math" panose="02040503050406030204" pitchFamily="18" charset="0"/>
                              </a:rPr>
                            </m:ctrlPr>
                          </m:boxPr>
                          <m:e>
                            <m:argPr>
                              <m:argSz m:val="-1"/>
                            </m:argPr>
                            <m:f>
                              <m:fPr>
                                <m:ctrlPr>
                                  <a:rPr lang="ru-RU" sz="3200" b="1" i="1">
                                    <a:solidFill>
                                      <a:schemeClr val="accent2">
                                        <a:lumMod val="50000"/>
                                      </a:schemeClr>
                                    </a:solidFill>
                                    <a:latin typeface="Cambria Math" panose="02040503050406030204" pitchFamily="18" charset="0"/>
                                  </a:rPr>
                                </m:ctrlPr>
                              </m:fPr>
                              <m:num>
                                <m:r>
                                  <a:rPr lang="en-US" sz="3200" b="1" i="0">
                                    <a:solidFill>
                                      <a:schemeClr val="accent2">
                                        <a:lumMod val="50000"/>
                                      </a:schemeClr>
                                    </a:solidFill>
                                    <a:latin typeface="Cambria Math"/>
                                  </a:rPr>
                                  <m:t>𝐦</m:t>
                                </m:r>
                              </m:num>
                              <m:den>
                                <m:r>
                                  <a:rPr lang="en-US" sz="3200" b="1" i="0">
                                    <a:solidFill>
                                      <a:schemeClr val="accent2">
                                        <a:lumMod val="50000"/>
                                      </a:schemeClr>
                                    </a:solidFill>
                                    <a:latin typeface="Cambria Math"/>
                                  </a:rPr>
                                  <m:t>𝐍</m:t>
                                </m:r>
                              </m:den>
                            </m:f>
                          </m:e>
                        </m:box>
                      </m:e>
                    </m:func>
                  </m:oMath>
                </a14:m>
                <a:r>
                  <a:rPr lang="en-US" sz="3200" b="1" dirty="0">
                    <a:solidFill>
                      <a:schemeClr val="accent2">
                        <a:lumMod val="50000"/>
                      </a:schemeClr>
                    </a:solidFill>
                  </a:rPr>
                  <a:t> </a:t>
                </a:r>
                <a:r>
                  <a:rPr lang="en-US" sz="2800" b="1" dirty="0">
                    <a:solidFill>
                      <a:schemeClr val="accent2">
                        <a:lumMod val="50000"/>
                      </a:schemeClr>
                    </a:solidFill>
                  </a:rPr>
                  <a:t>  </a:t>
                </a:r>
                <a:br>
                  <a:rPr lang="en-US" sz="2800" b="1" dirty="0">
                    <a:solidFill>
                      <a:schemeClr val="accent2">
                        <a:lumMod val="50000"/>
                      </a:schemeClr>
                    </a:solidFill>
                  </a:rPr>
                </a:br>
                <a:br>
                  <a:rPr lang="ru-RU" sz="2800" b="1" dirty="0">
                    <a:solidFill>
                      <a:srgbClr val="002060"/>
                    </a:solidFill>
                  </a:rPr>
                </a:br>
                <a:r>
                  <a:rPr lang="en-US" sz="2800" b="1" dirty="0">
                    <a:solidFill>
                      <a:srgbClr val="002060"/>
                    </a:solidFill>
                  </a:rPr>
                  <a:t>A trial is a single performance of an experiment and it results in an outcome.</a:t>
                </a:r>
                <a:br>
                  <a:rPr lang="en-US" sz="2800" b="1" dirty="0">
                    <a:solidFill>
                      <a:srgbClr val="002060"/>
                    </a:solidFill>
                  </a:rPr>
                </a:br>
                <a:br>
                  <a:rPr lang="ru-RU" sz="2800" b="1" dirty="0">
                    <a:solidFill>
                      <a:srgbClr val="002060"/>
                    </a:solidFill>
                  </a:rPr>
                </a:br>
                <a:r>
                  <a:rPr lang="en-US" sz="2400" b="1" dirty="0">
                    <a:solidFill>
                      <a:srgbClr val="002060"/>
                    </a:solidFill>
                  </a:rPr>
                  <a:t>We call a single toss of a coin as a trial. We call a single roll of a die as a trial.</a:t>
                </a:r>
                <a:endParaRPr lang="ru-RU" sz="2400" b="1" dirty="0">
                  <a:solidFill>
                    <a:srgbClr val="002060"/>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457200" y="274638"/>
                <a:ext cx="8229600" cy="6034682"/>
              </a:xfrm>
              <a:blipFill rotWithShape="1">
                <a:blip r:embed="rId2"/>
                <a:stretch>
                  <a:fillRect l="-1259" r="-2815"/>
                </a:stretch>
              </a:blipFill>
            </p:spPr>
            <p:txBody>
              <a:bodyPr/>
              <a:lstStyle/>
              <a:p>
                <a:r>
                  <a:rPr lang="ru-RU">
                    <a:noFill/>
                  </a:rPr>
                  <a:t> </a:t>
                </a:r>
              </a:p>
            </p:txBody>
          </p:sp>
        </mc:Fallback>
      </mc:AlternateContent>
    </p:spTree>
    <p:extLst>
      <p:ext uri="{BB962C8B-B14F-4D97-AF65-F5344CB8AC3E}">
        <p14:creationId xmlns:p14="http://schemas.microsoft.com/office/powerpoint/2010/main" val="2895599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251520" y="274638"/>
                <a:ext cx="8568952" cy="6322714"/>
              </a:xfrm>
            </p:spPr>
            <p:txBody>
              <a:bodyPr/>
              <a:lstStyle/>
              <a:p>
                <a:pPr lvl="1" algn="ctr"/>
                <a:r>
                  <a:rPr lang="en-US" sz="2800" dirty="0"/>
                  <a:t>2</a:t>
                </a:r>
                <a:r>
                  <a:rPr lang="en-US" sz="2800" b="1" dirty="0"/>
                  <a:t>. </a:t>
                </a:r>
                <a:r>
                  <a:rPr lang="en-US" sz="2800" b="1" dirty="0">
                    <a:solidFill>
                      <a:srgbClr val="002060"/>
                    </a:solidFill>
                  </a:rPr>
                  <a:t>P(A) is the proportion of times the event A is observed:</a:t>
                </a:r>
                <a:br>
                  <a:rPr lang="ru-RU" sz="2800" b="1" dirty="0">
                    <a:solidFill>
                      <a:srgbClr val="002060"/>
                    </a:solidFill>
                  </a:rPr>
                </a:br>
                <a:br>
                  <a:rPr lang="en-US" sz="1400" b="1" dirty="0">
                    <a:solidFill>
                      <a:srgbClr val="002060"/>
                    </a:solidFill>
                  </a:rPr>
                </a:br>
                <a:br>
                  <a:rPr lang="en-US" sz="1400" b="1" dirty="0">
                    <a:solidFill>
                      <a:srgbClr val="002060"/>
                    </a:solidFill>
                  </a:rPr>
                </a:br>
                <a:br>
                  <a:rPr lang="en-US" sz="1400" b="1" dirty="0">
                    <a:solidFill>
                      <a:srgbClr val="002060"/>
                    </a:solidFill>
                  </a:rPr>
                </a:br>
                <a:r>
                  <a:rPr lang="en-US" sz="2800" b="1" dirty="0">
                    <a:solidFill>
                      <a:schemeClr val="accent2">
                        <a:lumMod val="50000"/>
                      </a:schemeClr>
                    </a:solidFill>
                  </a:rPr>
                  <a:t>P (A) = </a:t>
                </a:r>
                <a14:m>
                  <m:oMath xmlns:m="http://schemas.openxmlformats.org/officeDocument/2006/math">
                    <m:f>
                      <m:fPr>
                        <m:ctrlPr>
                          <a:rPr lang="ru-RU" sz="2800" b="1" i="1">
                            <a:solidFill>
                              <a:schemeClr val="accent2">
                                <a:lumMod val="50000"/>
                              </a:schemeClr>
                            </a:solidFill>
                            <a:latin typeface="Cambria Math" panose="02040503050406030204" pitchFamily="18" charset="0"/>
                          </a:rPr>
                        </m:ctrlPr>
                      </m:fPr>
                      <m:num>
                        <m:r>
                          <a:rPr lang="en-US" sz="2800" b="1" i="0">
                            <a:solidFill>
                              <a:schemeClr val="accent2">
                                <a:lumMod val="50000"/>
                              </a:schemeClr>
                            </a:solidFill>
                            <a:latin typeface="Cambria Math"/>
                          </a:rPr>
                          <m:t>𝐧𝐮𝐦𝐛𝐞𝐫</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𝐨𝐟</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𝐭𝐡𝐞</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𝐠𝐢𝐯𝐞𝐧</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𝐨𝐮𝐭𝐜𝐨𝐦𝐞𝐬</m:t>
                        </m:r>
                        <m:r>
                          <a:rPr lang="en-US" sz="2800" b="1" i="0">
                            <a:solidFill>
                              <a:schemeClr val="accent2">
                                <a:lumMod val="50000"/>
                              </a:schemeClr>
                            </a:solidFill>
                            <a:latin typeface="Cambria Math"/>
                          </a:rPr>
                          <m:t> </m:t>
                        </m:r>
                      </m:num>
                      <m:den>
                        <m:r>
                          <a:rPr lang="en-US" sz="2800" b="1" i="0">
                            <a:solidFill>
                              <a:schemeClr val="accent2">
                                <a:lumMod val="50000"/>
                              </a:schemeClr>
                            </a:solidFill>
                            <a:latin typeface="Cambria Math"/>
                          </a:rPr>
                          <m:t>𝐧𝐮𝐦𝐛𝐞𝐫</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𝐨𝐟</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𝐚𝐥𝐥</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𝐩𝐨𝐬𝐬𝐢𝐛𝐥𝐞</m:t>
                        </m:r>
                        <m:r>
                          <a:rPr lang="en-US" sz="2800" b="1" i="0">
                            <a:solidFill>
                              <a:schemeClr val="accent2">
                                <a:lumMod val="50000"/>
                              </a:schemeClr>
                            </a:solidFill>
                            <a:latin typeface="Cambria Math"/>
                          </a:rPr>
                          <m:t> </m:t>
                        </m:r>
                        <m:r>
                          <a:rPr lang="en-US" sz="2800" b="1" i="0">
                            <a:solidFill>
                              <a:schemeClr val="accent2">
                                <a:lumMod val="50000"/>
                              </a:schemeClr>
                            </a:solidFill>
                            <a:latin typeface="Cambria Math"/>
                          </a:rPr>
                          <m:t>𝐨𝐮𝐭𝐜𝐨𝐦𝐞𝐬</m:t>
                        </m:r>
                      </m:den>
                    </m:f>
                  </m:oMath>
                </a14:m>
                <a:br>
                  <a:rPr lang="en-US" b="1" dirty="0">
                    <a:solidFill>
                      <a:srgbClr val="002060"/>
                    </a:solidFill>
                  </a:rPr>
                </a:br>
                <a:br>
                  <a:rPr lang="en-US" b="1" dirty="0">
                    <a:solidFill>
                      <a:srgbClr val="002060"/>
                    </a:solidFill>
                  </a:rPr>
                </a:br>
                <a:br>
                  <a:rPr lang="en-US" b="1" dirty="0">
                    <a:solidFill>
                      <a:srgbClr val="002060"/>
                    </a:solidFill>
                  </a:rPr>
                </a:br>
                <a:r>
                  <a:rPr lang="en-US" sz="2800" b="1" dirty="0">
                    <a:solidFill>
                      <a:srgbClr val="002060"/>
                    </a:solidFill>
                  </a:rPr>
                  <a:t>If a random experiment is repeated an infinite number of times, the relative frequency for any given outcome is the probability of this outcome</a:t>
                </a:r>
                <a:r>
                  <a:rPr lang="en-US" b="1" dirty="0">
                    <a:solidFill>
                      <a:srgbClr val="002060"/>
                    </a:solidFill>
                  </a:rPr>
                  <a:t>.</a:t>
                </a:r>
                <a:br>
                  <a:rPr lang="en-US" b="1" dirty="0">
                    <a:solidFill>
                      <a:srgbClr val="002060"/>
                    </a:solidFill>
                  </a:rPr>
                </a:br>
                <a:br>
                  <a:rPr lang="en-US" b="1" dirty="0">
                    <a:solidFill>
                      <a:srgbClr val="002060"/>
                    </a:solidFill>
                  </a:rPr>
                </a:br>
                <a:br>
                  <a:rPr lang="en-US" b="1" dirty="0">
                    <a:solidFill>
                      <a:srgbClr val="002060"/>
                    </a:solidFill>
                  </a:rPr>
                </a:br>
                <a:endParaRPr lang="ru-RU" b="1"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251520" y="274638"/>
                <a:ext cx="8568952" cy="6322714"/>
              </a:xfrm>
              <a:blipFill rotWithShape="1">
                <a:blip r:embed="rId2"/>
                <a:stretch>
                  <a:fillRect l="-640" r="-142"/>
                </a:stretch>
              </a:blipFill>
            </p:spPr>
            <p:txBody>
              <a:bodyPr/>
              <a:lstStyle/>
              <a:p>
                <a:r>
                  <a:rPr lang="ru-RU">
                    <a:noFill/>
                  </a:rPr>
                  <a:t> </a:t>
                </a:r>
              </a:p>
            </p:txBody>
          </p:sp>
        </mc:Fallback>
      </mc:AlternateContent>
    </p:spTree>
    <p:extLst>
      <p:ext uri="{BB962C8B-B14F-4D97-AF65-F5344CB8AC3E}">
        <p14:creationId xmlns:p14="http://schemas.microsoft.com/office/powerpoint/2010/main" val="373418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67544" y="404664"/>
            <a:ext cx="8219256" cy="1138138"/>
          </a:xfrm>
        </p:spPr>
        <p:txBody>
          <a:bodyPr>
            <a:noAutofit/>
          </a:bodyPr>
          <a:lstStyle/>
          <a:p>
            <a:br>
              <a:rPr lang="en-US" sz="3600" b="1" dirty="0"/>
            </a:br>
            <a:r>
              <a:rPr lang="en-US" sz="3600" b="1" dirty="0">
                <a:solidFill>
                  <a:schemeClr val="accent2">
                    <a:lumMod val="50000"/>
                  </a:schemeClr>
                </a:solidFill>
              </a:rPr>
              <a:t>Experiment – Event – Outcome – </a:t>
            </a:r>
            <a:br>
              <a:rPr lang="en-US" sz="3600" b="1" dirty="0">
                <a:solidFill>
                  <a:schemeClr val="accent2">
                    <a:lumMod val="50000"/>
                  </a:schemeClr>
                </a:solidFill>
              </a:rPr>
            </a:br>
            <a:r>
              <a:rPr lang="en-US" sz="3600" b="1" dirty="0">
                <a:solidFill>
                  <a:schemeClr val="accent2">
                    <a:lumMod val="50000"/>
                  </a:schemeClr>
                </a:solidFill>
              </a:rPr>
              <a:t>Sample space – Sample points</a:t>
            </a:r>
            <a:br>
              <a:rPr lang="ru-RU" sz="3600" b="1" dirty="0">
                <a:solidFill>
                  <a:schemeClr val="accent2">
                    <a:lumMod val="50000"/>
                  </a:schemeClr>
                </a:solidFill>
              </a:rPr>
            </a:br>
            <a:endParaRPr lang="ru-RU" sz="3600" dirty="0">
              <a:solidFill>
                <a:schemeClr val="accent2">
                  <a:lumMod val="50000"/>
                </a:schemeClr>
              </a:solidFill>
            </a:endParaRPr>
          </a:p>
        </p:txBody>
      </p:sp>
      <p:sp>
        <p:nvSpPr>
          <p:cNvPr id="4" name="Объект 3"/>
          <p:cNvSpPr>
            <a:spLocks noGrp="1"/>
          </p:cNvSpPr>
          <p:nvPr>
            <p:ph sz="half" idx="1"/>
          </p:nvPr>
        </p:nvSpPr>
        <p:spPr>
          <a:xfrm>
            <a:off x="395536" y="1844824"/>
            <a:ext cx="4038600" cy="4497363"/>
          </a:xfrm>
        </p:spPr>
        <p:txBody>
          <a:bodyPr>
            <a:normAutofit fontScale="77500" lnSpcReduction="20000"/>
          </a:bodyPr>
          <a:lstStyle/>
          <a:p>
            <a:r>
              <a:rPr lang="en-US" b="1" dirty="0">
                <a:solidFill>
                  <a:srgbClr val="002060"/>
                </a:solidFill>
              </a:rPr>
              <a:t>A random event</a:t>
            </a:r>
            <a:r>
              <a:rPr lang="en-US" dirty="0">
                <a:solidFill>
                  <a:srgbClr val="002060"/>
                </a:solidFill>
              </a:rPr>
              <a:t> is an event that either happens or fails to happen as a result of an experiment.</a:t>
            </a:r>
            <a:endParaRPr lang="ru-RU" dirty="0">
              <a:solidFill>
                <a:srgbClr val="002060"/>
              </a:solidFill>
            </a:endParaRPr>
          </a:p>
          <a:p>
            <a:pPr marL="0" indent="0">
              <a:buNone/>
            </a:pPr>
            <a:endParaRPr lang="ru-RU" dirty="0">
              <a:solidFill>
                <a:srgbClr val="002060"/>
              </a:solidFill>
            </a:endParaRPr>
          </a:p>
          <a:p>
            <a:pPr marL="0" indent="0">
              <a:buNone/>
            </a:pPr>
            <a:r>
              <a:rPr lang="en-US" dirty="0">
                <a:solidFill>
                  <a:srgbClr val="002060"/>
                </a:solidFill>
              </a:rPr>
              <a:t>For example: </a:t>
            </a:r>
          </a:p>
          <a:p>
            <a:pPr marL="0" indent="0">
              <a:buNone/>
            </a:pPr>
            <a:endParaRPr lang="en-US" dirty="0">
              <a:solidFill>
                <a:srgbClr val="002060"/>
              </a:solidFill>
            </a:endParaRPr>
          </a:p>
          <a:p>
            <a:pPr marL="0" indent="0">
              <a:buNone/>
            </a:pPr>
            <a:r>
              <a:rPr lang="en-US" dirty="0">
                <a:solidFill>
                  <a:srgbClr val="002060"/>
                </a:solidFill>
              </a:rPr>
              <a:t>We are throwing a coin into the air and then we guess which side it will land on, heads or tails</a:t>
            </a:r>
          </a:p>
          <a:p>
            <a:pPr marL="0" indent="0">
              <a:buNone/>
            </a:pPr>
            <a:endParaRPr lang="en-US" dirty="0">
              <a:solidFill>
                <a:srgbClr val="002060"/>
              </a:solidFill>
            </a:endParaRPr>
          </a:p>
          <a:p>
            <a:pPr marL="0" indent="0">
              <a:buNone/>
            </a:pPr>
            <a:r>
              <a:rPr lang="en-US" dirty="0">
                <a:solidFill>
                  <a:srgbClr val="002060"/>
                </a:solidFill>
              </a:rPr>
              <a:t>We are rolling  a die and then we guess which number will show up </a:t>
            </a:r>
            <a:endParaRPr lang="ru-RU" dirty="0">
              <a:solidFill>
                <a:srgbClr val="002060"/>
              </a:solidFill>
            </a:endParaRPr>
          </a:p>
        </p:txBody>
      </p:sp>
      <p:sp>
        <p:nvSpPr>
          <p:cNvPr id="5" name="Объект 4"/>
          <p:cNvSpPr>
            <a:spLocks noGrp="1"/>
          </p:cNvSpPr>
          <p:nvPr>
            <p:ph sz="half" idx="2"/>
          </p:nvPr>
        </p:nvSpPr>
        <p:spPr>
          <a:xfrm>
            <a:off x="4644008" y="1700808"/>
            <a:ext cx="4038600" cy="4569371"/>
          </a:xfrm>
        </p:spPr>
        <p:txBody>
          <a:bodyPr>
            <a:normAutofit fontScale="77500" lnSpcReduction="20000"/>
          </a:bodyPr>
          <a:lstStyle/>
          <a:p>
            <a:r>
              <a:rPr lang="en-US" b="1" dirty="0">
                <a:solidFill>
                  <a:srgbClr val="002060"/>
                </a:solidFill>
              </a:rPr>
              <a:t>An experiment</a:t>
            </a:r>
            <a:r>
              <a:rPr lang="en-US" dirty="0">
                <a:solidFill>
                  <a:srgbClr val="002060"/>
                </a:solidFill>
              </a:rPr>
              <a:t> is an activity or procedure that produces distinct, well-defined possibilities called </a:t>
            </a:r>
            <a:r>
              <a:rPr lang="en-US" b="1" dirty="0">
                <a:solidFill>
                  <a:srgbClr val="002060"/>
                </a:solidFill>
              </a:rPr>
              <a:t>outcomes</a:t>
            </a:r>
            <a:r>
              <a:rPr lang="en-US" dirty="0">
                <a:solidFill>
                  <a:srgbClr val="002060"/>
                </a:solidFill>
              </a:rPr>
              <a:t>. </a:t>
            </a:r>
          </a:p>
          <a:p>
            <a:pPr marL="0" indent="0">
              <a:buNone/>
            </a:pPr>
            <a:endParaRPr lang="en-US" sz="2600" dirty="0">
              <a:solidFill>
                <a:srgbClr val="002060"/>
              </a:solidFill>
            </a:endParaRPr>
          </a:p>
          <a:p>
            <a:pPr marL="0" indent="0" algn="r">
              <a:buNone/>
            </a:pPr>
            <a:r>
              <a:rPr lang="en-US" sz="2600" dirty="0">
                <a:solidFill>
                  <a:srgbClr val="002060"/>
                </a:solidFill>
              </a:rPr>
              <a:t>Tossing a coin, rolling a die, extracting a ball from a box are experiments.</a:t>
            </a:r>
            <a:endParaRPr lang="ru-RU" sz="2600" dirty="0">
              <a:solidFill>
                <a:srgbClr val="002060"/>
              </a:solidFill>
            </a:endParaRPr>
          </a:p>
          <a:p>
            <a:pPr marL="0" indent="0">
              <a:buNone/>
            </a:pPr>
            <a:endParaRPr lang="en-US" b="1" dirty="0">
              <a:solidFill>
                <a:srgbClr val="002060"/>
              </a:solidFill>
            </a:endParaRPr>
          </a:p>
          <a:p>
            <a:r>
              <a:rPr lang="en-US" b="1" dirty="0">
                <a:solidFill>
                  <a:srgbClr val="002060"/>
                </a:solidFill>
              </a:rPr>
              <a:t>The set of all outcomes is called the sample space</a:t>
            </a:r>
          </a:p>
          <a:p>
            <a:endParaRPr lang="en-US" b="1" dirty="0">
              <a:solidFill>
                <a:srgbClr val="002060"/>
              </a:solidFill>
            </a:endParaRPr>
          </a:p>
          <a:p>
            <a:r>
              <a:rPr lang="en-US" b="1" dirty="0">
                <a:solidFill>
                  <a:srgbClr val="002060"/>
                </a:solidFill>
              </a:rPr>
              <a:t>The elements of a sample space are called sample points</a:t>
            </a:r>
            <a:endParaRPr lang="ru-RU" b="1" dirty="0">
              <a:solidFill>
                <a:srgbClr val="002060"/>
              </a:solidFill>
            </a:endParaRPr>
          </a:p>
        </p:txBody>
      </p:sp>
    </p:spTree>
    <p:extLst>
      <p:ext uri="{BB962C8B-B14F-4D97-AF65-F5344CB8AC3E}">
        <p14:creationId xmlns:p14="http://schemas.microsoft.com/office/powerpoint/2010/main" val="551421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1520" y="274638"/>
            <a:ext cx="8640960" cy="6322714"/>
          </a:xfrm>
        </p:spPr>
        <p:txBody>
          <a:bodyPr>
            <a:normAutofit fontScale="90000"/>
          </a:bodyPr>
          <a:lstStyle/>
          <a:p>
            <a:pPr lvl="0"/>
            <a:r>
              <a:rPr lang="en-US" sz="3100" dirty="0">
                <a:solidFill>
                  <a:srgbClr val="002060"/>
                </a:solidFill>
              </a:rPr>
              <a:t>If our experiment is to toss a coin which has two sides then there are two outcomes: heads and tails. </a:t>
            </a:r>
            <a:br>
              <a:rPr lang="en-US" sz="3100" dirty="0">
                <a:solidFill>
                  <a:srgbClr val="002060"/>
                </a:solidFill>
              </a:rPr>
            </a:br>
            <a:br>
              <a:rPr lang="en-US" sz="3100" dirty="0">
                <a:solidFill>
                  <a:srgbClr val="002060"/>
                </a:solidFill>
              </a:rPr>
            </a:br>
            <a:r>
              <a:rPr lang="en-US" sz="3100" dirty="0">
                <a:solidFill>
                  <a:srgbClr val="002060"/>
                </a:solidFill>
              </a:rPr>
              <a:t>Tossing a coin experiment </a:t>
            </a:r>
            <a:br>
              <a:rPr lang="en-US" sz="3100" dirty="0">
                <a:solidFill>
                  <a:srgbClr val="002060"/>
                </a:solidFill>
              </a:rPr>
            </a:br>
            <a:r>
              <a:rPr lang="en-US" sz="3100" b="1" dirty="0">
                <a:solidFill>
                  <a:schemeClr val="accent2">
                    <a:lumMod val="50000"/>
                  </a:schemeClr>
                </a:solidFill>
              </a:rPr>
              <a:t>S : {Head, Tail}</a:t>
            </a:r>
            <a:br>
              <a:rPr lang="ru-RU" sz="3100" b="1" dirty="0">
                <a:solidFill>
                  <a:schemeClr val="accent2">
                    <a:lumMod val="50000"/>
                  </a:schemeClr>
                </a:solidFill>
              </a:rPr>
            </a:br>
            <a:r>
              <a:rPr lang="en-US" sz="3100" dirty="0">
                <a:solidFill>
                  <a:srgbClr val="002060"/>
                </a:solidFill>
              </a:rPr>
              <a:t> </a:t>
            </a:r>
            <a:br>
              <a:rPr lang="ru-RU" sz="3100" dirty="0">
                <a:solidFill>
                  <a:srgbClr val="002060"/>
                </a:solidFill>
              </a:rPr>
            </a:br>
            <a:r>
              <a:rPr lang="en-US" sz="3100" dirty="0">
                <a:solidFill>
                  <a:srgbClr val="002060"/>
                </a:solidFill>
              </a:rPr>
              <a:t>If our experiment is to roll a die whose faces are marked with the six numerical symbols or numbers 1; 2; 3; 4; 5; 6 then there are six outcomes corresponding to the number that shows on the top. </a:t>
            </a:r>
            <a:br>
              <a:rPr lang="en-US" sz="3100" dirty="0">
                <a:solidFill>
                  <a:srgbClr val="002060"/>
                </a:solidFill>
              </a:rPr>
            </a:br>
            <a:br>
              <a:rPr lang="en-US" sz="3100" dirty="0">
                <a:solidFill>
                  <a:srgbClr val="002060"/>
                </a:solidFill>
              </a:rPr>
            </a:br>
            <a:r>
              <a:rPr lang="en-US" sz="3100" dirty="0">
                <a:solidFill>
                  <a:srgbClr val="002060"/>
                </a:solidFill>
              </a:rPr>
              <a:t>Thus, the sample space for this experiment is </a:t>
            </a:r>
            <a:r>
              <a:rPr lang="en-US" sz="2700" dirty="0">
                <a:solidFill>
                  <a:srgbClr val="002060"/>
                </a:solidFill>
              </a:rPr>
              <a:t>1; 2; 3; 4; 5; 6. </a:t>
            </a:r>
            <a:br>
              <a:rPr lang="en-US" sz="3100" dirty="0">
                <a:solidFill>
                  <a:srgbClr val="002060"/>
                </a:solidFill>
              </a:rPr>
            </a:br>
            <a:r>
              <a:rPr lang="en-US" sz="3100" b="1" dirty="0">
                <a:solidFill>
                  <a:schemeClr val="accent2">
                    <a:lumMod val="50000"/>
                  </a:schemeClr>
                </a:solidFill>
              </a:rPr>
              <a:t>S : {1, 2, 3, 4, 5, 6}</a:t>
            </a:r>
            <a:endParaRPr lang="ru-RU" sz="3100" b="1" dirty="0">
              <a:solidFill>
                <a:schemeClr val="accent2">
                  <a:lumMod val="50000"/>
                </a:schemeClr>
              </a:solidFill>
            </a:endParaRPr>
          </a:p>
        </p:txBody>
      </p:sp>
    </p:spTree>
    <p:extLst>
      <p:ext uri="{BB962C8B-B14F-4D97-AF65-F5344CB8AC3E}">
        <p14:creationId xmlns:p14="http://schemas.microsoft.com/office/powerpoint/2010/main" val="3667205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251520" y="274638"/>
                <a:ext cx="8712968" cy="6178698"/>
              </a:xfrm>
            </p:spPr>
            <p:txBody>
              <a:bodyPr>
                <a:normAutofit/>
              </a:bodyPr>
              <a:lstStyle/>
              <a:p>
                <a:pPr algn="l"/>
                <a:r>
                  <a:rPr lang="en-US" sz="3200" b="1" dirty="0">
                    <a:solidFill>
                      <a:schemeClr val="accent2">
                        <a:lumMod val="50000"/>
                      </a:schemeClr>
                    </a:solidFill>
                  </a:rPr>
                  <a:t>Example 1</a:t>
                </a:r>
                <a:br>
                  <a:rPr lang="ru-RU" sz="3200" dirty="0">
                    <a:solidFill>
                      <a:srgbClr val="002060"/>
                    </a:solidFill>
                  </a:rPr>
                </a:br>
                <a:r>
                  <a:rPr lang="en-US" sz="3200" dirty="0">
                    <a:solidFill>
                      <a:srgbClr val="002060"/>
                    </a:solidFill>
                  </a:rPr>
                  <a:t>Suppose a coin is flipped 3 times. What is the probability of getting two tails and one head?</a:t>
                </a:r>
                <a:br>
                  <a:rPr lang="ru-RU" sz="3200" dirty="0">
                    <a:solidFill>
                      <a:srgbClr val="002060"/>
                    </a:solidFill>
                  </a:rPr>
                </a:br>
                <a:br>
                  <a:rPr lang="en-US" sz="3200" dirty="0">
                    <a:solidFill>
                      <a:srgbClr val="002060"/>
                    </a:solidFill>
                  </a:rPr>
                </a:br>
                <a:r>
                  <a:rPr lang="en-US" sz="3200" b="1" dirty="0">
                    <a:solidFill>
                      <a:schemeClr val="accent2">
                        <a:lumMod val="50000"/>
                      </a:schemeClr>
                    </a:solidFill>
                  </a:rPr>
                  <a:t>Solution: </a:t>
                </a:r>
                <a:br>
                  <a:rPr lang="en-US" sz="3200" i="1" dirty="0">
                    <a:solidFill>
                      <a:srgbClr val="002060"/>
                    </a:solidFill>
                  </a:rPr>
                </a:br>
                <a:r>
                  <a:rPr lang="en-US" sz="3200" dirty="0">
                    <a:solidFill>
                      <a:srgbClr val="002060"/>
                    </a:solidFill>
                  </a:rPr>
                  <a:t>For this experiment, the sample space consists of 8 sample points.</a:t>
                </a:r>
                <a:br>
                  <a:rPr lang="ru-RU" sz="3200" dirty="0">
                    <a:solidFill>
                      <a:srgbClr val="002060"/>
                    </a:solidFill>
                  </a:rPr>
                </a:br>
                <a:r>
                  <a:rPr lang="en-US" sz="3200" b="1" dirty="0">
                    <a:solidFill>
                      <a:srgbClr val="002060"/>
                    </a:solidFill>
                  </a:rPr>
                  <a:t>S</a:t>
                </a:r>
                <a:r>
                  <a:rPr lang="en-US" sz="3200" dirty="0">
                    <a:solidFill>
                      <a:srgbClr val="002060"/>
                    </a:solidFill>
                  </a:rPr>
                  <a:t> = {TTT, TTH, THT, THH, HTT, HTH, HHT, HHH}</a:t>
                </a:r>
                <a:br>
                  <a:rPr lang="en-US" sz="3200" dirty="0">
                    <a:solidFill>
                      <a:srgbClr val="002060"/>
                    </a:solidFill>
                  </a:rPr>
                </a:br>
                <a:r>
                  <a:rPr lang="en-US" sz="2400" dirty="0">
                    <a:solidFill>
                      <a:srgbClr val="002060"/>
                    </a:solidFill>
                    <a:latin typeface="Arial" panose="020B0604020202020204" pitchFamily="34" charset="0"/>
                    <a:cs typeface="Arial" panose="020B0604020202020204" pitchFamily="34" charset="0"/>
                  </a:rPr>
                  <a:t>the </a:t>
                </a:r>
                <a14:m>
                  <m:oMath xmlns:m="http://schemas.openxmlformats.org/officeDocument/2006/math">
                    <m:r>
                      <m:rPr>
                        <m:sty m:val="p"/>
                      </m:rPr>
                      <a:rPr lang="en-US" sz="2400" b="0" i="1">
                        <a:solidFill>
                          <a:srgbClr val="002060"/>
                        </a:solidFill>
                        <a:latin typeface="Cambria Math"/>
                      </a:rPr>
                      <m:t>number</m:t>
                    </m:r>
                    <m:r>
                      <a:rPr lang="en-US" sz="2400" b="0">
                        <a:solidFill>
                          <a:srgbClr val="002060"/>
                        </a:solidFill>
                        <a:latin typeface="Cambria Math"/>
                      </a:rPr>
                      <m:t> </m:t>
                    </m:r>
                    <m:r>
                      <m:rPr>
                        <m:sty m:val="p"/>
                      </m:rPr>
                      <a:rPr lang="en-US" sz="2400" b="0" i="1">
                        <a:solidFill>
                          <a:srgbClr val="002060"/>
                        </a:solidFill>
                        <a:latin typeface="Cambria Math"/>
                      </a:rPr>
                      <m:t>of</m:t>
                    </m:r>
                    <m:r>
                      <a:rPr lang="en-US" sz="2400" b="0">
                        <a:solidFill>
                          <a:srgbClr val="002060"/>
                        </a:solidFill>
                        <a:latin typeface="Cambria Math"/>
                      </a:rPr>
                      <m:t> </m:t>
                    </m:r>
                    <m:r>
                      <m:rPr>
                        <m:sty m:val="p"/>
                      </m:rPr>
                      <a:rPr lang="en-US" sz="2400" b="0" i="1">
                        <a:solidFill>
                          <a:srgbClr val="002060"/>
                        </a:solidFill>
                        <a:latin typeface="Cambria Math"/>
                      </a:rPr>
                      <m:t>the</m:t>
                    </m:r>
                    <m:r>
                      <a:rPr lang="en-US" sz="2400" b="0">
                        <a:solidFill>
                          <a:srgbClr val="002060"/>
                        </a:solidFill>
                        <a:latin typeface="Cambria Math"/>
                      </a:rPr>
                      <m:t> </m:t>
                    </m:r>
                    <m:r>
                      <m:rPr>
                        <m:sty m:val="p"/>
                      </m:rPr>
                      <a:rPr lang="en-US" sz="2400" b="0" i="1">
                        <a:solidFill>
                          <a:srgbClr val="002060"/>
                        </a:solidFill>
                        <a:latin typeface="Cambria Math"/>
                      </a:rPr>
                      <m:t>given</m:t>
                    </m:r>
                    <m:r>
                      <a:rPr lang="en-US" sz="2400" b="0" i="0" smtClean="0">
                        <a:solidFill>
                          <a:srgbClr val="002060"/>
                        </a:solidFill>
                        <a:latin typeface="Cambria Math"/>
                      </a:rPr>
                      <m:t> </m:t>
                    </m:r>
                    <m:d>
                      <m:dPr>
                        <m:ctrlPr>
                          <a:rPr lang="en-US" sz="2400" b="0" i="1" smtClean="0">
                            <a:solidFill>
                              <a:srgbClr val="002060"/>
                            </a:solidFill>
                            <a:latin typeface="Cambria Math" panose="02040503050406030204" pitchFamily="18" charset="0"/>
                          </a:rPr>
                        </m:ctrlPr>
                      </m:dPr>
                      <m:e>
                        <m:r>
                          <m:rPr>
                            <m:sty m:val="p"/>
                          </m:rPr>
                          <a:rPr lang="en-US" sz="2400">
                            <a:solidFill>
                              <a:srgbClr val="002060"/>
                            </a:solidFill>
                            <a:latin typeface="Cambria Math"/>
                          </a:rPr>
                          <m:t>desirable</m:t>
                        </m:r>
                      </m:e>
                    </m:d>
                    <m:r>
                      <a:rPr lang="en-US" sz="2400" b="0" i="1" smtClean="0">
                        <a:solidFill>
                          <a:srgbClr val="002060"/>
                        </a:solidFill>
                        <a:latin typeface="Cambria Math"/>
                      </a:rPr>
                      <m:t> </m:t>
                    </m:r>
                    <m:r>
                      <m:rPr>
                        <m:sty m:val="p"/>
                      </m:rPr>
                      <a:rPr lang="en-US" sz="2400" b="0" i="1">
                        <a:solidFill>
                          <a:srgbClr val="002060"/>
                        </a:solidFill>
                        <a:latin typeface="Cambria Math"/>
                      </a:rPr>
                      <m:t>outcomes</m:t>
                    </m:r>
                  </m:oMath>
                </a14:m>
                <a:r>
                  <a:rPr lang="en-US" sz="2400" dirty="0">
                    <a:solidFill>
                      <a:srgbClr val="002060"/>
                    </a:solidFill>
                    <a:latin typeface="Arial" panose="020B0604020202020204" pitchFamily="34" charset="0"/>
                    <a:cs typeface="Arial" panose="020B0604020202020204" pitchFamily="34" charset="0"/>
                  </a:rPr>
                  <a:t> is 3</a:t>
                </a:r>
                <a:br>
                  <a:rPr lang="en-US" sz="2400" dirty="0">
                    <a:solidFill>
                      <a:srgbClr val="002060"/>
                    </a:solidFill>
                    <a:latin typeface="Arial" panose="020B0604020202020204" pitchFamily="34" charset="0"/>
                    <a:cs typeface="Arial" panose="020B0604020202020204" pitchFamily="34" charset="0"/>
                  </a:rPr>
                </a:br>
                <a14:m>
                  <m:oMath xmlns:m="http://schemas.openxmlformats.org/officeDocument/2006/math">
                    <m:r>
                      <m:rPr>
                        <m:sty m:val="p"/>
                      </m:rPr>
                      <a:rPr lang="en-US" sz="2400" b="0" i="0" smtClean="0">
                        <a:solidFill>
                          <a:srgbClr val="002060"/>
                        </a:solidFill>
                        <a:latin typeface="Cambria Math"/>
                      </a:rPr>
                      <m:t>the</m:t>
                    </m:r>
                    <m:r>
                      <a:rPr lang="en-US" sz="2400" b="0" i="0" smtClean="0">
                        <a:solidFill>
                          <a:srgbClr val="002060"/>
                        </a:solidFill>
                        <a:latin typeface="Cambria Math"/>
                      </a:rPr>
                      <m:t> </m:t>
                    </m:r>
                    <m:r>
                      <m:rPr>
                        <m:sty m:val="p"/>
                      </m:rPr>
                      <a:rPr lang="en-US" sz="2400" b="0" i="1">
                        <a:solidFill>
                          <a:srgbClr val="002060"/>
                        </a:solidFill>
                        <a:latin typeface="Cambria Math"/>
                      </a:rPr>
                      <m:t>number</m:t>
                    </m:r>
                    <m:r>
                      <a:rPr lang="en-US" sz="2400" b="0">
                        <a:solidFill>
                          <a:srgbClr val="002060"/>
                        </a:solidFill>
                        <a:latin typeface="Cambria Math"/>
                      </a:rPr>
                      <m:t> </m:t>
                    </m:r>
                    <m:r>
                      <m:rPr>
                        <m:sty m:val="p"/>
                      </m:rPr>
                      <a:rPr lang="en-US" sz="2400" b="0" i="1">
                        <a:solidFill>
                          <a:srgbClr val="002060"/>
                        </a:solidFill>
                        <a:latin typeface="Cambria Math"/>
                      </a:rPr>
                      <m:t>of</m:t>
                    </m:r>
                    <m:r>
                      <a:rPr lang="en-US" sz="2400" b="0">
                        <a:solidFill>
                          <a:srgbClr val="002060"/>
                        </a:solidFill>
                        <a:latin typeface="Cambria Math"/>
                      </a:rPr>
                      <m:t> </m:t>
                    </m:r>
                    <m:r>
                      <m:rPr>
                        <m:sty m:val="p"/>
                      </m:rPr>
                      <a:rPr lang="en-US" sz="2400" b="0" i="1">
                        <a:solidFill>
                          <a:srgbClr val="002060"/>
                        </a:solidFill>
                        <a:latin typeface="Cambria Math"/>
                      </a:rPr>
                      <m:t>all</m:t>
                    </m:r>
                    <m:r>
                      <a:rPr lang="en-US" sz="2400" b="0">
                        <a:solidFill>
                          <a:srgbClr val="002060"/>
                        </a:solidFill>
                        <a:latin typeface="Cambria Math"/>
                      </a:rPr>
                      <m:t> </m:t>
                    </m:r>
                    <m:r>
                      <m:rPr>
                        <m:sty m:val="p"/>
                      </m:rPr>
                      <a:rPr lang="en-US" sz="2400" b="0" i="1">
                        <a:solidFill>
                          <a:srgbClr val="002060"/>
                        </a:solidFill>
                        <a:latin typeface="Cambria Math"/>
                      </a:rPr>
                      <m:t>possible</m:t>
                    </m:r>
                    <m:r>
                      <a:rPr lang="en-US" sz="2400" b="0">
                        <a:solidFill>
                          <a:srgbClr val="002060"/>
                        </a:solidFill>
                        <a:latin typeface="Cambria Math"/>
                      </a:rPr>
                      <m:t> </m:t>
                    </m:r>
                    <m:r>
                      <m:rPr>
                        <m:sty m:val="p"/>
                      </m:rPr>
                      <a:rPr lang="en-US" sz="2400" b="0" i="1">
                        <a:solidFill>
                          <a:srgbClr val="002060"/>
                        </a:solidFill>
                        <a:latin typeface="Cambria Math"/>
                      </a:rPr>
                      <m:t>outcomes</m:t>
                    </m:r>
                  </m:oMath>
                </a14:m>
                <a:r>
                  <a:rPr lang="en-US" sz="2400" dirty="0">
                    <a:solidFill>
                      <a:srgbClr val="002060"/>
                    </a:solidFill>
                    <a:latin typeface="Arial" panose="020B0604020202020204" pitchFamily="34" charset="0"/>
                    <a:cs typeface="Arial" panose="020B0604020202020204" pitchFamily="34" charset="0"/>
                  </a:rPr>
                  <a:t> is 8</a:t>
                </a:r>
                <a:br>
                  <a:rPr lang="en-US" sz="2400" dirty="0">
                    <a:solidFill>
                      <a:srgbClr val="002060"/>
                    </a:solidFill>
                    <a:latin typeface="Arial" panose="020B0604020202020204" pitchFamily="34" charset="0"/>
                    <a:cs typeface="Arial" panose="020B0604020202020204" pitchFamily="34" charset="0"/>
                  </a:rPr>
                </a:br>
                <a:r>
                  <a:rPr lang="en-US" sz="2400" dirty="0">
                    <a:solidFill>
                      <a:srgbClr val="002060"/>
                    </a:solidFill>
                    <a:latin typeface="Arial" panose="020B0604020202020204" pitchFamily="34" charset="0"/>
                    <a:cs typeface="Arial" panose="020B0604020202020204" pitchFamily="34" charset="0"/>
                  </a:rPr>
                  <a:t>then probability</a:t>
                </a:r>
                <a:r>
                  <a:rPr lang="en-US" sz="2400" dirty="0">
                    <a:solidFill>
                      <a:srgbClr val="002060"/>
                    </a:solidFill>
                  </a:rPr>
                  <a:t> is </a:t>
                </a:r>
                <a:r>
                  <a:rPr lang="en-US" sz="2400" b="1" dirty="0">
                    <a:solidFill>
                      <a:schemeClr val="accent2">
                        <a:lumMod val="50000"/>
                      </a:schemeClr>
                    </a:solidFill>
                    <a:latin typeface="Arial" panose="020B0604020202020204" pitchFamily="34" charset="0"/>
                    <a:cs typeface="Arial" panose="020B0604020202020204" pitchFamily="34" charset="0"/>
                  </a:rPr>
                  <a:t>P = </a:t>
                </a:r>
                <a14:m>
                  <m:oMath xmlns:m="http://schemas.openxmlformats.org/officeDocument/2006/math">
                    <m:f>
                      <m:fPr>
                        <m:ctrlPr>
                          <a:rPr lang="en-US" sz="3200" b="1" i="1" smtClean="0">
                            <a:solidFill>
                              <a:schemeClr val="accent2">
                                <a:lumMod val="50000"/>
                              </a:schemeClr>
                            </a:solidFill>
                            <a:latin typeface="Cambria Math" panose="02040503050406030204" pitchFamily="18" charset="0"/>
                          </a:rPr>
                        </m:ctrlPr>
                      </m:fPr>
                      <m:num>
                        <m:r>
                          <a:rPr lang="en-US" sz="3200" b="1" i="1" smtClean="0">
                            <a:solidFill>
                              <a:schemeClr val="accent2">
                                <a:lumMod val="50000"/>
                              </a:schemeClr>
                            </a:solidFill>
                            <a:latin typeface="Cambria Math"/>
                          </a:rPr>
                          <m:t>𝟑</m:t>
                        </m:r>
                      </m:num>
                      <m:den>
                        <m:r>
                          <a:rPr lang="en-US" sz="3200" b="1" i="1" smtClean="0">
                            <a:solidFill>
                              <a:schemeClr val="accent2">
                                <a:lumMod val="50000"/>
                              </a:schemeClr>
                            </a:solidFill>
                            <a:latin typeface="Cambria Math"/>
                          </a:rPr>
                          <m:t>𝟖</m:t>
                        </m:r>
                      </m:den>
                    </m:f>
                  </m:oMath>
                </a14:m>
                <a:endParaRPr lang="ru-RU" sz="3200" dirty="0">
                  <a:latin typeface="Arial" panose="020B0604020202020204" pitchFamily="34" charset="0"/>
                  <a:cs typeface="Arial" panose="020B0604020202020204" pitchFamily="34"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251520" y="274638"/>
                <a:ext cx="8712968" cy="6178698"/>
              </a:xfrm>
              <a:blipFill rotWithShape="1">
                <a:blip r:embed="rId2"/>
                <a:stretch>
                  <a:fillRect l="-1748" r="-1329"/>
                </a:stretch>
              </a:blipFill>
            </p:spPr>
            <p:txBody>
              <a:bodyPr/>
              <a:lstStyle/>
              <a:p>
                <a:r>
                  <a:rPr lang="ru-RU">
                    <a:noFill/>
                  </a:rPr>
                  <a:t> </a:t>
                </a:r>
              </a:p>
            </p:txBody>
          </p:sp>
        </mc:Fallback>
      </mc:AlternateContent>
    </p:spTree>
    <p:extLst>
      <p:ext uri="{BB962C8B-B14F-4D97-AF65-F5344CB8AC3E}">
        <p14:creationId xmlns:p14="http://schemas.microsoft.com/office/powerpoint/2010/main" val="1493867941"/>
      </p:ext>
    </p:extLst>
  </p:cSld>
  <p:clrMapOvr>
    <a:masterClrMapping/>
  </p:clrMapOvr>
</p:sld>
</file>

<file path=ppt/theme/theme1.xml><?xml version="1.0" encoding="utf-8"?>
<a:theme xmlns:a="http://schemas.openxmlformats.org/drawingml/2006/main" name="Тема Office">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1555</TotalTime>
  <Words>3091</Words>
  <Application>Microsoft Macintosh PowerPoint</Application>
  <PresentationFormat>On-screen Show (4:3)</PresentationFormat>
  <Paragraphs>329</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Cambria Math</vt:lpstr>
      <vt:lpstr>Linux Libertine</vt:lpstr>
      <vt:lpstr>Times New Roman</vt:lpstr>
      <vt:lpstr>Wingdings</vt:lpstr>
      <vt:lpstr>Тема Office</vt:lpstr>
      <vt:lpstr>PowerPoint Presentation</vt:lpstr>
      <vt:lpstr>There are two basic types of relationships:</vt:lpstr>
      <vt:lpstr>A measure of uncertainty  or  a numerical value expressing the degree of uncertainty regarding the occurrence of an event is called   probability </vt:lpstr>
      <vt:lpstr>The probability of a random event is a measure of the likelihood that the event will occur   A probability measures the chance of a given event occurring </vt:lpstr>
      <vt:lpstr>1. The probability of an event is the proportion of times it occurs in a long sequence of trials  or the relative frequency of occurrence of the event in a long run :  P = (lim)┬(N→∞)⁡□(64&amp;m/N)     A trial is a single performance of an experiment and it results in an outcome.  We call a single toss of a coin as a trial. We call a single roll of a die as a trial.</vt:lpstr>
      <vt:lpstr>2. P(A) is the proportion of times the event A is observed:    P (A) = (number of the given outcomes )/(number of all possible outcomes)   If a random experiment is repeated an infinite number of times, the relative frequency for any given outcome is the probability of this outcome.   </vt:lpstr>
      <vt:lpstr> Experiment – Event – Outcome –  Sample space – Sample points </vt:lpstr>
      <vt:lpstr>If our experiment is to toss a coin which has two sides then there are two outcomes: heads and tails.   Tossing a coin experiment  S : {Head, Tail}   If our experiment is to roll a die whose faces are marked with the six numerical symbols or numbers 1; 2; 3; 4; 5; 6 then there are six outcomes corresponding to the number that shows on the top.   Thus, the sample space for this experiment is 1; 2; 3; 4; 5; 6.  S : {1, 2, 3, 4, 5, 6}</vt:lpstr>
      <vt:lpstr>Example 1 Suppose a coin is flipped 3 times. What is the probability of getting two tails and one head?  Solution:  For this experiment, the sample space consists of 8 sample points. S = {TTT, TTH, THT, THH, HTT, HTH, HHT, HHH} the number of the given (desirable)  outcomes is 3 the number of all possible outcomes is 8 then probability is P = 3/8</vt:lpstr>
      <vt:lpstr>Types of random events</vt:lpstr>
      <vt:lpstr>Types of random events</vt:lpstr>
      <vt:lpstr>The addition rule: </vt:lpstr>
      <vt:lpstr>Example 2</vt:lpstr>
      <vt:lpstr>The multiplication rule:</vt:lpstr>
      <vt:lpstr>Example 3.1</vt:lpstr>
      <vt:lpstr>Example 3.2</vt:lpstr>
      <vt:lpstr>Conditional Probability</vt:lpstr>
      <vt:lpstr>Bayes’ Theorem</vt:lpstr>
      <vt:lpstr>Bayes’ Theorem</vt:lpstr>
      <vt:lpstr>Bayes’ Theorem</vt:lpstr>
      <vt:lpstr>Basic notions of Statistics</vt:lpstr>
      <vt:lpstr>PowerPoint Presentation</vt:lpstr>
      <vt:lpstr>PowerPoint Presentation</vt:lpstr>
      <vt:lpstr>PowerPoint Presentation</vt:lpstr>
      <vt:lpstr>PowerPoint Presentation</vt:lpstr>
      <vt:lpstr>Numerical Characteristics of a distribution</vt:lpstr>
      <vt:lpstr>PowerPoint Presentation</vt:lpstr>
      <vt:lpstr>PowerPoint Presentation</vt:lpstr>
      <vt:lpstr>PowerPoint Presentation</vt:lpstr>
      <vt:lpstr>The most important distributions </vt:lpstr>
      <vt:lpstr>PowerPoint Presentation</vt:lpstr>
      <vt:lpstr>PowerPoint Presentation</vt:lpstr>
      <vt:lpstr>PowerPoint Presentation</vt:lpstr>
      <vt:lpstr>PowerPoint Presentation</vt:lpstr>
      <vt:lpstr>PowerPoint Presentation</vt:lpstr>
      <vt:lpstr>Example</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dc:creator>
  <cp:lastModifiedBy>Microsoft Office User</cp:lastModifiedBy>
  <cp:revision>137</cp:revision>
  <dcterms:created xsi:type="dcterms:W3CDTF">2018-04-11T11:13:07Z</dcterms:created>
  <dcterms:modified xsi:type="dcterms:W3CDTF">2021-09-26T09:53:08Z</dcterms:modified>
</cp:coreProperties>
</file>