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8" r:id="rId1"/>
  </p:sldMasterIdLst>
  <p:notesMasterIdLst>
    <p:notesMasterId r:id="rId29"/>
  </p:notesMasterIdLst>
  <p:sldIdLst>
    <p:sldId id="256" r:id="rId2"/>
    <p:sldId id="257" r:id="rId3"/>
    <p:sldId id="258" r:id="rId4"/>
    <p:sldId id="259" r:id="rId5"/>
    <p:sldId id="297" r:id="rId6"/>
    <p:sldId id="298" r:id="rId7"/>
    <p:sldId id="299" r:id="rId8"/>
    <p:sldId id="300" r:id="rId9"/>
    <p:sldId id="301" r:id="rId10"/>
    <p:sldId id="303" r:id="rId11"/>
    <p:sldId id="304" r:id="rId12"/>
    <p:sldId id="305" r:id="rId13"/>
    <p:sldId id="306" r:id="rId14"/>
    <p:sldId id="307" r:id="rId15"/>
    <p:sldId id="308" r:id="rId16"/>
    <p:sldId id="309" r:id="rId17"/>
    <p:sldId id="321" r:id="rId18"/>
    <p:sldId id="311" r:id="rId19"/>
    <p:sldId id="312" r:id="rId20"/>
    <p:sldId id="313" r:id="rId21"/>
    <p:sldId id="315" r:id="rId22"/>
    <p:sldId id="316" r:id="rId23"/>
    <p:sldId id="314" r:id="rId24"/>
    <p:sldId id="319" r:id="rId25"/>
    <p:sldId id="317" r:id="rId26"/>
    <p:sldId id="318" r:id="rId27"/>
    <p:sldId id="32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922"/>
    <p:restoredTop sz="95408"/>
  </p:normalViewPr>
  <p:slideViewPr>
    <p:cSldViewPr snapToGrid="0" snapToObjects="1">
      <p:cViewPr varScale="1">
        <p:scale>
          <a:sx n="104" d="100"/>
          <a:sy n="104" d="100"/>
        </p:scale>
        <p:origin x="132"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8291DE-F0DD-D445-ACB7-9D3E4037BFD9}" type="datetimeFigureOut">
              <a:rPr lang="en-US" smtClean="0"/>
              <a:t>9/20/2021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192279-A5B0-4742-AEBC-F6BFB63414EC}" type="slidenum">
              <a:rPr lang="en-US" smtClean="0"/>
              <a:t>‹#›</a:t>
            </a:fld>
            <a:endParaRPr lang="en-US"/>
          </a:p>
        </p:txBody>
      </p:sp>
    </p:spTree>
    <p:extLst>
      <p:ext uri="{BB962C8B-B14F-4D97-AF65-F5344CB8AC3E}">
        <p14:creationId xmlns:p14="http://schemas.microsoft.com/office/powerpoint/2010/main" val="1202111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27086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77484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899876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3850697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42A8C5-8D69-3546-9801-3324DD42EC60}"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499832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29527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42A8C5-8D69-3546-9801-3324DD42EC60}" type="datetimeFigureOut">
              <a:rPr lang="en-US" smtClean="0"/>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5887449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42A8C5-8D69-3546-9801-3324DD42EC60}" type="datetimeFigureOut">
              <a:rPr lang="en-US" smtClean="0"/>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578691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42A8C5-8D69-3546-9801-3324DD42EC60}" type="datetimeFigureOut">
              <a:rPr lang="en-US" smtClean="0"/>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914371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45458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42A8C5-8D69-3546-9801-3324DD42EC60}"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20F9852-6A73-E14E-BA7C-955A311E2369}" type="slidenum">
              <a:rPr lang="en-US" smtClean="0"/>
              <a:t>‹#›</a:t>
            </a:fld>
            <a:endParaRPr lang="en-US"/>
          </a:p>
        </p:txBody>
      </p:sp>
    </p:spTree>
    <p:extLst>
      <p:ext uri="{BB962C8B-B14F-4D97-AF65-F5344CB8AC3E}">
        <p14:creationId xmlns:p14="http://schemas.microsoft.com/office/powerpoint/2010/main" val="1650578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42A8C5-8D69-3546-9801-3324DD42EC60}" type="datetimeFigureOut">
              <a:rPr lang="en-US" smtClean="0"/>
              <a:t>9/20/2021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F9852-6A73-E14E-BA7C-955A311E2369}" type="slidenum">
              <a:rPr lang="en-US" smtClean="0"/>
              <a:t>‹#›</a:t>
            </a:fld>
            <a:endParaRPr lang="en-US"/>
          </a:p>
        </p:txBody>
      </p:sp>
    </p:spTree>
    <p:extLst>
      <p:ext uri="{BB962C8B-B14F-4D97-AF65-F5344CB8AC3E}">
        <p14:creationId xmlns:p14="http://schemas.microsoft.com/office/powerpoint/2010/main" val="10001542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hyperlink" Target="https://en.wikipedia.org/wiki/Chloride" TargetMode="External"/><Relationship Id="rId3" Type="http://schemas.openxmlformats.org/officeDocument/2006/relationships/hyperlink" Target="https://en.wikipedia.org/wiki/Squid_giant_axon" TargetMode="External"/><Relationship Id="rId7" Type="http://schemas.openxmlformats.org/officeDocument/2006/relationships/hyperlink" Target="https://en.wikipedia.org/wiki/Calcium_in_biology" TargetMode="External"/><Relationship Id="rId2" Type="http://schemas.openxmlformats.org/officeDocument/2006/relationships/hyperlink" Target="https://en.wikipedia.org/wiki/Mammal" TargetMode="External"/><Relationship Id="rId1" Type="http://schemas.openxmlformats.org/officeDocument/2006/relationships/slideLayout" Target="../slideLayouts/slideLayout2.xml"/><Relationship Id="rId6" Type="http://schemas.openxmlformats.org/officeDocument/2006/relationships/hyperlink" Target="https://en.wikipedia.org/wiki/Magnesium_in_biology" TargetMode="External"/><Relationship Id="rId11" Type="http://schemas.openxmlformats.org/officeDocument/2006/relationships/hyperlink" Target="https://en.wikipedia.org/wiki/Molar_concentration" TargetMode="External"/><Relationship Id="rId5" Type="http://schemas.openxmlformats.org/officeDocument/2006/relationships/hyperlink" Target="https://en.wikipedia.org/wiki/Sodium_in_biology" TargetMode="External"/><Relationship Id="rId10" Type="http://schemas.openxmlformats.org/officeDocument/2006/relationships/hyperlink" Target="https://en.wikipedia.org/wiki/Bicarbonate" TargetMode="External"/><Relationship Id="rId4" Type="http://schemas.openxmlformats.org/officeDocument/2006/relationships/hyperlink" Target="https://en.wikipedia.org/wiki/Potassium_in_biology" TargetMode="External"/><Relationship Id="rId9" Type="http://schemas.openxmlformats.org/officeDocument/2006/relationships/hyperlink" Target="https://en.wikipedia.org/wiki/Protein"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en.wikipedia.org/wiki/Osmosis" TargetMode="External"/><Relationship Id="rId2" Type="http://schemas.openxmlformats.org/officeDocument/2006/relationships/hyperlink" Target="https://commons.wikimedia.org/wiki/File:Cell_membrane_detailed_diagram_en.svg" TargetMode="External"/><Relationship Id="rId1" Type="http://schemas.openxmlformats.org/officeDocument/2006/relationships/slideLayout" Target="../slideLayouts/slideLayout2.xml"/><Relationship Id="rId5" Type="http://schemas.openxmlformats.org/officeDocument/2006/relationships/hyperlink" Target="https://en.wikipedia.org/wiki/Electrochemical_gradient" TargetMode="External"/><Relationship Id="rId4" Type="http://schemas.openxmlformats.org/officeDocument/2006/relationships/hyperlink" Target="https://en.wikipedia.org/wiki/Membrane_potential"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92545" y="1871417"/>
            <a:ext cx="11396133" cy="1859102"/>
          </a:xfrm>
        </p:spPr>
        <p:txBody>
          <a:bodyPr>
            <a:noAutofit/>
          </a:bodyPr>
          <a:lstStyle/>
          <a:p>
            <a:r>
              <a:rPr lang="en-US" sz="8000" b="1" cap="all" dirty="0">
                <a:solidFill>
                  <a:schemeClr val="accent4">
                    <a:lumMod val="40000"/>
                    <a:lumOff val="60000"/>
                  </a:schemeClr>
                </a:solidFill>
              </a:rPr>
              <a:t>Biophysics of membrane processes</a:t>
            </a:r>
          </a:p>
        </p:txBody>
      </p:sp>
    </p:spTree>
    <p:extLst>
      <p:ext uri="{BB962C8B-B14F-4D97-AF65-F5344CB8AC3E}">
        <p14:creationId xmlns:p14="http://schemas.microsoft.com/office/powerpoint/2010/main" val="17291688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pPr algn="l"/>
                <a:r>
                  <a:rPr lang="en-US" sz="2800" b="1" dirty="0">
                    <a:solidFill>
                      <a:schemeClr val="bg1"/>
                    </a:solidFill>
                  </a:rPr>
                  <a:t>1.2 Diffusion of the charged particles.</a:t>
                </a:r>
                <a:endParaRPr lang="en-US" sz="2800" dirty="0">
                  <a:solidFill>
                    <a:schemeClr val="bg1"/>
                  </a:solidFill>
                </a:endParaRPr>
              </a:p>
              <a:p>
                <a:pPr algn="l"/>
                <a:r>
                  <a:rPr lang="en-US" sz="2800" b="1" dirty="0">
                    <a:solidFill>
                      <a:schemeClr val="bg1"/>
                    </a:solidFill>
                  </a:rPr>
                  <a:t>1.2.1 Electric current. </a:t>
                </a:r>
                <a:endParaRPr lang="en-US" sz="2800" dirty="0">
                  <a:solidFill>
                    <a:schemeClr val="bg1"/>
                  </a:solidFill>
                </a:endParaRPr>
              </a:p>
              <a:p>
                <a:pPr algn="l"/>
                <a:r>
                  <a:rPr lang="en-US" sz="2800" b="1" dirty="0">
                    <a:solidFill>
                      <a:schemeClr val="bg1"/>
                    </a:solidFill>
                  </a:rPr>
                  <a:t>An electric current is a flow of electric charge.</a:t>
                </a:r>
                <a:r>
                  <a:rPr lang="en-US" sz="2800" dirty="0">
                    <a:solidFill>
                      <a:schemeClr val="bg1"/>
                    </a:solidFill>
                  </a:rPr>
                  <a:t> </a:t>
                </a:r>
                <a:r>
                  <a:rPr lang="en-US" sz="2800" b="1" dirty="0">
                    <a:solidFill>
                      <a:schemeClr val="bg1"/>
                    </a:solidFill>
                  </a:rPr>
                  <a:t>Current density</a:t>
                </a:r>
                <a:r>
                  <a:rPr lang="en-US" sz="2800" dirty="0">
                    <a:solidFill>
                      <a:schemeClr val="bg1"/>
                    </a:solidFill>
                  </a:rPr>
                  <a:t> is the electric current per unit area of cross section. The current density or the charge flow is defined to be:</a:t>
                </a:r>
              </a:p>
              <a:p>
                <a:pPr algn="l"/>
                <a:r>
                  <a:rPr lang="en-US" sz="2800" dirty="0">
                    <a:solidFill>
                      <a:schemeClr val="bg1"/>
                    </a:solidFill>
                  </a:rPr>
                  <a:t> </a:t>
                </a: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𝒋</m:t>
                        </m:r>
                      </m:e>
                      <m:sub>
                        <m:r>
                          <a:rPr lang="en-US" sz="3200" b="1" i="1">
                            <a:solidFill>
                              <a:schemeClr val="bg1"/>
                            </a:solidFill>
                            <a:latin typeface="Cambria Math" charset="0"/>
                          </a:rPr>
                          <m:t>𝒆</m:t>
                        </m:r>
                      </m:sub>
                    </m:sSub>
                  </m:oMath>
                </a14:m>
                <a:r>
                  <a:rPr lang="en-US"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𝒅𝒒</m:t>
                        </m:r>
                      </m:num>
                      <m:den>
                        <m:r>
                          <a:rPr lang="en-US" sz="3200" b="1" i="1">
                            <a:solidFill>
                              <a:schemeClr val="bg1"/>
                            </a:solidFill>
                            <a:latin typeface="Cambria Math" charset="0"/>
                          </a:rPr>
                          <m:t>𝑺𝒅𝒕</m:t>
                        </m:r>
                      </m:den>
                    </m:f>
                  </m:oMath>
                </a14:m>
                <a:r>
                  <a:rPr lang="en-US"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𝒏</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num>
                      <m:den>
                        <m:r>
                          <a:rPr lang="en-US" sz="3200" b="1" i="1">
                            <a:solidFill>
                              <a:schemeClr val="bg1"/>
                            </a:solidFill>
                            <a:latin typeface="Cambria Math" charset="0"/>
                          </a:rPr>
                          <m:t>𝑺𝒅𝒕</m:t>
                        </m:r>
                      </m:den>
                    </m:f>
                  </m:oMath>
                </a14:m>
                <a:r>
                  <a:rPr lang="en-US" sz="3200" b="1" i="1" dirty="0">
                    <a:solidFill>
                      <a:schemeClr val="bg1"/>
                    </a:solidFill>
                  </a:rPr>
                  <a:t>;   n = c</a:t>
                </a:r>
                <a14:m>
                  <m:oMath xmlns:m="http://schemas.openxmlformats.org/officeDocument/2006/math">
                    <m:r>
                      <a:rPr lang="en-US" sz="3200" b="1" i="1">
                        <a:solidFill>
                          <a:schemeClr val="bg1"/>
                        </a:solidFill>
                        <a:latin typeface="Cambria Math" charset="0"/>
                      </a:rPr>
                      <m:t>∙</m:t>
                    </m:r>
                  </m:oMath>
                </a14:m>
                <a:r>
                  <a:rPr lang="en-US" sz="3200" b="1" i="1" dirty="0" err="1">
                    <a:solidFill>
                      <a:schemeClr val="bg1"/>
                    </a:solidFill>
                  </a:rPr>
                  <a:t>dV</a:t>
                </a:r>
                <a:r>
                  <a:rPr lang="en-US" sz="3200" b="1" i="1" dirty="0">
                    <a:solidFill>
                      <a:schemeClr val="bg1"/>
                    </a:solidFill>
                  </a:rPr>
                  <a:t> = c </a:t>
                </a:r>
                <a14:m>
                  <m:oMath xmlns:m="http://schemas.openxmlformats.org/officeDocument/2006/math">
                    <m:r>
                      <a:rPr lang="en-US" sz="3200" b="1" i="1">
                        <a:solidFill>
                          <a:schemeClr val="bg1"/>
                        </a:solidFill>
                        <a:latin typeface="Cambria Math" charset="0"/>
                      </a:rPr>
                      <m:t>∙</m:t>
                    </m:r>
                  </m:oMath>
                </a14:m>
                <a:r>
                  <a:rPr lang="en-US" sz="3200" b="1" i="1" dirty="0">
                    <a:solidFill>
                      <a:schemeClr val="bg1"/>
                    </a:solidFill>
                  </a:rPr>
                  <a:t>S</a:t>
                </a:r>
                <a14:m>
                  <m:oMath xmlns:m="http://schemas.openxmlformats.org/officeDocument/2006/math">
                    <m:r>
                      <a:rPr lang="en-US" sz="3200" b="1" i="1">
                        <a:solidFill>
                          <a:schemeClr val="bg1"/>
                        </a:solidFill>
                        <a:latin typeface="Cambria Math" charset="0"/>
                      </a:rPr>
                      <m:t>∙</m:t>
                    </m:r>
                  </m:oMath>
                </a14:m>
                <a:r>
                  <a:rPr lang="en-US" sz="3200" b="1" i="1" dirty="0">
                    <a:solidFill>
                      <a:schemeClr val="bg1"/>
                    </a:solidFill>
                  </a:rPr>
                  <a:t>dl;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𝒋</m:t>
                        </m:r>
                      </m:e>
                      <m:sub>
                        <m:r>
                          <a:rPr lang="en-US" sz="3200" b="1" i="1">
                            <a:solidFill>
                              <a:schemeClr val="bg1"/>
                            </a:solidFill>
                            <a:latin typeface="Cambria Math" charset="0"/>
                          </a:rPr>
                          <m:t>𝒆</m:t>
                        </m:r>
                      </m:sub>
                    </m:sSub>
                  </m:oMath>
                </a14:m>
                <a:r>
                  <a:rPr lang="en-US"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r>
                          <a:rPr lang="en-US" sz="3200" b="1" i="1">
                            <a:solidFill>
                              <a:schemeClr val="bg1"/>
                            </a:solidFill>
                            <a:latin typeface="Cambria Math" charset="0"/>
                          </a:rPr>
                          <m:t>𝒄𝑺𝒅𝒍</m:t>
                        </m:r>
                      </m:num>
                      <m:den>
                        <m:r>
                          <a:rPr lang="en-US" sz="3200" b="1" i="1">
                            <a:solidFill>
                              <a:schemeClr val="bg1"/>
                            </a:solidFill>
                            <a:latin typeface="Cambria Math" charset="0"/>
                          </a:rPr>
                          <m:t>𝑺𝒅𝒕</m:t>
                        </m:r>
                      </m:den>
                    </m:f>
                  </m:oMath>
                </a14:m>
                <a:r>
                  <a:rPr lang="en-US" sz="3200" b="1" i="1" dirty="0">
                    <a:solidFill>
                      <a:schemeClr val="bg1"/>
                    </a:solidFill>
                  </a:rPr>
                  <a:t>=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r>
                      <a:rPr lang="en-US" sz="3200" b="1" i="1">
                        <a:solidFill>
                          <a:schemeClr val="bg1"/>
                        </a:solidFill>
                        <a:latin typeface="Cambria Math" charset="0"/>
                      </a:rPr>
                      <m:t>∙</m:t>
                    </m:r>
                  </m:oMath>
                </a14:m>
                <a:r>
                  <a:rPr lang="en-US" sz="3200" b="1" i="1" dirty="0">
                    <a:solidFill>
                      <a:schemeClr val="bg1"/>
                    </a:solidFill>
                  </a:rPr>
                  <a:t>c</a:t>
                </a:r>
                <a14:m>
                  <m:oMath xmlns:m="http://schemas.openxmlformats.org/officeDocument/2006/math">
                    <m:r>
                      <a:rPr lang="en-US" sz="3200" b="1" i="1">
                        <a:solidFill>
                          <a:schemeClr val="bg1"/>
                        </a:solidFill>
                        <a:latin typeface="Cambria Math" charset="0"/>
                      </a:rPr>
                      <m:t>∙</m:t>
                    </m:r>
                  </m:oMath>
                </a14:m>
                <a:r>
                  <a:rPr lang="en-US" sz="3200" b="1" i="1" dirty="0">
                    <a:solidFill>
                      <a:schemeClr val="bg1"/>
                    </a:solidFill>
                  </a:rPr>
                  <a:t>v</a:t>
                </a:r>
                <a:endParaRPr lang="en-US" sz="2800" dirty="0">
                  <a:solidFill>
                    <a:schemeClr val="bg1"/>
                  </a:solidFill>
                </a:endParaRPr>
              </a:p>
              <a:p>
                <a:r>
                  <a:rPr lang="en-US" sz="2800" dirty="0">
                    <a:solidFill>
                      <a:schemeClr val="bg1"/>
                    </a:solidFill>
                  </a:rPr>
                  <a:t> </a:t>
                </a:r>
              </a:p>
              <a:p>
                <a:r>
                  <a:rPr lang="en-US" sz="2800" dirty="0">
                    <a:solidFill>
                      <a:schemeClr val="bg1"/>
                    </a:solidFill>
                  </a:rPr>
                  <a:t>where: </a:t>
                </a:r>
                <a:r>
                  <a:rPr lang="en-US" sz="2800" b="1" i="1" dirty="0">
                    <a:solidFill>
                      <a:schemeClr val="bg1"/>
                    </a:solidFill>
                  </a:rPr>
                  <a:t>v</a:t>
                </a:r>
                <a:r>
                  <a:rPr lang="en-US" sz="2800" i="1" dirty="0">
                    <a:solidFill>
                      <a:schemeClr val="bg1"/>
                    </a:solidFill>
                  </a:rPr>
                  <a:t> </a:t>
                </a:r>
                <a:r>
                  <a:rPr lang="en-US" sz="2800" dirty="0">
                    <a:solidFill>
                      <a:schemeClr val="bg1"/>
                    </a:solidFill>
                  </a:rPr>
                  <a:t> is the drift velocity, </a:t>
                </a:r>
                <a:r>
                  <a:rPr lang="en-US" sz="2800" b="1" i="1" dirty="0">
                    <a:solidFill>
                      <a:schemeClr val="bg1"/>
                    </a:solidFill>
                  </a:rPr>
                  <a:t>c </a:t>
                </a:r>
                <a:r>
                  <a:rPr lang="en-US" sz="2800" dirty="0">
                    <a:solidFill>
                      <a:schemeClr val="bg1"/>
                    </a:solidFill>
                  </a:rPr>
                  <a:t>– the concentration of the charge carriers,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𝒒</m:t>
                        </m:r>
                      </m:e>
                      <m:sub>
                        <m:r>
                          <a:rPr lang="en-US" sz="2800" b="1" i="1">
                            <a:solidFill>
                              <a:schemeClr val="bg1"/>
                            </a:solidFill>
                            <a:latin typeface="Cambria Math" charset="0"/>
                          </a:rPr>
                          <m:t>𝟎</m:t>
                        </m:r>
                      </m:sub>
                    </m:sSub>
                  </m:oMath>
                </a14:m>
                <a:r>
                  <a:rPr lang="en-US" sz="2800" dirty="0">
                    <a:solidFill>
                      <a:schemeClr val="bg1"/>
                    </a:solidFill>
                  </a:rPr>
                  <a:t> – the charge of one particle (ion) which is equal to: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𝐪</m:t>
                        </m:r>
                      </m:e>
                      <m:sub>
                        <m:r>
                          <a:rPr lang="en-US" sz="2800" b="1" i="1">
                            <a:solidFill>
                              <a:schemeClr val="bg1"/>
                            </a:solidFill>
                            <a:latin typeface="Cambria Math" charset="0"/>
                          </a:rPr>
                          <m:t>𝟎</m:t>
                        </m:r>
                      </m:sub>
                    </m:sSub>
                  </m:oMath>
                </a14:m>
                <a:r>
                  <a:rPr lang="en-US" sz="2800" b="1" dirty="0">
                    <a:solidFill>
                      <a:schemeClr val="bg1"/>
                    </a:solidFill>
                  </a:rPr>
                  <a:t> = e</a:t>
                </a:r>
                <a14:m>
                  <m:oMath xmlns:m="http://schemas.openxmlformats.org/officeDocument/2006/math">
                    <m:r>
                      <a:rPr lang="en-US" sz="2800" b="1">
                        <a:solidFill>
                          <a:schemeClr val="bg1"/>
                        </a:solidFill>
                        <a:latin typeface="Cambria Math" charset="0"/>
                      </a:rPr>
                      <m:t> ∙</m:t>
                    </m:r>
                  </m:oMath>
                </a14:m>
                <a:r>
                  <a:rPr lang="en-US" sz="2800" b="1" dirty="0">
                    <a:solidFill>
                      <a:schemeClr val="bg1"/>
                    </a:solidFill>
                  </a:rPr>
                  <a:t> z, e</a:t>
                </a:r>
                <a:r>
                  <a:rPr lang="en-US" sz="2800" dirty="0">
                    <a:solidFill>
                      <a:schemeClr val="bg1"/>
                    </a:solidFill>
                  </a:rPr>
                  <a:t> =1.6×10</a:t>
                </a:r>
                <a:r>
                  <a:rPr lang="en-US" sz="2800" baseline="30000" dirty="0">
                    <a:solidFill>
                      <a:schemeClr val="bg1"/>
                    </a:solidFill>
                  </a:rPr>
                  <a:t>−19</a:t>
                </a:r>
                <a:r>
                  <a:rPr lang="en-US" sz="2800" dirty="0">
                    <a:solidFill>
                      <a:schemeClr val="bg1"/>
                    </a:solidFill>
                  </a:rPr>
                  <a:t> coulombs is an elementary charge, </a:t>
                </a:r>
                <a:r>
                  <a:rPr lang="en-US" sz="2800" b="1" dirty="0">
                    <a:solidFill>
                      <a:schemeClr val="bg1"/>
                    </a:solidFill>
                  </a:rPr>
                  <a:t>z</a:t>
                </a:r>
                <a:r>
                  <a:rPr lang="en-US" sz="2800" dirty="0">
                    <a:solidFill>
                      <a:schemeClr val="bg1"/>
                    </a:solidFill>
                  </a:rPr>
                  <a:t> is the valence.</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1692" r="-910"/>
                </a:stretch>
              </a:blipFill>
            </p:spPr>
            <p:txBody>
              <a:bodyPr/>
              <a:lstStyle/>
              <a:p>
                <a:r>
                  <a:rPr lang="en-US">
                    <a:noFill/>
                  </a:rPr>
                  <a:t> </a:t>
                </a:r>
              </a:p>
            </p:txBody>
          </p:sp>
        </mc:Fallback>
      </mc:AlternateContent>
    </p:spTree>
    <p:extLst>
      <p:ext uri="{BB962C8B-B14F-4D97-AF65-F5344CB8AC3E}">
        <p14:creationId xmlns:p14="http://schemas.microsoft.com/office/powerpoint/2010/main" val="721321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endParaRPr lang="ru-RU" sz="2800" dirty="0">
                  <a:solidFill>
                    <a:schemeClr val="bg1"/>
                  </a:solidFill>
                </a:endParaRPr>
              </a:p>
              <a:p>
                <a:endParaRPr lang="ru-RU" sz="2800" dirty="0">
                  <a:solidFill>
                    <a:schemeClr val="bg1"/>
                  </a:solidFill>
                </a:endParaRPr>
              </a:p>
              <a:p>
                <a:r>
                  <a:rPr lang="en-US" sz="2800" dirty="0">
                    <a:solidFill>
                      <a:schemeClr val="bg1"/>
                    </a:solidFill>
                  </a:rPr>
                  <a:t>The drift velocity is:</a:t>
                </a:r>
              </a:p>
              <a:p>
                <a:r>
                  <a:rPr lang="en-US" sz="3600" b="1" i="1" dirty="0">
                    <a:solidFill>
                      <a:schemeClr val="bg1"/>
                    </a:solidFill>
                  </a:rPr>
                  <a:t>v =</a:t>
                </a:r>
                <a14:m>
                  <m:oMath xmlns:m="http://schemas.openxmlformats.org/officeDocument/2006/math">
                    <m:r>
                      <a:rPr lang="en-US" sz="3600" b="1" i="1">
                        <a:solidFill>
                          <a:schemeClr val="bg1"/>
                        </a:solidFill>
                        <a:latin typeface="Cambria Math" charset="0"/>
                      </a:rPr>
                      <m:t> </m:t>
                    </m:r>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𝝁</m:t>
                        </m:r>
                      </m:e>
                      <m:sub>
                        <m:r>
                          <a:rPr lang="en-US" sz="3600" b="1" i="1">
                            <a:solidFill>
                              <a:schemeClr val="bg1"/>
                            </a:solidFill>
                            <a:latin typeface="Cambria Math" charset="0"/>
                          </a:rPr>
                          <m:t>𝒆</m:t>
                        </m:r>
                      </m:sub>
                    </m:sSub>
                    <m:r>
                      <a:rPr lang="en-US" sz="3600" b="1" i="1">
                        <a:solidFill>
                          <a:schemeClr val="bg1"/>
                        </a:solidFill>
                        <a:latin typeface="Cambria Math" charset="0"/>
                      </a:rPr>
                      <m:t>∙</m:t>
                    </m:r>
                    <m:r>
                      <a:rPr lang="en-US" sz="3600" b="1" i="1">
                        <a:solidFill>
                          <a:schemeClr val="bg1"/>
                        </a:solidFill>
                        <a:latin typeface="Cambria Math" charset="0"/>
                      </a:rPr>
                      <m:t>𝑬</m:t>
                    </m:r>
                  </m:oMath>
                </a14:m>
                <a:r>
                  <a:rPr lang="en-US" sz="3600" b="1" i="1" dirty="0">
                    <a:solidFill>
                      <a:schemeClr val="bg1"/>
                    </a:solidFill>
                  </a:rPr>
                  <a:t> = </a:t>
                </a:r>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𝝁</m:t>
                        </m:r>
                      </m:e>
                      <m:sub>
                        <m:r>
                          <a:rPr lang="en-US" sz="3600" b="1" i="1">
                            <a:solidFill>
                              <a:schemeClr val="bg1"/>
                            </a:solidFill>
                            <a:latin typeface="Cambria Math" charset="0"/>
                          </a:rPr>
                          <m:t>𝒆</m:t>
                        </m:r>
                      </m:sub>
                    </m:sSub>
                    <m:r>
                      <a:rPr lang="en-US" sz="3600" b="1" i="1">
                        <a:solidFill>
                          <a:schemeClr val="bg1"/>
                        </a:solidFill>
                        <a:latin typeface="Cambria Math" charset="0"/>
                      </a:rPr>
                      <m:t>∙</m:t>
                    </m:r>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𝒅</m:t>
                        </m:r>
                        <m:r>
                          <a:rPr lang="en-US" sz="3600" b="1" i="1">
                            <a:solidFill>
                              <a:schemeClr val="bg1"/>
                            </a:solidFill>
                            <a:latin typeface="Cambria Math" charset="0"/>
                          </a:rPr>
                          <m:t>𝝋</m:t>
                        </m:r>
                      </m:num>
                      <m:den>
                        <m:r>
                          <a:rPr lang="en-US" sz="3600" b="1" i="1">
                            <a:solidFill>
                              <a:schemeClr val="bg1"/>
                            </a:solidFill>
                            <a:latin typeface="Cambria Math" charset="0"/>
                          </a:rPr>
                          <m:t>𝒅𝒙</m:t>
                        </m:r>
                      </m:den>
                    </m:f>
                  </m:oMath>
                </a14:m>
                <a:endParaRPr lang="en-US" sz="2800" dirty="0">
                  <a:solidFill>
                    <a:schemeClr val="bg1"/>
                  </a:solidFill>
                </a:endParaRPr>
              </a:p>
              <a:p>
                <a:pPr algn="l"/>
                <a:r>
                  <a:rPr lang="en-US" sz="2800" dirty="0">
                    <a:solidFill>
                      <a:schemeClr val="bg1"/>
                    </a:solidFill>
                  </a:rPr>
                  <a:t>where: </a:t>
                </a:r>
              </a:p>
              <a:p>
                <a:pPr lvl="0" algn="l"/>
                <a:r>
                  <a:rPr lang="en-US" sz="2800" b="1" i="1" dirty="0">
                    <a:solidFill>
                      <a:schemeClr val="bg1"/>
                    </a:solidFill>
                  </a:rPr>
                  <a:t>E </a:t>
                </a:r>
                <a:r>
                  <a:rPr lang="en-US" sz="2800" dirty="0">
                    <a:solidFill>
                      <a:schemeClr val="bg1"/>
                    </a:solidFill>
                  </a:rPr>
                  <a:t> is the magnitude of the applied electric field;</a:t>
                </a:r>
              </a:p>
              <a:p>
                <a:pPr lvl="0"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𝝁</m:t>
                        </m:r>
                      </m:e>
                      <m:sub>
                        <m:r>
                          <a:rPr lang="en-US" sz="2800" b="1" i="1">
                            <a:solidFill>
                              <a:schemeClr val="bg1"/>
                            </a:solidFill>
                            <a:latin typeface="Cambria Math" charset="0"/>
                          </a:rPr>
                          <m:t>𝒆</m:t>
                        </m:r>
                      </m:sub>
                    </m:sSub>
                    <m:r>
                      <a:rPr lang="en-US" sz="2800">
                        <a:solidFill>
                          <a:schemeClr val="bg1"/>
                        </a:solidFill>
                        <a:latin typeface="Cambria Math" charset="0"/>
                      </a:rPr>
                      <m:t> </m:t>
                    </m:r>
                  </m:oMath>
                </a14:m>
                <a:r>
                  <a:rPr lang="en-US" sz="2800" dirty="0">
                    <a:solidFill>
                      <a:schemeClr val="bg1"/>
                    </a:solidFill>
                  </a:rPr>
                  <a:t>- is the electrical mobility - is the ability of charged particles to move through a medium in response to an electric field that is pulling them;</a:t>
                </a:r>
              </a:p>
              <a:p>
                <a:pPr lvl="0" algn="l"/>
                <a14:m>
                  <m:oMath xmlns:m="http://schemas.openxmlformats.org/officeDocument/2006/math">
                    <m:r>
                      <a:rPr lang="ru-RU" sz="2800" b="1" i="1">
                        <a:solidFill>
                          <a:schemeClr val="bg1"/>
                        </a:solidFill>
                        <a:latin typeface="Cambria Math" charset="0"/>
                      </a:rPr>
                      <m:t>𝝋</m:t>
                    </m:r>
                    <m:r>
                      <a:rPr lang="ru-RU" sz="2800" i="1">
                        <a:solidFill>
                          <a:schemeClr val="bg1"/>
                        </a:solidFill>
                        <a:latin typeface="Cambria Math" charset="0"/>
                      </a:rPr>
                      <m:t> </m:t>
                    </m:r>
                  </m:oMath>
                </a14:m>
                <a:r>
                  <a:rPr lang="en-US" sz="2800" dirty="0">
                    <a:solidFill>
                      <a:schemeClr val="bg1"/>
                    </a:solidFill>
                  </a:rPr>
                  <a:t>is the electric potential.</a:t>
                </a:r>
              </a:p>
              <a:p>
                <a:pPr algn="l"/>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1124"/>
                </a:stretch>
              </a:blipFill>
            </p:spPr>
            <p:txBody>
              <a:bodyPr/>
              <a:lstStyle/>
              <a:p>
                <a:r>
                  <a:rPr lang="ru-RU">
                    <a:noFill/>
                  </a:rPr>
                  <a:t> </a:t>
                </a:r>
              </a:p>
            </p:txBody>
          </p:sp>
        </mc:Fallback>
      </mc:AlternateContent>
    </p:spTree>
    <p:extLst>
      <p:ext uri="{BB962C8B-B14F-4D97-AF65-F5344CB8AC3E}">
        <p14:creationId xmlns:p14="http://schemas.microsoft.com/office/powerpoint/2010/main" val="712642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endParaRPr lang="en-US" sz="2800" dirty="0">
                  <a:solidFill>
                    <a:schemeClr val="bg1"/>
                  </a:solidFill>
                </a:endParaRPr>
              </a:p>
              <a:p>
                <a:r>
                  <a:rPr lang="en-US" sz="2800" dirty="0">
                    <a:solidFill>
                      <a:schemeClr val="bg1"/>
                    </a:solidFill>
                  </a:rPr>
                  <a:t>Due to the Einstein relation and definition of mobility:</a:t>
                </a:r>
              </a:p>
              <a:p>
                <a:endParaRPr lang="en-US" sz="3200" b="1" i="1" dirty="0">
                  <a:solidFill>
                    <a:schemeClr val="bg1"/>
                  </a:solidFill>
                  <a:latin typeface="Cambria Math" charset="0"/>
                </a:endParaRP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𝝁</m:t>
                        </m:r>
                      </m:e>
                      <m:sub>
                        <m:r>
                          <a:rPr lang="de-DE" sz="3200" b="1" i="1">
                            <a:solidFill>
                              <a:schemeClr val="bg1"/>
                            </a:solidFill>
                            <a:latin typeface="Cambria Math" charset="0"/>
                          </a:rPr>
                          <m:t>𝒆</m:t>
                        </m:r>
                      </m:sub>
                    </m:sSub>
                  </m:oMath>
                </a14:m>
                <a:r>
                  <a:rPr lang="en-US" sz="3200" b="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r>
                      <a:rPr lang="en-US" sz="3200" b="1" i="1">
                        <a:solidFill>
                          <a:schemeClr val="bg1"/>
                        </a:solidFill>
                        <a:latin typeface="Cambria Math" charset="0"/>
                      </a:rPr>
                      <m:t>∙</m:t>
                    </m:r>
                    <m:r>
                      <a:rPr lang="de-DE" sz="3200" b="1" i="1">
                        <a:solidFill>
                          <a:schemeClr val="bg1"/>
                        </a:solidFill>
                        <a:latin typeface="Cambria Math" charset="0"/>
                      </a:rPr>
                      <m:t>𝝁</m:t>
                    </m:r>
                  </m:oMath>
                </a14:m>
                <a:r>
                  <a:rPr lang="en-US" sz="3200" b="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num>
                      <m:den>
                        <m:r>
                          <a:rPr lang="de-DE" sz="3200" b="1" i="1">
                            <a:solidFill>
                              <a:schemeClr val="bg1"/>
                            </a:solidFill>
                            <a:latin typeface="Cambria Math" charset="0"/>
                          </a:rPr>
                          <m:t>𝒌𝑻</m:t>
                        </m:r>
                      </m:den>
                    </m:f>
                  </m:oMath>
                </a14:m>
                <a:r>
                  <a:rPr lang="de-DE" sz="3200" b="1" dirty="0">
                    <a:solidFill>
                      <a:schemeClr val="bg1"/>
                    </a:solidFill>
                  </a:rPr>
                  <a:t> </a:t>
                </a:r>
                <a14:m>
                  <m:oMath xmlns:m="http://schemas.openxmlformats.org/officeDocument/2006/math">
                    <m:r>
                      <a:rPr lang="en-US" sz="3200" b="1" i="1">
                        <a:solidFill>
                          <a:schemeClr val="bg1"/>
                        </a:solidFill>
                        <a:latin typeface="Cambria Math" charset="0"/>
                      </a:rPr>
                      <m:t>∙</m:t>
                    </m:r>
                  </m:oMath>
                </a14:m>
                <a:r>
                  <a:rPr lang="en-US" sz="3200" b="1" i="1" dirty="0">
                    <a:solidFill>
                      <a:schemeClr val="bg1"/>
                    </a:solidFill>
                  </a:rPr>
                  <a:t> D</a:t>
                </a:r>
                <a:endParaRPr lang="en-US" sz="3200" dirty="0">
                  <a:solidFill>
                    <a:schemeClr val="bg1"/>
                  </a:solidFill>
                </a:endParaRPr>
              </a:p>
              <a:p>
                <a:endParaRPr lang="en-US" sz="2800" b="1" i="1" dirty="0">
                  <a:solidFill>
                    <a:schemeClr val="bg1"/>
                  </a:solidFill>
                </a:endParaRPr>
              </a:p>
              <a:p>
                <a:r>
                  <a:rPr lang="en-US" sz="2800" b="1" i="1" dirty="0">
                    <a:solidFill>
                      <a:schemeClr val="bg1"/>
                    </a:solidFill>
                  </a:rPr>
                  <a:t> </a:t>
                </a:r>
                <a:r>
                  <a:rPr lang="en-US" sz="2800" dirty="0">
                    <a:solidFill>
                      <a:schemeClr val="bg1"/>
                    </a:solidFill>
                  </a:rPr>
                  <a:t>where </a:t>
                </a:r>
                <a:r>
                  <a:rPr lang="en-US" sz="2800" b="1" i="1" dirty="0">
                    <a:solidFill>
                      <a:schemeClr val="bg1"/>
                    </a:solidFill>
                  </a:rPr>
                  <a:t>D </a:t>
                </a:r>
                <a:r>
                  <a:rPr lang="en-US" sz="2800" dirty="0">
                    <a:solidFill>
                      <a:schemeClr val="bg1"/>
                    </a:solidFill>
                  </a:rPr>
                  <a:t>is the particles’ (species') diffusion coefficient.</a:t>
                </a:r>
              </a:p>
              <a:p>
                <a:endParaRPr lang="en-US" sz="2800" dirty="0">
                  <a:solidFill>
                    <a:schemeClr val="bg1"/>
                  </a:solidFill>
                </a:endParaRPr>
              </a:p>
              <a:p>
                <a:r>
                  <a:rPr lang="en-US" sz="2800" dirty="0">
                    <a:solidFill>
                      <a:schemeClr val="bg1"/>
                    </a:solidFill>
                  </a:rPr>
                  <a:t>Then:</a:t>
                </a: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𝒋</m:t>
                        </m:r>
                      </m:e>
                      <m:sub>
                        <m:r>
                          <a:rPr lang="en-US" sz="3200" b="1" i="1">
                            <a:solidFill>
                              <a:schemeClr val="bg1"/>
                            </a:solidFill>
                            <a:latin typeface="Cambria Math" charset="0"/>
                          </a:rPr>
                          <m:t>𝒆</m:t>
                        </m:r>
                      </m:sub>
                    </m:sSub>
                  </m:oMath>
                </a14:m>
                <a:r>
                  <a:rPr lang="en-US" sz="3200" b="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r>
                      <a:rPr lang="en-US" sz="3200" b="1" i="1">
                        <a:solidFill>
                          <a:schemeClr val="bg1"/>
                        </a:solidFill>
                        <a:latin typeface="Cambria Math" charset="0"/>
                      </a:rPr>
                      <m:t>∙ </m:t>
                    </m:r>
                  </m:oMath>
                </a14:m>
                <a:r>
                  <a:rPr lang="en-US" sz="3200" b="1" i="1" dirty="0">
                    <a:solidFill>
                      <a:schemeClr val="bg1"/>
                    </a:solidFill>
                  </a:rPr>
                  <a:t>c</a:t>
                </a:r>
                <a14:m>
                  <m:oMath xmlns:m="http://schemas.openxmlformats.org/officeDocument/2006/math">
                    <m:r>
                      <a:rPr lang="en-US" sz="3200" b="1" i="1">
                        <a:solidFill>
                          <a:schemeClr val="bg1"/>
                        </a:solidFill>
                        <a:latin typeface="Cambria Math" charset="0"/>
                      </a:rPr>
                      <m:t> ∙</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𝝁</m:t>
                        </m:r>
                      </m:e>
                      <m:sub>
                        <m:r>
                          <a:rPr lang="en-US" sz="3200" b="1" i="1">
                            <a:solidFill>
                              <a:schemeClr val="bg1"/>
                            </a:solidFill>
                            <a:latin typeface="Cambria Math" charset="0"/>
                          </a:rPr>
                          <m:t>𝒆</m:t>
                        </m:r>
                      </m:sub>
                    </m:sSub>
                    <m:r>
                      <a:rPr lang="en-US" sz="3200" b="1" i="1">
                        <a:solidFill>
                          <a:schemeClr val="bg1"/>
                        </a:solidFill>
                        <a:latin typeface="Cambria Math" charset="0"/>
                      </a:rPr>
                      <m:t>∙</m:t>
                    </m:r>
                    <m:r>
                      <a:rPr lang="en-US" sz="3200" b="1" i="1">
                        <a:solidFill>
                          <a:schemeClr val="bg1"/>
                        </a:solidFill>
                        <a:latin typeface="Cambria Math" charset="0"/>
                      </a:rPr>
                      <m:t>𝑬</m:t>
                    </m:r>
                  </m:oMath>
                </a14:m>
                <a:r>
                  <a:rPr lang="en-US" sz="3200" b="1" i="1" dirty="0">
                    <a:solidFill>
                      <a:schemeClr val="bg1"/>
                    </a:solidFill>
                  </a:rPr>
                  <a:t> =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𝒒</m:t>
                        </m:r>
                      </m:e>
                      <m:sub>
                        <m:r>
                          <a:rPr lang="en-US" sz="3200" b="1" i="1">
                            <a:solidFill>
                              <a:schemeClr val="bg1"/>
                            </a:solidFill>
                            <a:latin typeface="Cambria Math" charset="0"/>
                          </a:rPr>
                          <m:t>𝟎</m:t>
                        </m:r>
                      </m:sub>
                    </m:sSub>
                    <m:r>
                      <a:rPr lang="en-US" sz="3200" b="1" i="1">
                        <a:solidFill>
                          <a:schemeClr val="bg1"/>
                        </a:solidFill>
                        <a:latin typeface="Cambria Math" charset="0"/>
                      </a:rPr>
                      <m:t>∙ </m:t>
                    </m:r>
                  </m:oMath>
                </a14:m>
                <a:r>
                  <a:rPr lang="en-US" sz="3200" b="1" i="1" dirty="0">
                    <a:solidFill>
                      <a:schemeClr val="bg1"/>
                    </a:solidFill>
                  </a:rPr>
                  <a:t>c</a:t>
                </a:r>
                <a14:m>
                  <m:oMath xmlns:m="http://schemas.openxmlformats.org/officeDocument/2006/math">
                    <m:r>
                      <a:rPr lang="en-US" sz="3200" b="1" i="1">
                        <a:solidFill>
                          <a:schemeClr val="bg1"/>
                        </a:solidFill>
                        <a:latin typeface="Cambria Math" charset="0"/>
                      </a:rPr>
                      <m:t> ∙</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𝝁</m:t>
                        </m:r>
                      </m:e>
                      <m:sub>
                        <m:r>
                          <a:rPr lang="en-US" sz="3200" b="1" i="1">
                            <a:solidFill>
                              <a:schemeClr val="bg1"/>
                            </a:solidFill>
                            <a:latin typeface="Cambria Math" charset="0"/>
                          </a:rPr>
                          <m:t>𝒆</m:t>
                        </m:r>
                      </m:sub>
                    </m:sSub>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𝒅</m:t>
                        </m:r>
                        <m:r>
                          <a:rPr lang="en-US" sz="3200" b="1" i="1">
                            <a:solidFill>
                              <a:schemeClr val="bg1"/>
                            </a:solidFill>
                            <a:latin typeface="Cambria Math" charset="0"/>
                          </a:rPr>
                          <m:t>𝝋</m:t>
                        </m:r>
                      </m:num>
                      <m:den>
                        <m:r>
                          <a:rPr lang="en-US" sz="3200" b="1" i="1">
                            <a:solidFill>
                              <a:schemeClr val="bg1"/>
                            </a:solidFill>
                            <a:latin typeface="Cambria Math" charset="0"/>
                          </a:rPr>
                          <m:t>𝒅𝒙</m:t>
                        </m:r>
                      </m:den>
                    </m:f>
                  </m:oMath>
                </a14:m>
                <a:r>
                  <a:rPr lang="en-US" sz="3200" b="1" i="1" dirty="0">
                    <a:solidFill>
                      <a:schemeClr val="bg1"/>
                    </a:solidFill>
                  </a:rPr>
                  <a:t> =  ̶  c </a:t>
                </a:r>
                <a14:m>
                  <m:oMath xmlns:m="http://schemas.openxmlformats.org/officeDocument/2006/math">
                    <m:r>
                      <a:rPr lang="en-US" sz="3200" b="1" i="1">
                        <a:solidFill>
                          <a:schemeClr val="bg1"/>
                        </a:solidFill>
                        <a:latin typeface="Cambria Math" charset="0"/>
                      </a:rPr>
                      <m:t>∙</m:t>
                    </m:r>
                  </m:oMath>
                </a14:m>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sSubSup>
                          <m:sSubSupPr>
                            <m:ctrlPr>
                              <a:rPr lang="en-US" sz="3200" b="1" i="1">
                                <a:solidFill>
                                  <a:schemeClr val="bg1"/>
                                </a:solidFill>
                                <a:latin typeface="Cambria Math" panose="02040503050406030204" pitchFamily="18" charset="0"/>
                              </a:rPr>
                            </m:ctrlPr>
                          </m:sSubSupPr>
                          <m:e>
                            <m:r>
                              <a:rPr lang="en-US" sz="3200" b="1" i="1">
                                <a:solidFill>
                                  <a:schemeClr val="bg1"/>
                                </a:solidFill>
                                <a:latin typeface="Cambria Math" charset="0"/>
                              </a:rPr>
                              <m:t>𝒒</m:t>
                            </m:r>
                          </m:e>
                          <m:sub>
                            <m:r>
                              <a:rPr lang="en-US" sz="3200" b="1" i="1">
                                <a:solidFill>
                                  <a:schemeClr val="bg1"/>
                                </a:solidFill>
                                <a:latin typeface="Cambria Math" charset="0"/>
                              </a:rPr>
                              <m:t>𝟎</m:t>
                            </m:r>
                          </m:sub>
                          <m:sup>
                            <m:r>
                              <a:rPr lang="en-US" sz="3200" b="1" i="1">
                                <a:solidFill>
                                  <a:schemeClr val="bg1"/>
                                </a:solidFill>
                                <a:latin typeface="Cambria Math" charset="0"/>
                              </a:rPr>
                              <m:t>𝟐</m:t>
                            </m:r>
                          </m:sup>
                        </m:sSubSup>
                      </m:num>
                      <m:den>
                        <m:r>
                          <a:rPr lang="en-US" sz="3200" b="1" i="1">
                            <a:solidFill>
                              <a:schemeClr val="bg1"/>
                            </a:solidFill>
                            <a:latin typeface="Cambria Math" charset="0"/>
                          </a:rPr>
                          <m:t>𝒌𝑻</m:t>
                        </m:r>
                      </m:den>
                    </m:f>
                    <m:r>
                      <a:rPr lang="en-US" sz="3200" b="1" i="1">
                        <a:solidFill>
                          <a:schemeClr val="bg1"/>
                        </a:solidFill>
                        <a:latin typeface="Cambria Math" charset="0"/>
                      </a:rPr>
                      <m:t>∙</m:t>
                    </m:r>
                  </m:oMath>
                </a14:m>
                <a:r>
                  <a:rPr lang="en-US" sz="3200" b="1" i="1" dirty="0">
                    <a:solidFill>
                      <a:schemeClr val="bg1"/>
                    </a:solidFill>
                  </a:rPr>
                  <a:t>D</a:t>
                </a:r>
                <a14:m>
                  <m:oMath xmlns:m="http://schemas.openxmlformats.org/officeDocument/2006/math">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𝒅</m:t>
                        </m:r>
                        <m:r>
                          <a:rPr lang="en-US" sz="3200" b="1" i="1">
                            <a:solidFill>
                              <a:schemeClr val="bg1"/>
                            </a:solidFill>
                            <a:latin typeface="Cambria Math" charset="0"/>
                          </a:rPr>
                          <m:t>𝝋</m:t>
                        </m:r>
                      </m:num>
                      <m:den>
                        <m:r>
                          <a:rPr lang="en-US" sz="3200" b="1" i="1">
                            <a:solidFill>
                              <a:schemeClr val="bg1"/>
                            </a:solidFill>
                            <a:latin typeface="Cambria Math" charset="0"/>
                          </a:rPr>
                          <m:t>𝒅𝒙</m:t>
                        </m:r>
                      </m:den>
                    </m:f>
                  </m:oMath>
                </a14:m>
                <a:endParaRPr lang="en-US" sz="2800" dirty="0">
                  <a:solidFill>
                    <a:schemeClr val="bg1"/>
                  </a:solidFill>
                </a:endParaRPr>
              </a:p>
              <a:p>
                <a:pPr algn="l"/>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5531137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b="1" dirty="0">
                    <a:solidFill>
                      <a:schemeClr val="bg1"/>
                    </a:solidFill>
                  </a:rPr>
                  <a:t>1.2.2. Electro-diffusion</a:t>
                </a:r>
                <a:endParaRPr lang="en-US" sz="2800" dirty="0">
                  <a:solidFill>
                    <a:schemeClr val="bg1"/>
                  </a:solidFill>
                </a:endParaRPr>
              </a:p>
              <a:p>
                <a:pPr algn="l"/>
                <a:r>
                  <a:rPr lang="en-US" sz="2800" dirty="0">
                    <a:solidFill>
                      <a:schemeClr val="bg1"/>
                    </a:solidFill>
                  </a:rPr>
                  <a:t>The electro-diffusion is a diffusion of electrically charged particles (ions, protons, ions, etc.). This is the process of the flux of ions under the influence of both an ionic concentration gradient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𝑑𝑐</m:t>
                        </m:r>
                      </m:num>
                      <m:den>
                        <m:r>
                          <a:rPr lang="en-US" sz="2800" i="1">
                            <a:solidFill>
                              <a:schemeClr val="bg1"/>
                            </a:solidFill>
                            <a:latin typeface="Cambria Math" charset="0"/>
                          </a:rPr>
                          <m:t>𝑑𝑥</m:t>
                        </m:r>
                      </m:den>
                    </m:f>
                  </m:oMath>
                </a14:m>
                <a:r>
                  <a:rPr lang="en-US" sz="2800" dirty="0">
                    <a:solidFill>
                      <a:schemeClr val="bg1"/>
                    </a:solidFill>
                  </a:rPr>
                  <a:t>  and an electric field </a:t>
                </a:r>
                <a:r>
                  <a:rPr lang="en-US" sz="2800" i="1" dirty="0">
                    <a:solidFill>
                      <a:schemeClr val="bg1"/>
                    </a:solidFill>
                  </a:rPr>
                  <a:t>E</a:t>
                </a:r>
                <a:r>
                  <a:rPr lang="en-US" sz="2800" dirty="0">
                    <a:solidFill>
                      <a:schemeClr val="bg1"/>
                    </a:solidFill>
                  </a:rPr>
                  <a:t> = −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𝑑</m:t>
                        </m:r>
                        <m:r>
                          <a:rPr lang="en-US" sz="2800" i="1">
                            <a:solidFill>
                              <a:schemeClr val="bg1"/>
                            </a:solidFill>
                            <a:latin typeface="Cambria Math" charset="0"/>
                          </a:rPr>
                          <m:t>𝜑</m:t>
                        </m:r>
                      </m:num>
                      <m:den>
                        <m:r>
                          <a:rPr lang="en-US" sz="2800" i="1">
                            <a:solidFill>
                              <a:schemeClr val="bg1"/>
                            </a:solidFill>
                            <a:latin typeface="Cambria Math" charset="0"/>
                          </a:rPr>
                          <m:t>𝑑𝑥</m:t>
                        </m:r>
                      </m:den>
                    </m:f>
                  </m:oMath>
                </a14:m>
                <a:r>
                  <a:rPr lang="en-US" sz="2800" dirty="0">
                    <a:solidFill>
                      <a:schemeClr val="bg1"/>
                    </a:solidFill>
                  </a:rPr>
                  <a:t> . </a:t>
                </a:r>
              </a:p>
              <a:p>
                <a:pPr algn="l"/>
                <a:endParaRPr lang="ru-RU" sz="2800" dirty="0">
                  <a:solidFill>
                    <a:schemeClr val="bg1"/>
                  </a:solidFill>
                </a:endParaRPr>
              </a:p>
              <a:p>
                <a:pPr algn="l"/>
                <a:r>
                  <a:rPr lang="en-US" sz="2800" dirty="0">
                    <a:solidFill>
                      <a:schemeClr val="bg1"/>
                    </a:solidFill>
                  </a:rPr>
                  <a:t>The electro-diffusion in a fluid medium can be described by </a:t>
                </a:r>
                <a:r>
                  <a:rPr lang="en-US" sz="2800" b="1" i="1" dirty="0">
                    <a:solidFill>
                      <a:schemeClr val="bg1"/>
                    </a:solidFill>
                  </a:rPr>
                  <a:t>Nernst–Planck equation </a:t>
                </a:r>
                <a:r>
                  <a:rPr lang="en-US" sz="2800" dirty="0">
                    <a:solidFill>
                      <a:schemeClr val="bg1"/>
                    </a:solidFill>
                  </a:rPr>
                  <a:t>which is thought to be extended the Fick's law of diffusion for the case where the diffusing particles are also moved with respect to the fluid by electrostatic forces:</a:t>
                </a:r>
              </a:p>
              <a:p>
                <a:r>
                  <a:rPr lang="en-US" sz="2800" dirty="0">
                    <a:solidFill>
                      <a:schemeClr val="bg1"/>
                    </a:solidFill>
                  </a:rPr>
                  <a:t> </a:t>
                </a:r>
              </a:p>
              <a:p>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r>
                          <a:rPr lang="en-US" sz="3200" b="1" i="1">
                            <a:solidFill>
                              <a:schemeClr val="bg1"/>
                            </a:solidFill>
                            <a:latin typeface="Cambria Math" charset="0"/>
                          </a:rPr>
                          <m:t>𝒄</m:t>
                        </m:r>
                      </m:num>
                      <m:den>
                        <m:r>
                          <a:rPr lang="en-US" sz="3200" b="1" i="1">
                            <a:solidFill>
                              <a:schemeClr val="bg1"/>
                            </a:solidFill>
                            <a:latin typeface="Cambria Math" charset="0"/>
                          </a:rPr>
                          <m:t>𝝏</m:t>
                        </m:r>
                        <m:r>
                          <a:rPr lang="en-US" sz="3200" b="1" i="1">
                            <a:solidFill>
                              <a:schemeClr val="bg1"/>
                            </a:solidFill>
                            <a:latin typeface="Cambria Math" charset="0"/>
                          </a:rPr>
                          <m:t>𝒕</m:t>
                        </m:r>
                      </m:den>
                    </m:f>
                  </m:oMath>
                </a14:m>
                <a:r>
                  <a:rPr lang="en-US" sz="3200" b="1" dirty="0">
                    <a:solidFill>
                      <a:schemeClr val="bg1"/>
                    </a:solidFill>
                  </a:rPr>
                  <a:t> =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dirty="0">
                    <a:solidFill>
                      <a:schemeClr val="bg1"/>
                    </a:solidFill>
                  </a:rPr>
                  <a:t>  ( ̶ </a:t>
                </a:r>
                <a:r>
                  <a:rPr lang="en-US" sz="3200" b="1" i="1" dirty="0">
                    <a:solidFill>
                      <a:schemeClr val="bg1"/>
                    </a:solidFill>
                  </a:rPr>
                  <a:t>D</a:t>
                </a:r>
                <a14:m>
                  <m:oMath xmlns:m="http://schemas.openxmlformats.org/officeDocument/2006/math">
                    <m:r>
                      <a:rPr lang="en-US" sz="3200" b="1" i="1">
                        <a:solidFill>
                          <a:schemeClr val="bg1"/>
                        </a:solidFill>
                        <a:latin typeface="Cambria Math" charset="0"/>
                      </a:rPr>
                      <m:t> ∙</m:t>
                    </m:r>
                  </m:oMath>
                </a14:m>
                <a:r>
                  <a:rPr lang="en-US" sz="3200" b="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r>
                          <a:rPr lang="en-US" sz="3200" b="1" i="1">
                            <a:solidFill>
                              <a:schemeClr val="bg1"/>
                            </a:solidFill>
                            <a:latin typeface="Cambria Math" charset="0"/>
                          </a:rPr>
                          <m:t>𝒄</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dirty="0">
                    <a:solidFill>
                      <a:schemeClr val="bg1"/>
                    </a:solidFill>
                  </a:rPr>
                  <a:t>   ̶  </a:t>
                </a:r>
                <a:r>
                  <a:rPr lang="en-US" sz="3200" b="1" i="1" dirty="0">
                    <a:solidFill>
                      <a:schemeClr val="bg1"/>
                    </a:solidFill>
                  </a:rPr>
                  <a:t>D</a:t>
                </a:r>
                <a:r>
                  <a:rPr lang="en-US" sz="3200" b="1" dirty="0">
                    <a:solidFill>
                      <a:schemeClr val="bg1"/>
                    </a:solidFill>
                  </a:rPr>
                  <a:t> </a:t>
                </a:r>
                <a14:m>
                  <m:oMath xmlns:m="http://schemas.openxmlformats.org/officeDocument/2006/math">
                    <m:r>
                      <a:rPr lang="en-US" sz="3200" b="1" i="1">
                        <a:solidFill>
                          <a:schemeClr val="bg1"/>
                        </a:solidFill>
                        <a:latin typeface="Cambria Math" charset="0"/>
                      </a:rPr>
                      <m:t>∙</m:t>
                    </m:r>
                    <m:r>
                      <a:rPr lang="en-US" sz="3200" b="1" i="1">
                        <a:solidFill>
                          <a:schemeClr val="bg1"/>
                        </a:solidFill>
                        <a:latin typeface="Cambria Math" charset="0"/>
                      </a:rPr>
                      <m:t>𝒄</m:t>
                    </m:r>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𝒛𝒆</m:t>
                        </m:r>
                      </m:num>
                      <m:den>
                        <m:r>
                          <a:rPr lang="en-US" sz="3200" b="1" i="1">
                            <a:solidFill>
                              <a:schemeClr val="bg1"/>
                            </a:solidFill>
                            <a:latin typeface="Cambria Math" charset="0"/>
                          </a:rPr>
                          <m:t>𝒌𝑻</m:t>
                        </m:r>
                      </m:den>
                    </m:f>
                    <m:r>
                      <a:rPr lang="en-US" sz="3200" b="1" i="1">
                        <a:solidFill>
                          <a:schemeClr val="bg1"/>
                        </a:solidFill>
                        <a:latin typeface="Cambria Math" charset="0"/>
                      </a:rPr>
                      <m:t>∙</m:t>
                    </m:r>
                  </m:oMath>
                </a14:m>
                <a:r>
                  <a:rPr lang="en-US" sz="3200" b="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𝝏𝝋</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dirty="0">
                    <a:solidFill>
                      <a:schemeClr val="bg1"/>
                    </a:solidFill>
                  </a:rPr>
                  <a:t> ) =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dirty="0">
                    <a:solidFill>
                      <a:schemeClr val="bg1"/>
                    </a:solidFill>
                  </a:rPr>
                  <a:t> </a:t>
                </a:r>
                <a:r>
                  <a:rPr lang="en-US" sz="3200" b="1" i="1" dirty="0">
                    <a:solidFill>
                      <a:schemeClr val="bg1"/>
                    </a:solidFill>
                  </a:rPr>
                  <a:t>J</a:t>
                </a:r>
                <a:endParaRPr lang="en-US" sz="32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1124" t="-1592" r="-107"/>
                </a:stretch>
              </a:blipFill>
            </p:spPr>
            <p:txBody>
              <a:bodyPr/>
              <a:lstStyle/>
              <a:p>
                <a:r>
                  <a:rPr lang="ru-RU">
                    <a:noFill/>
                  </a:rPr>
                  <a:t> </a:t>
                </a:r>
              </a:p>
            </p:txBody>
          </p:sp>
        </mc:Fallback>
      </mc:AlternateContent>
    </p:spTree>
    <p:extLst>
      <p:ext uri="{BB962C8B-B14F-4D97-AF65-F5344CB8AC3E}">
        <p14:creationId xmlns:p14="http://schemas.microsoft.com/office/powerpoint/2010/main" val="561120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3200" dirty="0"/>
                  <a:t> </a:t>
                </a:r>
              </a:p>
              <a:p>
                <a:pPr algn="l"/>
                <a:r>
                  <a:rPr lang="en-US" sz="2800" dirty="0">
                    <a:solidFill>
                      <a:schemeClr val="bg1"/>
                    </a:solidFill>
                  </a:rPr>
                  <a:t>Where:</a:t>
                </a:r>
              </a:p>
              <a:p>
                <a:pPr lvl="0" algn="l"/>
                <a:r>
                  <a:rPr lang="en-US" sz="2800" dirty="0">
                    <a:solidFill>
                      <a:schemeClr val="bg1"/>
                    </a:solidFill>
                  </a:rPr>
                  <a:t> </a:t>
                </a:r>
                <a:r>
                  <a:rPr lang="en-US" sz="2800" b="1" i="1" dirty="0">
                    <a:solidFill>
                      <a:schemeClr val="bg1"/>
                    </a:solidFill>
                  </a:rPr>
                  <a:t>J = </a:t>
                </a:r>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𝒋</m:t>
                        </m:r>
                      </m:e>
                      <m:sub>
                        <m:r>
                          <a:rPr lang="en-US" sz="2800" b="1" i="1">
                            <a:solidFill>
                              <a:schemeClr val="bg1"/>
                            </a:solidFill>
                            <a:latin typeface="Cambria Math" charset="0"/>
                          </a:rPr>
                          <m:t>𝒏</m:t>
                        </m:r>
                      </m:sub>
                    </m:sSub>
                  </m:oMath>
                </a14:m>
                <a:r>
                  <a:rPr lang="en-US" sz="2800" b="1" i="1" dirty="0">
                    <a:solidFill>
                      <a:schemeClr val="bg1"/>
                    </a:solidFill>
                  </a:rPr>
                  <a:t> + </a:t>
                </a:r>
                <a14:m>
                  <m:oMath xmlns:m="http://schemas.openxmlformats.org/officeDocument/2006/math">
                    <m:sSub>
                      <m:sSubPr>
                        <m:ctrlPr>
                          <a:rPr lang="en-US" sz="2800" b="1" i="1">
                            <a:solidFill>
                              <a:schemeClr val="bg1"/>
                            </a:solidFill>
                            <a:latin typeface="Cambria Math" panose="02040503050406030204" pitchFamily="18" charset="0"/>
                          </a:rPr>
                        </m:ctrlPr>
                      </m:sSubPr>
                      <m:e>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𝟏</m:t>
                            </m:r>
                          </m:num>
                          <m:den>
                            <m:r>
                              <a:rPr lang="en-US" sz="2800" b="1" i="1">
                                <a:solidFill>
                                  <a:schemeClr val="bg1"/>
                                </a:solidFill>
                                <a:latin typeface="Cambria Math" charset="0"/>
                              </a:rPr>
                              <m:t>𝒛𝒆</m:t>
                            </m:r>
                          </m:den>
                        </m:f>
                        <m:r>
                          <a:rPr lang="en-US" sz="2800" b="1" i="1">
                            <a:solidFill>
                              <a:schemeClr val="bg1"/>
                            </a:solidFill>
                            <a:latin typeface="Cambria Math" charset="0"/>
                          </a:rPr>
                          <m:t>𝒋</m:t>
                        </m:r>
                      </m:e>
                      <m:sub>
                        <m:r>
                          <a:rPr lang="en-US" sz="2800" b="1" i="1">
                            <a:solidFill>
                              <a:schemeClr val="bg1"/>
                            </a:solidFill>
                            <a:latin typeface="Cambria Math" charset="0"/>
                          </a:rPr>
                          <m:t>𝒆</m:t>
                        </m:r>
                      </m:sub>
                    </m:sSub>
                  </m:oMath>
                </a14:m>
                <a:r>
                  <a:rPr lang="en-US" sz="2800" b="1" i="1" dirty="0">
                    <a:solidFill>
                      <a:schemeClr val="bg1"/>
                    </a:solidFill>
                  </a:rPr>
                  <a:t> =  ̶  D</a:t>
                </a:r>
                <a14:m>
                  <m:oMath xmlns:m="http://schemas.openxmlformats.org/officeDocument/2006/math">
                    <m:r>
                      <a:rPr lang="en-US" sz="2800" b="1" i="1">
                        <a:solidFill>
                          <a:schemeClr val="bg1"/>
                        </a:solidFill>
                        <a:latin typeface="Cambria Math" charset="0"/>
                      </a:rPr>
                      <m:t> ∙</m:t>
                    </m:r>
                  </m:oMath>
                </a14:m>
                <a:r>
                  <a:rPr lang="en-US" sz="2800" b="1" i="1" dirty="0">
                    <a:solidFill>
                      <a:schemeClr val="bg1"/>
                    </a:solidFill>
                  </a:rPr>
                  <a:t>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m:t>
                        </m:r>
                        <m:r>
                          <a:rPr lang="en-US" sz="2800" b="1" i="1">
                            <a:solidFill>
                              <a:schemeClr val="bg1"/>
                            </a:solidFill>
                            <a:latin typeface="Cambria Math" charset="0"/>
                          </a:rPr>
                          <m:t>𝒄</m:t>
                        </m:r>
                      </m:num>
                      <m:den>
                        <m:r>
                          <a:rPr lang="en-US" sz="2800" b="1" i="1">
                            <a:solidFill>
                              <a:schemeClr val="bg1"/>
                            </a:solidFill>
                            <a:latin typeface="Cambria Math" charset="0"/>
                          </a:rPr>
                          <m:t>𝝏</m:t>
                        </m:r>
                        <m:r>
                          <a:rPr lang="en-US" sz="2800" b="1" i="1">
                            <a:solidFill>
                              <a:schemeClr val="bg1"/>
                            </a:solidFill>
                            <a:latin typeface="Cambria Math" charset="0"/>
                          </a:rPr>
                          <m:t>𝒙</m:t>
                        </m:r>
                      </m:den>
                    </m:f>
                  </m:oMath>
                </a14:m>
                <a:r>
                  <a:rPr lang="en-US" sz="2800" b="1" i="1" dirty="0">
                    <a:solidFill>
                      <a:schemeClr val="bg1"/>
                    </a:solidFill>
                  </a:rPr>
                  <a:t>   ̶   D </a:t>
                </a:r>
                <a14:m>
                  <m:oMath xmlns:m="http://schemas.openxmlformats.org/officeDocument/2006/math">
                    <m:r>
                      <a:rPr lang="en-US" sz="2800" b="1" i="1">
                        <a:solidFill>
                          <a:schemeClr val="bg1"/>
                        </a:solidFill>
                        <a:latin typeface="Cambria Math" charset="0"/>
                      </a:rPr>
                      <m:t>∙</m:t>
                    </m:r>
                    <m:r>
                      <a:rPr lang="en-US" sz="2800" b="1" i="1">
                        <a:solidFill>
                          <a:schemeClr val="bg1"/>
                        </a:solidFill>
                        <a:latin typeface="Cambria Math" charset="0"/>
                      </a:rPr>
                      <m:t>𝒄</m:t>
                    </m:r>
                    <m:r>
                      <a:rPr lang="en-US" sz="2800" b="1" i="1">
                        <a:solidFill>
                          <a:schemeClr val="bg1"/>
                        </a:solidFill>
                        <a:latin typeface="Cambria Math" charset="0"/>
                      </a:rPr>
                      <m:t>∙</m:t>
                    </m:r>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𝒛𝒆</m:t>
                        </m:r>
                      </m:num>
                      <m:den>
                        <m:r>
                          <a:rPr lang="en-US" sz="2800" b="1" i="1">
                            <a:solidFill>
                              <a:schemeClr val="bg1"/>
                            </a:solidFill>
                            <a:latin typeface="Cambria Math" charset="0"/>
                          </a:rPr>
                          <m:t>𝒌𝑻</m:t>
                        </m:r>
                      </m:den>
                    </m:f>
                    <m:r>
                      <a:rPr lang="en-US" sz="2800" b="1" i="1">
                        <a:solidFill>
                          <a:schemeClr val="bg1"/>
                        </a:solidFill>
                        <a:latin typeface="Cambria Math" charset="0"/>
                      </a:rPr>
                      <m:t>∙</m:t>
                    </m:r>
                  </m:oMath>
                </a14:m>
                <a:r>
                  <a:rPr lang="en-US" sz="2800" b="1" i="1" dirty="0">
                    <a:solidFill>
                      <a:schemeClr val="bg1"/>
                    </a:solidFill>
                  </a:rPr>
                  <a:t>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𝝏𝝋</m:t>
                        </m:r>
                      </m:num>
                      <m:den>
                        <m:r>
                          <a:rPr lang="en-US" sz="2800" b="1" i="1">
                            <a:solidFill>
                              <a:schemeClr val="bg1"/>
                            </a:solidFill>
                            <a:latin typeface="Cambria Math" charset="0"/>
                          </a:rPr>
                          <m:t>𝝏</m:t>
                        </m:r>
                        <m:r>
                          <a:rPr lang="en-US" sz="2800" b="1" i="1">
                            <a:solidFill>
                              <a:schemeClr val="bg1"/>
                            </a:solidFill>
                            <a:latin typeface="Cambria Math" charset="0"/>
                          </a:rPr>
                          <m:t>𝒙</m:t>
                        </m:r>
                      </m:den>
                    </m:f>
                    <m:r>
                      <a:rPr lang="en-US" sz="2800" b="1" i="1">
                        <a:solidFill>
                          <a:schemeClr val="bg1"/>
                        </a:solidFill>
                        <a:latin typeface="Cambria Math" charset="0"/>
                      </a:rPr>
                      <m:t>   </m:t>
                    </m:r>
                  </m:oMath>
                </a14:m>
                <a:r>
                  <a:rPr lang="en-US" sz="2800" b="1" dirty="0">
                    <a:solidFill>
                      <a:schemeClr val="bg1"/>
                    </a:solidFill>
                  </a:rPr>
                  <a:t>-</a:t>
                </a:r>
                <a:r>
                  <a:rPr lang="en-US" sz="2800" b="1" i="1" dirty="0">
                    <a:solidFill>
                      <a:schemeClr val="bg1"/>
                    </a:solidFill>
                  </a:rPr>
                  <a:t>  </a:t>
                </a:r>
                <a:r>
                  <a:rPr lang="en-US" sz="2800" dirty="0">
                    <a:solidFill>
                      <a:schemeClr val="bg1"/>
                    </a:solidFill>
                  </a:rPr>
                  <a:t>the particles (chemical species) </a:t>
                </a:r>
              </a:p>
              <a:p>
                <a:pPr lvl="0" algn="l"/>
                <a:endParaRPr lang="en-US" sz="2800" dirty="0">
                  <a:solidFill>
                    <a:schemeClr val="bg1"/>
                  </a:solidFill>
                </a:endParaRPr>
              </a:p>
              <a:p>
                <a:pPr lvl="0" algn="l"/>
                <a:r>
                  <a:rPr lang="en-US" sz="2800" dirty="0">
                    <a:solidFill>
                      <a:schemeClr val="bg1"/>
                    </a:solidFill>
                  </a:rPr>
                  <a:t>flow caused by diffusion force and electrostatic force;</a:t>
                </a:r>
              </a:p>
              <a:p>
                <a:pPr lvl="0" algn="l"/>
                <a:r>
                  <a:rPr lang="en-US" sz="2800" b="1" i="1" dirty="0">
                    <a:solidFill>
                      <a:schemeClr val="bg1"/>
                    </a:solidFill>
                  </a:rPr>
                  <a:t>c</a:t>
                </a:r>
                <a:r>
                  <a:rPr lang="en-US" sz="2800" i="1" dirty="0">
                    <a:solidFill>
                      <a:schemeClr val="bg1"/>
                    </a:solidFill>
                  </a:rPr>
                  <a:t> </a:t>
                </a:r>
                <a:r>
                  <a:rPr lang="en-US" sz="2800" dirty="0">
                    <a:solidFill>
                      <a:schemeClr val="bg1"/>
                    </a:solidFill>
                  </a:rPr>
                  <a:t>is the concentration of the species;</a:t>
                </a:r>
              </a:p>
              <a:p>
                <a:pPr lvl="0" algn="l"/>
                <a:r>
                  <a:rPr lang="en-US" sz="2800" b="1" i="1" dirty="0">
                    <a:solidFill>
                      <a:schemeClr val="bg1"/>
                    </a:solidFill>
                  </a:rPr>
                  <a:t>D</a:t>
                </a:r>
                <a:r>
                  <a:rPr lang="en-US" sz="2800" dirty="0">
                    <a:solidFill>
                      <a:schemeClr val="bg1"/>
                    </a:solidFill>
                  </a:rPr>
                  <a:t> is the diffusivity of the species;</a:t>
                </a:r>
              </a:p>
              <a:p>
                <a:pPr lvl="0" algn="l"/>
                <a14:m>
                  <m:oMath xmlns:m="http://schemas.openxmlformats.org/officeDocument/2006/math">
                    <m:r>
                      <a:rPr lang="ru-RU" sz="2800" b="1" i="1">
                        <a:solidFill>
                          <a:schemeClr val="bg1"/>
                        </a:solidFill>
                        <a:latin typeface="Cambria Math" charset="0"/>
                      </a:rPr>
                      <m:t>𝝋</m:t>
                    </m:r>
                    <m:r>
                      <a:rPr lang="ru-RU" sz="2800" i="1">
                        <a:solidFill>
                          <a:schemeClr val="bg1"/>
                        </a:solidFill>
                        <a:latin typeface="Cambria Math" charset="0"/>
                      </a:rPr>
                      <m:t> </m:t>
                    </m:r>
                  </m:oMath>
                </a14:m>
                <a:r>
                  <a:rPr lang="en-US" sz="2800" dirty="0">
                    <a:solidFill>
                      <a:schemeClr val="bg1"/>
                    </a:solidFill>
                  </a:rPr>
                  <a:t>is the electric potential.</a:t>
                </a:r>
              </a:p>
              <a:p>
                <a:endParaRPr lang="en-US" sz="32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2090"/>
                </a:stretch>
              </a:blipFill>
            </p:spPr>
            <p:txBody>
              <a:bodyPr/>
              <a:lstStyle/>
              <a:p>
                <a:r>
                  <a:rPr lang="en-US">
                    <a:noFill/>
                  </a:rPr>
                  <a:t> </a:t>
                </a:r>
              </a:p>
            </p:txBody>
          </p:sp>
        </mc:Fallback>
      </mc:AlternateContent>
    </p:spTree>
    <p:extLst>
      <p:ext uri="{BB962C8B-B14F-4D97-AF65-F5344CB8AC3E}">
        <p14:creationId xmlns:p14="http://schemas.microsoft.com/office/powerpoint/2010/main" val="4508590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The ionic flow can be expressed also like: </a:t>
                </a:r>
              </a:p>
              <a:p>
                <a:r>
                  <a:rPr lang="en-US" sz="3200" b="1" i="1" dirty="0">
                    <a:solidFill>
                      <a:schemeClr val="bg1"/>
                    </a:solidFill>
                  </a:rPr>
                  <a:t>J =  ̶  D</a:t>
                </a:r>
                <a14:m>
                  <m:oMath xmlns:m="http://schemas.openxmlformats.org/officeDocument/2006/math">
                    <m:r>
                      <a:rPr lang="en-US" sz="3200" b="1" i="1">
                        <a:solidFill>
                          <a:schemeClr val="bg1"/>
                        </a:solidFill>
                        <a:latin typeface="Cambria Math" charset="0"/>
                      </a:rPr>
                      <m:t> ∙(</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r>
                          <a:rPr lang="en-US" sz="3200" b="1" i="1">
                            <a:solidFill>
                              <a:schemeClr val="bg1"/>
                            </a:solidFill>
                            <a:latin typeface="Cambria Math" charset="0"/>
                          </a:rPr>
                          <m:t>𝒄</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i="1" dirty="0">
                    <a:solidFill>
                      <a:schemeClr val="bg1"/>
                    </a:solidFill>
                  </a:rPr>
                  <a:t>  + </a:t>
                </a:r>
                <a14:m>
                  <m:oMath xmlns:m="http://schemas.openxmlformats.org/officeDocument/2006/math">
                    <m:r>
                      <a:rPr lang="en-US" sz="3200" b="1" i="1">
                        <a:solidFill>
                          <a:schemeClr val="bg1"/>
                        </a:solidFill>
                        <a:latin typeface="Cambria Math" charset="0"/>
                      </a:rPr>
                      <m:t>𝒄</m:t>
                    </m:r>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𝒛𝑭</m:t>
                        </m:r>
                      </m:num>
                      <m:den>
                        <m:r>
                          <a:rPr lang="en-US" sz="3200" b="1" i="1">
                            <a:solidFill>
                              <a:schemeClr val="bg1"/>
                            </a:solidFill>
                            <a:latin typeface="Cambria Math" charset="0"/>
                          </a:rPr>
                          <m:t>𝑹𝑻</m:t>
                        </m:r>
                      </m:den>
                    </m:f>
                    <m:r>
                      <a:rPr lang="en-US" sz="3200" b="1" i="1">
                        <a:solidFill>
                          <a:schemeClr val="bg1"/>
                        </a:solidFill>
                        <a:latin typeface="Cambria Math" charset="0"/>
                      </a:rPr>
                      <m:t>∙</m:t>
                    </m:r>
                  </m:oMath>
                </a14:m>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𝝏𝝋</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i="1" dirty="0">
                    <a:solidFill>
                      <a:schemeClr val="bg1"/>
                    </a:solidFill>
                  </a:rPr>
                  <a:t>) =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𝑹𝑻</m:t>
                        </m:r>
                      </m:num>
                      <m:den>
                        <m:r>
                          <a:rPr lang="en-US" sz="3200" b="1" i="1">
                            <a:solidFill>
                              <a:schemeClr val="bg1"/>
                            </a:solidFill>
                            <a:latin typeface="Cambria Math" charset="0"/>
                          </a:rPr>
                          <m:t>𝒛𝑭</m:t>
                        </m:r>
                      </m:den>
                    </m:f>
                    <m:r>
                      <a:rPr lang="en-US"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𝝁</m:t>
                        </m:r>
                      </m:e>
                      <m:sub>
                        <m:r>
                          <a:rPr lang="en-US" sz="3200" b="1" i="1">
                            <a:solidFill>
                              <a:schemeClr val="bg1"/>
                            </a:solidFill>
                            <a:latin typeface="Cambria Math" charset="0"/>
                          </a:rPr>
                          <m:t>𝒆</m:t>
                        </m:r>
                      </m:sub>
                    </m:sSub>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r>
                          <a:rPr lang="en-US" sz="3200" b="1" i="1">
                            <a:solidFill>
                              <a:schemeClr val="bg1"/>
                            </a:solidFill>
                            <a:latin typeface="Cambria Math" charset="0"/>
                          </a:rPr>
                          <m:t>𝒄</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i="1" dirty="0">
                    <a:solidFill>
                      <a:schemeClr val="bg1"/>
                    </a:solidFill>
                  </a:rPr>
                  <a:t>  + </a:t>
                </a:r>
                <a14:m>
                  <m:oMath xmlns:m="http://schemas.openxmlformats.org/officeDocument/2006/math">
                    <m:r>
                      <a:rPr lang="en-US" sz="3200" b="1" i="1">
                        <a:solidFill>
                          <a:schemeClr val="bg1"/>
                        </a:solidFill>
                        <a:latin typeface="Cambria Math" charset="0"/>
                      </a:rPr>
                      <m:t>𝒄</m:t>
                    </m:r>
                    <m:r>
                      <a:rPr lang="en-US" sz="3200" b="1" i="1">
                        <a:solidFill>
                          <a:schemeClr val="bg1"/>
                        </a:solidFill>
                        <a:latin typeface="Cambria Math" charset="0"/>
                      </a:rPr>
                      <m:t>∙</m:t>
                    </m:r>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𝒛𝑭</m:t>
                        </m:r>
                      </m:num>
                      <m:den>
                        <m:r>
                          <a:rPr lang="en-US" sz="3200" b="1" i="1">
                            <a:solidFill>
                              <a:schemeClr val="bg1"/>
                            </a:solidFill>
                            <a:latin typeface="Cambria Math" charset="0"/>
                          </a:rPr>
                          <m:t>𝑹𝑻</m:t>
                        </m:r>
                      </m:den>
                    </m:f>
                    <m:r>
                      <a:rPr lang="en-US" sz="3200" b="1" i="1">
                        <a:solidFill>
                          <a:schemeClr val="bg1"/>
                        </a:solidFill>
                        <a:latin typeface="Cambria Math" charset="0"/>
                      </a:rPr>
                      <m:t>∙</m:t>
                    </m:r>
                  </m:oMath>
                </a14:m>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𝝏𝝋</m:t>
                        </m:r>
                      </m:num>
                      <m:den>
                        <m:r>
                          <a:rPr lang="en-US" sz="3200" b="1" i="1">
                            <a:solidFill>
                              <a:schemeClr val="bg1"/>
                            </a:solidFill>
                            <a:latin typeface="Cambria Math" charset="0"/>
                          </a:rPr>
                          <m:t>𝝏</m:t>
                        </m:r>
                        <m:r>
                          <a:rPr lang="en-US" sz="3200" b="1" i="1">
                            <a:solidFill>
                              <a:schemeClr val="bg1"/>
                            </a:solidFill>
                            <a:latin typeface="Cambria Math" charset="0"/>
                          </a:rPr>
                          <m:t>𝒙</m:t>
                        </m:r>
                      </m:den>
                    </m:f>
                  </m:oMath>
                </a14:m>
                <a:r>
                  <a:rPr lang="en-US" sz="3200" b="1" i="1" dirty="0">
                    <a:solidFill>
                      <a:schemeClr val="bg1"/>
                    </a:solidFill>
                  </a:rPr>
                  <a:t>)</a:t>
                </a:r>
                <a:endParaRPr lang="en-US" sz="3200" dirty="0">
                  <a:solidFill>
                    <a:schemeClr val="bg1"/>
                  </a:solidFill>
                </a:endParaRPr>
              </a:p>
              <a:p>
                <a:pPr algn="l"/>
                <a:endParaRPr lang="en-US" sz="2800" dirty="0">
                  <a:solidFill>
                    <a:schemeClr val="bg1"/>
                  </a:solidFill>
                </a:endParaRPr>
              </a:p>
              <a:p>
                <a:pPr algn="l"/>
                <a:r>
                  <a:rPr lang="en-US" sz="2800" dirty="0">
                    <a:solidFill>
                      <a:schemeClr val="bg1"/>
                    </a:solidFill>
                  </a:rPr>
                  <a:t>where:  </a:t>
                </a:r>
              </a:p>
              <a:p>
                <a:pPr algn="l"/>
                <a:r>
                  <a:rPr lang="en-US" sz="2800" b="1" i="1" dirty="0">
                    <a:solidFill>
                      <a:schemeClr val="bg1"/>
                    </a:solidFill>
                  </a:rPr>
                  <a:t>R</a:t>
                </a:r>
                <a:r>
                  <a:rPr lang="en-US" sz="2800" dirty="0">
                    <a:solidFill>
                      <a:schemeClr val="bg1"/>
                    </a:solidFill>
                  </a:rPr>
                  <a:t> = k NA = 8.314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𝐽</m:t>
                        </m:r>
                      </m:num>
                      <m:den>
                        <m:r>
                          <a:rPr lang="en-US" sz="2800" i="1">
                            <a:solidFill>
                              <a:schemeClr val="bg1"/>
                            </a:solidFill>
                            <a:latin typeface="Cambria Math" charset="0"/>
                          </a:rPr>
                          <m:t>𝑚𝑜𝑙𝐾</m:t>
                        </m:r>
                      </m:den>
                    </m:f>
                  </m:oMath>
                </a14:m>
                <a:r>
                  <a:rPr lang="en-US" sz="2800" dirty="0">
                    <a:solidFill>
                      <a:schemeClr val="bg1"/>
                    </a:solidFill>
                  </a:rPr>
                  <a:t>  is the Gas constant;</a:t>
                </a:r>
              </a:p>
              <a:p>
                <a:pPr algn="l"/>
                <a:r>
                  <a:rPr lang="en-US" sz="2800" b="1" i="1" dirty="0">
                    <a:solidFill>
                      <a:schemeClr val="bg1"/>
                    </a:solidFill>
                  </a:rPr>
                  <a:t>NA</a:t>
                </a:r>
                <a:r>
                  <a:rPr lang="en-US" sz="2800" dirty="0">
                    <a:solidFill>
                      <a:schemeClr val="bg1"/>
                    </a:solidFill>
                  </a:rPr>
                  <a:t> = 6.022 </a:t>
                </a:r>
                <a14:m>
                  <m:oMath xmlns:m="http://schemas.openxmlformats.org/officeDocument/2006/math">
                    <m:r>
                      <a:rPr lang="en-US" sz="2800" i="1">
                        <a:solidFill>
                          <a:schemeClr val="bg1"/>
                        </a:solidFill>
                        <a:latin typeface="Cambria Math" charset="0"/>
                      </a:rPr>
                      <m:t>∙</m:t>
                    </m:r>
                  </m:oMath>
                </a14:m>
                <a:r>
                  <a:rPr lang="en-US" sz="2800" dirty="0">
                    <a:solidFill>
                      <a:schemeClr val="bg1"/>
                    </a:solidFill>
                  </a:rPr>
                  <a:t> </a:t>
                </a:r>
                <a14:m>
                  <m:oMath xmlns:m="http://schemas.openxmlformats.org/officeDocument/2006/math">
                    <m:sSup>
                      <m:sSupPr>
                        <m:ctrlPr>
                          <a:rPr lang="en-US" sz="2800" i="1">
                            <a:solidFill>
                              <a:schemeClr val="bg1"/>
                            </a:solidFill>
                            <a:latin typeface="Cambria Math" panose="02040503050406030204" pitchFamily="18" charset="0"/>
                          </a:rPr>
                        </m:ctrlPr>
                      </m:sSupPr>
                      <m:e>
                        <m:r>
                          <a:rPr lang="en-US" sz="2800" i="1">
                            <a:solidFill>
                              <a:schemeClr val="bg1"/>
                            </a:solidFill>
                            <a:latin typeface="Cambria Math" charset="0"/>
                          </a:rPr>
                          <m:t>10</m:t>
                        </m:r>
                      </m:e>
                      <m:sup>
                        <m:r>
                          <a:rPr lang="en-US" sz="2800" i="1">
                            <a:solidFill>
                              <a:schemeClr val="bg1"/>
                            </a:solidFill>
                            <a:latin typeface="Cambria Math" charset="0"/>
                          </a:rPr>
                          <m:t>23</m:t>
                        </m:r>
                      </m:sup>
                    </m:sSup>
                  </m:oMath>
                </a14:m>
                <a:r>
                  <a:rPr lang="en-US" sz="2800" dirty="0">
                    <a:solidFill>
                      <a:schemeClr val="bg1"/>
                    </a:solidFill>
                  </a:rPr>
                  <a: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1</m:t>
                        </m:r>
                      </m:num>
                      <m:den>
                        <m:r>
                          <a:rPr lang="en-US" sz="2800" i="1">
                            <a:solidFill>
                              <a:schemeClr val="bg1"/>
                            </a:solidFill>
                            <a:latin typeface="Cambria Math" charset="0"/>
                          </a:rPr>
                          <m:t>𝑚𝑜𝑙</m:t>
                        </m:r>
                      </m:den>
                    </m:f>
                  </m:oMath>
                </a14:m>
                <a:r>
                  <a:rPr lang="en-US" sz="2800" dirty="0">
                    <a:solidFill>
                      <a:schemeClr val="bg1"/>
                    </a:solidFill>
                  </a:rPr>
                  <a:t>   is Avogadro's number;</a:t>
                </a:r>
              </a:p>
              <a:p>
                <a:pPr algn="l"/>
                <a:r>
                  <a:rPr lang="en-US" sz="2800" b="1" i="1" dirty="0">
                    <a:solidFill>
                      <a:schemeClr val="bg1"/>
                    </a:solidFill>
                  </a:rPr>
                  <a:t>F</a:t>
                </a:r>
                <a:r>
                  <a:rPr lang="en-US" sz="2800" dirty="0">
                    <a:solidFill>
                      <a:schemeClr val="bg1"/>
                    </a:solidFill>
                  </a:rPr>
                  <a:t> = e</a:t>
                </a:r>
                <a14:m>
                  <m:oMath xmlns:m="http://schemas.openxmlformats.org/officeDocument/2006/math">
                    <m:r>
                      <a:rPr lang="en-US" sz="2800" i="1">
                        <a:solidFill>
                          <a:schemeClr val="bg1"/>
                        </a:solidFill>
                        <a:latin typeface="Cambria Math" charset="0"/>
                      </a:rPr>
                      <m:t>∙</m:t>
                    </m:r>
                  </m:oMath>
                </a14:m>
                <a:r>
                  <a:rPr lang="en-US" sz="2800" dirty="0">
                    <a:solidFill>
                      <a:schemeClr val="bg1"/>
                    </a:solidFill>
                  </a:rPr>
                  <a:t>NA = 9.648 </a:t>
                </a:r>
                <a14:m>
                  <m:oMath xmlns:m="http://schemas.openxmlformats.org/officeDocument/2006/math">
                    <m:r>
                      <a:rPr lang="en-US" sz="2800" i="1">
                        <a:solidFill>
                          <a:schemeClr val="bg1"/>
                        </a:solidFill>
                        <a:latin typeface="Cambria Math" charset="0"/>
                      </a:rPr>
                      <m:t>∙</m:t>
                    </m:r>
                    <m:sSup>
                      <m:sSupPr>
                        <m:ctrlPr>
                          <a:rPr lang="en-US" sz="2800" i="1">
                            <a:solidFill>
                              <a:schemeClr val="bg1"/>
                            </a:solidFill>
                            <a:latin typeface="Cambria Math" panose="02040503050406030204" pitchFamily="18" charset="0"/>
                          </a:rPr>
                        </m:ctrlPr>
                      </m:sSupPr>
                      <m:e>
                        <m:r>
                          <a:rPr lang="en-US" sz="2800" i="1">
                            <a:solidFill>
                              <a:schemeClr val="bg1"/>
                            </a:solidFill>
                            <a:latin typeface="Cambria Math" charset="0"/>
                          </a:rPr>
                          <m:t>10</m:t>
                        </m:r>
                      </m:e>
                      <m:sup>
                        <m:r>
                          <a:rPr lang="en-US" sz="2800" i="1">
                            <a:solidFill>
                              <a:schemeClr val="bg1"/>
                            </a:solidFill>
                            <a:latin typeface="Cambria Math" charset="0"/>
                          </a:rPr>
                          <m:t>4</m:t>
                        </m:r>
                      </m:sup>
                    </m:sSup>
                  </m:oMath>
                </a14:m>
                <a:r>
                  <a:rPr lang="en-US" sz="2800" dirty="0">
                    <a:solidFill>
                      <a:schemeClr val="bg1"/>
                    </a:solidFill>
                  </a:rPr>
                  <a: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𝐶</m:t>
                        </m:r>
                      </m:num>
                      <m:den>
                        <m:r>
                          <a:rPr lang="en-US" sz="2800" i="1">
                            <a:solidFill>
                              <a:schemeClr val="bg1"/>
                            </a:solidFill>
                            <a:latin typeface="Cambria Math" charset="0"/>
                          </a:rPr>
                          <m:t>𝑚𝑜𝑙</m:t>
                        </m:r>
                      </m:den>
                    </m:f>
                  </m:oMath>
                </a14:m>
                <a:r>
                  <a:rPr lang="en-US" sz="2800" dirty="0">
                    <a:solidFill>
                      <a:schemeClr val="bg1"/>
                    </a:solidFill>
                  </a:rPr>
                  <a:t>   is Faraday constant;</a:t>
                </a:r>
              </a:p>
              <a:p>
                <a:pPr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𝝁</m:t>
                        </m:r>
                      </m:e>
                      <m:sub>
                        <m:r>
                          <a:rPr lang="en-US" sz="2800" b="1" i="1">
                            <a:solidFill>
                              <a:schemeClr val="bg1"/>
                            </a:solidFill>
                            <a:latin typeface="Cambria Math" charset="0"/>
                          </a:rPr>
                          <m:t>𝒆</m:t>
                        </m:r>
                      </m:sub>
                    </m:sSub>
                  </m:oMath>
                </a14:m>
                <a:r>
                  <a:rPr lang="en-US" sz="2800" dirty="0">
                    <a:solidFill>
                      <a:schemeClr val="bg1"/>
                    </a:solidFill>
                  </a:rPr>
                  <a:t> – the ionic  (electrophoretic) mobility. </a:t>
                </a:r>
              </a:p>
              <a:p>
                <a:pPr algn="l"/>
                <a:r>
                  <a:rPr lang="en-US" sz="2800" dirty="0">
                    <a:solidFill>
                      <a:schemeClr val="bg1"/>
                    </a:solidFill>
                  </a:rPr>
                  <a:t>The given equation is also known as Nernst–Planck equation.</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1692"/>
                </a:stretch>
              </a:blipFill>
            </p:spPr>
            <p:txBody>
              <a:bodyPr/>
              <a:lstStyle/>
              <a:p>
                <a:r>
                  <a:rPr lang="en-US">
                    <a:noFill/>
                  </a:rPr>
                  <a:t> </a:t>
                </a:r>
              </a:p>
            </p:txBody>
          </p:sp>
        </mc:Fallback>
      </mc:AlternateContent>
    </p:spTree>
    <p:extLst>
      <p:ext uri="{BB962C8B-B14F-4D97-AF65-F5344CB8AC3E}">
        <p14:creationId xmlns:p14="http://schemas.microsoft.com/office/powerpoint/2010/main" val="384986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2800" b="1" dirty="0">
                <a:solidFill>
                  <a:schemeClr val="bg1"/>
                </a:solidFill>
              </a:rPr>
              <a:t>1.2.3. </a:t>
            </a:r>
            <a:r>
              <a:rPr lang="en-US" sz="2800" b="1" dirty="0">
                <a:solidFill>
                  <a:schemeClr val="accent4">
                    <a:lumMod val="20000"/>
                    <a:lumOff val="80000"/>
                  </a:schemeClr>
                </a:solidFill>
              </a:rPr>
              <a:t>Transmembrane potential </a:t>
            </a:r>
            <a:r>
              <a:rPr lang="en-US" sz="2800" dirty="0">
                <a:solidFill>
                  <a:schemeClr val="bg1"/>
                </a:solidFill>
              </a:rPr>
              <a:t>is the difference in electric potential between the interior and the exterior of a biological cell. </a:t>
            </a:r>
          </a:p>
          <a:p>
            <a:pPr algn="l"/>
            <a:r>
              <a:rPr lang="en-US" sz="2800" dirty="0">
                <a:solidFill>
                  <a:schemeClr val="bg1"/>
                </a:solidFill>
              </a:rPr>
              <a:t>A cell membrane is thought to be semipermeable for a certain kinds of ions presented in cytoplasm and in extracellular fluid. The selective permeability of membranes is due largely to </a:t>
            </a:r>
            <a:r>
              <a:rPr lang="en-US" sz="2800" b="1" i="1" dirty="0">
                <a:solidFill>
                  <a:schemeClr val="bg1"/>
                </a:solidFill>
              </a:rPr>
              <a:t>ion channels, proteins</a:t>
            </a:r>
            <a:r>
              <a:rPr lang="en-US" sz="2800" dirty="0">
                <a:solidFill>
                  <a:schemeClr val="bg1"/>
                </a:solidFill>
              </a:rPr>
              <a:t> that allow only certain kinds of ions to cross the membrane in the direction of their concentration decrease (against their concentration gradients). </a:t>
            </a:r>
          </a:p>
          <a:p>
            <a:pPr algn="l"/>
            <a:r>
              <a:rPr lang="en-US" sz="2800" dirty="0">
                <a:solidFill>
                  <a:schemeClr val="bg1"/>
                </a:solidFill>
              </a:rPr>
              <a:t>The ionic concentration difference (gradient) existed inside and outside the cell results in electric potential difference (gradient) across the cell membrane such that the transmembrane voltage exactly opposes the force of diffusion of the ions. In other words it is reached </a:t>
            </a:r>
            <a:r>
              <a:rPr lang="en-US" sz="2800" b="1" i="1" dirty="0">
                <a:solidFill>
                  <a:schemeClr val="bg1"/>
                </a:solidFill>
              </a:rPr>
              <a:t>the electrochemical equilibrium</a:t>
            </a:r>
            <a:r>
              <a:rPr lang="en-US" sz="2800" dirty="0">
                <a:solidFill>
                  <a:schemeClr val="bg1"/>
                </a:solidFill>
              </a:rPr>
              <a:t> at which the diffusive force equals the electromotive force such that the net current of the ion across the membrane is zero and unchanging.</a:t>
            </a:r>
          </a:p>
          <a:p>
            <a:pPr algn="l"/>
            <a:endParaRPr lang="en-US" sz="2800" dirty="0">
              <a:solidFill>
                <a:schemeClr val="bg1"/>
              </a:solidFill>
            </a:endParaRPr>
          </a:p>
        </p:txBody>
      </p:sp>
    </p:spTree>
    <p:extLst>
      <p:ext uri="{BB962C8B-B14F-4D97-AF65-F5344CB8AC3E}">
        <p14:creationId xmlns:p14="http://schemas.microsoft.com/office/powerpoint/2010/main" val="919596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graphicFrame>
        <p:nvGraphicFramePr>
          <p:cNvPr id="7" name="Объект 6">
            <a:extLst>
              <a:ext uri="{FF2B5EF4-FFF2-40B4-BE49-F238E27FC236}">
                <a16:creationId xmlns:a16="http://schemas.microsoft.com/office/drawing/2014/main" id="{A5405529-EC2C-4255-9E62-6B07B7AAB821}"/>
              </a:ext>
            </a:extLst>
          </p:cNvPr>
          <p:cNvGraphicFramePr>
            <a:graphicFrameLocks noGrp="1"/>
          </p:cNvGraphicFramePr>
          <p:nvPr>
            <p:ph idx="1"/>
            <p:extLst>
              <p:ext uri="{D42A27DB-BD31-4B8C-83A1-F6EECF244321}">
                <p14:modId xmlns:p14="http://schemas.microsoft.com/office/powerpoint/2010/main" val="3039599859"/>
              </p:ext>
            </p:extLst>
          </p:nvPr>
        </p:nvGraphicFramePr>
        <p:xfrm>
          <a:off x="838195" y="1228436"/>
          <a:ext cx="10310095" cy="5435118"/>
        </p:xfrm>
        <a:graphic>
          <a:graphicData uri="http://schemas.openxmlformats.org/drawingml/2006/table">
            <a:tbl>
              <a:tblPr/>
              <a:tblGrid>
                <a:gridCol w="2062019">
                  <a:extLst>
                    <a:ext uri="{9D8B030D-6E8A-4147-A177-3AD203B41FA5}">
                      <a16:colId xmlns:a16="http://schemas.microsoft.com/office/drawing/2014/main" val="48592516"/>
                    </a:ext>
                  </a:extLst>
                </a:gridCol>
                <a:gridCol w="2062019">
                  <a:extLst>
                    <a:ext uri="{9D8B030D-6E8A-4147-A177-3AD203B41FA5}">
                      <a16:colId xmlns:a16="http://schemas.microsoft.com/office/drawing/2014/main" val="1102933968"/>
                    </a:ext>
                  </a:extLst>
                </a:gridCol>
                <a:gridCol w="2062019">
                  <a:extLst>
                    <a:ext uri="{9D8B030D-6E8A-4147-A177-3AD203B41FA5}">
                      <a16:colId xmlns:a16="http://schemas.microsoft.com/office/drawing/2014/main" val="2015653286"/>
                    </a:ext>
                  </a:extLst>
                </a:gridCol>
                <a:gridCol w="2062019">
                  <a:extLst>
                    <a:ext uri="{9D8B030D-6E8A-4147-A177-3AD203B41FA5}">
                      <a16:colId xmlns:a16="http://schemas.microsoft.com/office/drawing/2014/main" val="3446020795"/>
                    </a:ext>
                  </a:extLst>
                </a:gridCol>
                <a:gridCol w="2062019">
                  <a:extLst>
                    <a:ext uri="{9D8B030D-6E8A-4147-A177-3AD203B41FA5}">
                      <a16:colId xmlns:a16="http://schemas.microsoft.com/office/drawing/2014/main" val="3026477505"/>
                    </a:ext>
                  </a:extLst>
                </a:gridCol>
              </a:tblGrid>
              <a:tr h="297002">
                <a:tc rowSpan="2">
                  <a:txBody>
                    <a:bodyPr/>
                    <a:lstStyle/>
                    <a:p>
                      <a:pPr algn="ctr"/>
                      <a:r>
                        <a:rPr lang="en-US" sz="1800" dirty="0">
                          <a:solidFill>
                            <a:srgbClr val="FFFF00"/>
                          </a:solidFill>
                          <a:effectLst/>
                        </a:rPr>
                        <a:t>Ion</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gridSpan="2">
                  <a:txBody>
                    <a:bodyPr/>
                    <a:lstStyle/>
                    <a:p>
                      <a:pPr algn="ctr"/>
                      <a:r>
                        <a:rPr lang="en-US" sz="1800" b="1" u="sng" strike="noStrike" dirty="0">
                          <a:solidFill>
                            <a:srgbClr val="FFFF00"/>
                          </a:solidFill>
                          <a:effectLst/>
                          <a:hlinkClick r:id="rId2" tooltip="Mammal">
                            <a:extLst>
                              <a:ext uri="{A12FA001-AC4F-418D-AE19-62706E023703}">
                                <ahyp:hlinkClr xmlns:ahyp="http://schemas.microsoft.com/office/drawing/2018/hyperlinkcolor" val="tx"/>
                              </a:ext>
                            </a:extLst>
                          </a:hlinkClick>
                        </a:rPr>
                        <a:t>Mammal</a:t>
                      </a:r>
                      <a:endParaRPr lang="en-US" sz="1800" b="1" u="sng"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hMerge="1">
                  <a:txBody>
                    <a:bodyPr/>
                    <a:lstStyle/>
                    <a:p>
                      <a:endParaRPr lang="uk-UA"/>
                    </a:p>
                  </a:txBody>
                  <a:tcPr/>
                </a:tc>
                <a:tc gridSpan="2">
                  <a:txBody>
                    <a:bodyPr/>
                    <a:lstStyle/>
                    <a:p>
                      <a:pPr algn="ctr"/>
                      <a:r>
                        <a:rPr lang="en-US" sz="1800" b="1" u="none" strike="noStrike" dirty="0">
                          <a:solidFill>
                            <a:srgbClr val="FFFF00"/>
                          </a:solidFill>
                          <a:effectLst/>
                          <a:hlinkClick r:id="rId3" tooltip="Squid giant axon">
                            <a:extLst>
                              <a:ext uri="{A12FA001-AC4F-418D-AE19-62706E023703}">
                                <ahyp:hlinkClr xmlns:ahyp="http://schemas.microsoft.com/office/drawing/2018/hyperlinkcolor" val="tx"/>
                              </a:ext>
                            </a:extLst>
                          </a:hlinkClick>
                        </a:rPr>
                        <a:t>Squid axon</a:t>
                      </a:r>
                      <a:endParaRPr lang="en-US" sz="1800" b="1"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hMerge="1">
                  <a:txBody>
                    <a:bodyPr/>
                    <a:lstStyle/>
                    <a:p>
                      <a:endParaRPr lang="uk-UA"/>
                    </a:p>
                  </a:txBody>
                  <a:tcPr/>
                </a:tc>
                <a:extLst>
                  <a:ext uri="{0D108BD9-81ED-4DB2-BD59-A6C34878D82A}">
                    <a16:rowId xmlns:a16="http://schemas.microsoft.com/office/drawing/2014/main" val="4263080615"/>
                  </a:ext>
                </a:extLst>
              </a:tr>
              <a:tr h="297002">
                <a:tc vMerge="1">
                  <a:txBody>
                    <a:bodyPr/>
                    <a:lstStyle/>
                    <a:p>
                      <a:endParaRPr lang="uk-UA"/>
                    </a:p>
                  </a:txBody>
                  <a:tcPr/>
                </a:tc>
                <a:tc>
                  <a:txBody>
                    <a:bodyPr/>
                    <a:lstStyle/>
                    <a:p>
                      <a:pPr algn="ctr"/>
                      <a:r>
                        <a:rPr lang="en-US" sz="1800" dirty="0">
                          <a:solidFill>
                            <a:srgbClr val="FFFF00"/>
                          </a:solidFill>
                          <a:effectLst/>
                        </a:rPr>
                        <a:t>Cell</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pPr algn="ctr"/>
                      <a:r>
                        <a:rPr lang="en-US" sz="1800">
                          <a:solidFill>
                            <a:srgbClr val="FFFF00"/>
                          </a:solidFill>
                          <a:effectLst/>
                        </a:rPr>
                        <a:t>Blood</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pPr algn="ctr"/>
                      <a:r>
                        <a:rPr lang="en-US" sz="1800">
                          <a:solidFill>
                            <a:srgbClr val="FFFF00"/>
                          </a:solidFill>
                          <a:effectLst/>
                        </a:rPr>
                        <a:t>Cell</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pPr algn="ctr"/>
                      <a:r>
                        <a:rPr lang="en-US" sz="1800">
                          <a:solidFill>
                            <a:srgbClr val="FFFF00"/>
                          </a:solidFill>
                          <a:effectLst/>
                        </a:rPr>
                        <a:t>Blood</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4160391142"/>
                  </a:ext>
                </a:extLst>
              </a:tr>
              <a:tr h="297002">
                <a:tc>
                  <a:txBody>
                    <a:bodyPr/>
                    <a:lstStyle/>
                    <a:p>
                      <a:r>
                        <a:rPr lang="en-US" sz="1800" u="none" strike="noStrike" dirty="0">
                          <a:solidFill>
                            <a:srgbClr val="FFFF00"/>
                          </a:solidFill>
                          <a:effectLst/>
                          <a:hlinkClick r:id="rId4" tooltip="Potassium in biology">
                            <a:extLst>
                              <a:ext uri="{A12FA001-AC4F-418D-AE19-62706E023703}">
                                <ahyp:hlinkClr xmlns:ahyp="http://schemas.microsoft.com/office/drawing/2018/hyperlinkcolor" val="tx"/>
                              </a:ext>
                            </a:extLst>
                          </a:hlinkClick>
                        </a:rPr>
                        <a:t>K</a:t>
                      </a:r>
                      <a:r>
                        <a:rPr lang="en-US" sz="1800" u="none" strike="noStrike" baseline="30000" dirty="0">
                          <a:solidFill>
                            <a:srgbClr val="FFFF00"/>
                          </a:solidFill>
                          <a:effectLst/>
                          <a:hlinkClick r:id="rId4" tooltip="Potassium in biology">
                            <a:extLst>
                              <a:ext uri="{A12FA001-AC4F-418D-AE19-62706E023703}">
                                <ahyp:hlinkClr xmlns:ahyp="http://schemas.microsoft.com/office/drawing/2018/hyperlinkcolor" val="tx"/>
                              </a:ext>
                            </a:extLst>
                          </a:hlinkClick>
                        </a:rPr>
                        <a:t>+</a:t>
                      </a:r>
                      <a:endParaRPr lang="en-US"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100 - 140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4-5</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400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10 - 20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1683635821"/>
                  </a:ext>
                </a:extLst>
              </a:tr>
              <a:tr h="297002">
                <a:tc>
                  <a:txBody>
                    <a:bodyPr/>
                    <a:lstStyle/>
                    <a:p>
                      <a:r>
                        <a:rPr lang="en-US" sz="1800" u="none" strike="noStrike">
                          <a:solidFill>
                            <a:srgbClr val="FFFF00"/>
                          </a:solidFill>
                          <a:effectLst/>
                          <a:hlinkClick r:id="rId5" tooltip="Sodium in biology">
                            <a:extLst>
                              <a:ext uri="{A12FA001-AC4F-418D-AE19-62706E023703}">
                                <ahyp:hlinkClr xmlns:ahyp="http://schemas.microsoft.com/office/drawing/2018/hyperlinkcolor" val="tx"/>
                              </a:ext>
                            </a:extLst>
                          </a:hlinkClick>
                        </a:rPr>
                        <a:t>Na</a:t>
                      </a:r>
                      <a:r>
                        <a:rPr lang="en-US" sz="1800" u="none" strike="noStrike" baseline="30000">
                          <a:solidFill>
                            <a:srgbClr val="FFFF00"/>
                          </a:solidFill>
                          <a:effectLst/>
                          <a:hlinkClick r:id="rId5" tooltip="Sodium in biology">
                            <a:extLst>
                              <a:ext uri="{A12FA001-AC4F-418D-AE19-62706E023703}">
                                <ahyp:hlinkClr xmlns:ahyp="http://schemas.microsoft.com/office/drawing/2018/hyperlinkcolor" val="tx"/>
                              </a:ext>
                            </a:extLst>
                          </a:hlinkClick>
                        </a:rPr>
                        <a:t>+</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5-15</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145</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50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440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465479644"/>
                  </a:ext>
                </a:extLst>
              </a:tr>
              <a:tr h="520679">
                <a:tc>
                  <a:txBody>
                    <a:bodyPr/>
                    <a:lstStyle/>
                    <a:p>
                      <a:r>
                        <a:rPr lang="en-US" sz="1800" u="none" strike="noStrike">
                          <a:solidFill>
                            <a:srgbClr val="FFFF00"/>
                          </a:solidFill>
                          <a:effectLst/>
                          <a:hlinkClick r:id="rId6" tooltip="Magnesium in biology">
                            <a:extLst>
                              <a:ext uri="{A12FA001-AC4F-418D-AE19-62706E023703}">
                                <ahyp:hlinkClr xmlns:ahyp="http://schemas.microsoft.com/office/drawing/2018/hyperlinkcolor" val="tx"/>
                              </a:ext>
                            </a:extLst>
                          </a:hlinkClick>
                        </a:rPr>
                        <a:t>Mg</a:t>
                      </a:r>
                      <a:r>
                        <a:rPr lang="en-US" sz="1800" u="none" strike="noStrike" baseline="30000">
                          <a:solidFill>
                            <a:srgbClr val="FFFF00"/>
                          </a:solidFill>
                          <a:effectLst/>
                          <a:hlinkClick r:id="rId6" tooltip="Magnesium in biology">
                            <a:extLst>
                              <a:ext uri="{A12FA001-AC4F-418D-AE19-62706E023703}">
                                <ahyp:hlinkClr xmlns:ahyp="http://schemas.microsoft.com/office/drawing/2018/hyperlinkcolor" val="tx"/>
                              </a:ext>
                            </a:extLst>
                          </a:hlinkClick>
                        </a:rPr>
                        <a:t>2+</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pt-BR" sz="1800" dirty="0">
                          <a:solidFill>
                            <a:srgbClr val="FFFF00"/>
                          </a:solidFill>
                          <a:effectLst/>
                        </a:rPr>
                        <a:t>10 </a:t>
                      </a:r>
                      <a:br>
                        <a:rPr lang="pt-BR" sz="1800" dirty="0">
                          <a:solidFill>
                            <a:srgbClr val="FFFF00"/>
                          </a:solidFill>
                          <a:effectLst/>
                        </a:rPr>
                      </a:br>
                      <a:r>
                        <a:rPr lang="pt-BR" sz="1800" dirty="0">
                          <a:solidFill>
                            <a:srgbClr val="FFFF00"/>
                          </a:solidFill>
                          <a:effectLst/>
                        </a:rPr>
                        <a:t>0.5 - 0.8 </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1 - 1.5</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1336755669"/>
                  </a:ext>
                </a:extLst>
              </a:tr>
              <a:tr h="520679">
                <a:tc>
                  <a:txBody>
                    <a:bodyPr/>
                    <a:lstStyle/>
                    <a:p>
                      <a:r>
                        <a:rPr lang="en-US" sz="1800" u="none" strike="noStrike">
                          <a:solidFill>
                            <a:srgbClr val="FFFF00"/>
                          </a:solidFill>
                          <a:effectLst/>
                          <a:hlinkClick r:id="rId7" tooltip="Calcium in biology">
                            <a:extLst>
                              <a:ext uri="{A12FA001-AC4F-418D-AE19-62706E023703}">
                                <ahyp:hlinkClr xmlns:ahyp="http://schemas.microsoft.com/office/drawing/2018/hyperlinkcolor" val="tx"/>
                              </a:ext>
                            </a:extLst>
                          </a:hlinkClick>
                        </a:rPr>
                        <a:t>Ca</a:t>
                      </a:r>
                      <a:r>
                        <a:rPr lang="en-US" sz="1800" u="none" strike="noStrike" baseline="30000">
                          <a:solidFill>
                            <a:srgbClr val="FFFF00"/>
                          </a:solidFill>
                          <a:effectLst/>
                          <a:hlinkClick r:id="rId7" tooltip="Calcium in biology">
                            <a:extLst>
                              <a:ext uri="{A12FA001-AC4F-418D-AE19-62706E023703}">
                                <ahyp:hlinkClr xmlns:ahyp="http://schemas.microsoft.com/office/drawing/2018/hyperlinkcolor" val="tx"/>
                              </a:ext>
                            </a:extLst>
                          </a:hlinkClick>
                        </a:rPr>
                        <a:t>2+</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10</a:t>
                      </a:r>
                      <a:r>
                        <a:rPr lang="uk-UA" sz="1800" baseline="30000" dirty="0">
                          <a:solidFill>
                            <a:srgbClr val="FFFF00"/>
                          </a:solidFill>
                          <a:effectLst/>
                        </a:rPr>
                        <a:t>−4</a:t>
                      </a:r>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en-US" sz="1800" dirty="0">
                          <a:solidFill>
                            <a:srgbClr val="FFFF00"/>
                          </a:solidFill>
                          <a:effectLst/>
                        </a:rPr>
                        <a:t>2.2 - 2.6 </a:t>
                      </a:r>
                      <a:br>
                        <a:rPr lang="en-US" sz="1800" dirty="0">
                          <a:solidFill>
                            <a:srgbClr val="FFFF00"/>
                          </a:solidFill>
                          <a:effectLst/>
                        </a:rPr>
                      </a:br>
                      <a:r>
                        <a:rPr lang="en-US" sz="1800" dirty="0">
                          <a:solidFill>
                            <a:srgbClr val="FFFF00"/>
                          </a:solidFill>
                          <a:effectLst/>
                        </a:rPr>
                        <a:t>1.3 - 1.5 </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10</a:t>
                      </a:r>
                      <a:r>
                        <a:rPr lang="uk-UA" sz="1800" baseline="30000" dirty="0">
                          <a:solidFill>
                            <a:srgbClr val="FFFF00"/>
                          </a:solidFill>
                          <a:effectLst/>
                        </a:rPr>
                        <a:t>−4</a:t>
                      </a:r>
                      <a:r>
                        <a:rPr lang="uk-UA" sz="1800" dirty="0">
                          <a:solidFill>
                            <a:srgbClr val="FFFF00"/>
                          </a:solidFill>
                          <a:effectLst/>
                        </a:rPr>
                        <a:t> - 3×10</a:t>
                      </a:r>
                      <a:r>
                        <a:rPr lang="uk-UA" sz="1800" baseline="30000" dirty="0">
                          <a:solidFill>
                            <a:srgbClr val="FFFF00"/>
                          </a:solidFill>
                          <a:effectLst/>
                        </a:rPr>
                        <a:t>−4</a:t>
                      </a:r>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10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3139853667"/>
                  </a:ext>
                </a:extLst>
              </a:tr>
              <a:tr h="297002">
                <a:tc>
                  <a:txBody>
                    <a:bodyPr/>
                    <a:lstStyle/>
                    <a:p>
                      <a:r>
                        <a:rPr lang="en-US" sz="1800" u="none" strike="noStrike">
                          <a:solidFill>
                            <a:srgbClr val="FFFF00"/>
                          </a:solidFill>
                          <a:effectLst/>
                          <a:hlinkClick r:id="rId8" tooltip="Chloride">
                            <a:extLst>
                              <a:ext uri="{A12FA001-AC4F-418D-AE19-62706E023703}">
                                <ahyp:hlinkClr xmlns:ahyp="http://schemas.microsoft.com/office/drawing/2018/hyperlinkcolor" val="tx"/>
                              </a:ext>
                            </a:extLst>
                          </a:hlinkClick>
                        </a:rPr>
                        <a:t>Cl</a:t>
                      </a:r>
                      <a:r>
                        <a:rPr lang="en-US" sz="1800" u="none" strike="noStrike" baseline="30000">
                          <a:solidFill>
                            <a:srgbClr val="FFFF00"/>
                          </a:solidFill>
                          <a:effectLst/>
                          <a:hlinkClick r:id="rId8" tooltip="Chloride">
                            <a:extLst>
                              <a:ext uri="{A12FA001-AC4F-418D-AE19-62706E023703}">
                                <ahyp:hlinkClr xmlns:ahyp="http://schemas.microsoft.com/office/drawing/2018/hyperlinkcolor" val="tx"/>
                              </a:ext>
                            </a:extLst>
                          </a:hlinkClick>
                        </a:rPr>
                        <a:t>−</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4</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110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40 - 150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560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2660761349"/>
                  </a:ext>
                </a:extLst>
              </a:tr>
              <a:tr h="297002">
                <a:tc>
                  <a:txBody>
                    <a:bodyPr/>
                    <a:lstStyle/>
                    <a:p>
                      <a:r>
                        <a:rPr lang="en-US" sz="1800" u="none" strike="noStrike">
                          <a:solidFill>
                            <a:srgbClr val="FFFF00"/>
                          </a:solidFill>
                          <a:effectLst/>
                          <a:hlinkClick r:id="rId9" tooltip="Protein">
                            <a:extLst>
                              <a:ext uri="{A12FA001-AC4F-418D-AE19-62706E023703}">
                                <ahyp:hlinkClr xmlns:ahyp="http://schemas.microsoft.com/office/drawing/2018/hyperlinkcolor" val="tx"/>
                              </a:ext>
                            </a:extLst>
                          </a:hlinkClick>
                        </a:rPr>
                        <a:t>X</a:t>
                      </a:r>
                      <a:r>
                        <a:rPr lang="en-US" sz="1800" u="none" strike="noStrike" baseline="30000">
                          <a:solidFill>
                            <a:srgbClr val="FFFF00"/>
                          </a:solidFill>
                          <a:effectLst/>
                          <a:hlinkClick r:id="rId9" tooltip="Protein">
                            <a:extLst>
                              <a:ext uri="{A12FA001-AC4F-418D-AE19-62706E023703}">
                                <ahyp:hlinkClr xmlns:ahyp="http://schemas.microsoft.com/office/drawing/2018/hyperlinkcolor" val="tx"/>
                              </a:ext>
                            </a:extLst>
                          </a:hlinkClick>
                        </a:rPr>
                        <a:t>−</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138</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9</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300 - 400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5-10</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2775472000"/>
                  </a:ext>
                </a:extLst>
              </a:tr>
              <a:tr h="297002">
                <a:tc>
                  <a:txBody>
                    <a:bodyPr/>
                    <a:lstStyle/>
                    <a:p>
                      <a:r>
                        <a:rPr lang="en-US" sz="1800" u="none" strike="noStrike">
                          <a:solidFill>
                            <a:srgbClr val="FFFF00"/>
                          </a:solidFill>
                          <a:effectLst/>
                          <a:hlinkClick r:id="rId10" tooltip="Bicarbonate">
                            <a:extLst>
                              <a:ext uri="{A12FA001-AC4F-418D-AE19-62706E023703}">
                                <ahyp:hlinkClr xmlns:ahyp="http://schemas.microsoft.com/office/drawing/2018/hyperlinkcolor" val="tx"/>
                              </a:ext>
                            </a:extLst>
                          </a:hlinkClick>
                        </a:rPr>
                        <a:t>HCO</a:t>
                      </a:r>
                      <a:r>
                        <a:rPr lang="en-US" sz="1800" u="none" strike="noStrike" baseline="-25000">
                          <a:solidFill>
                            <a:srgbClr val="FFFF00"/>
                          </a:solidFill>
                          <a:effectLst/>
                          <a:hlinkClick r:id="rId10" tooltip="Bicarbonate">
                            <a:extLst>
                              <a:ext uri="{A12FA001-AC4F-418D-AE19-62706E023703}">
                                <ahyp:hlinkClr xmlns:ahyp="http://schemas.microsoft.com/office/drawing/2018/hyperlinkcolor" val="tx"/>
                              </a:ext>
                            </a:extLst>
                          </a:hlinkClick>
                        </a:rPr>
                        <a:t>3</a:t>
                      </a:r>
                      <a:r>
                        <a:rPr lang="en-US" sz="1800" u="none" strike="noStrike" baseline="30000">
                          <a:solidFill>
                            <a:srgbClr val="FFFF00"/>
                          </a:solidFill>
                          <a:effectLst/>
                          <a:hlinkClick r:id="rId10" tooltip="Bicarbonate">
                            <a:extLst>
                              <a:ext uri="{A12FA001-AC4F-418D-AE19-62706E023703}">
                                <ahyp:hlinkClr xmlns:ahyp="http://schemas.microsoft.com/office/drawing/2018/hyperlinkcolor" val="tx"/>
                              </a:ext>
                            </a:extLst>
                          </a:hlinkClick>
                        </a:rPr>
                        <a:t>−</a:t>
                      </a:r>
                      <a:endParaRPr lang="en-US" sz="180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a:solidFill>
                            <a:srgbClr val="FFFF00"/>
                          </a:solidFill>
                          <a:effectLst/>
                        </a:rPr>
                        <a:t>12</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29</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4161269315"/>
                  </a:ext>
                </a:extLst>
              </a:tr>
              <a:tr h="1833084">
                <a:tc>
                  <a:txBody>
                    <a:bodyPr/>
                    <a:lstStyle/>
                    <a:p>
                      <a:r>
                        <a:rPr lang="en-US" sz="1800" dirty="0">
                          <a:solidFill>
                            <a:srgbClr val="FFFF00"/>
                          </a:solidFill>
                          <a:effectLst/>
                        </a:rPr>
                        <a:t>pH</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uk-UA" sz="1800" dirty="0">
                          <a:solidFill>
                            <a:srgbClr val="FFFF00"/>
                          </a:solidFill>
                          <a:effectLst/>
                        </a:rPr>
                        <a:t>7.1 - 7.3</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r>
                        <a:rPr lang="en-US" sz="1800" dirty="0">
                          <a:solidFill>
                            <a:srgbClr val="FFFF00"/>
                          </a:solidFill>
                          <a:effectLst/>
                        </a:rPr>
                        <a:t>7.35 to 7.45 (normal arterial blood pH) 6.9 - 7.8  (overall range)</a:t>
                      </a: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tc>
                  <a:txBody>
                    <a:bodyPr/>
                    <a:lstStyle/>
                    <a:p>
                      <a:endParaRPr lang="uk-UA" sz="1800" dirty="0">
                        <a:solidFill>
                          <a:srgbClr val="FFFF00"/>
                        </a:solidFill>
                        <a:effectLst/>
                      </a:endParaRPr>
                    </a:p>
                  </a:txBody>
                  <a:tcPr marL="64945" marR="64945" marT="32473" marB="32473" anchor="ctr">
                    <a:lnL w="9525" cap="flat" cmpd="sng" algn="ctr">
                      <a:solidFill>
                        <a:srgbClr val="A2A9B1"/>
                      </a:solidFill>
                      <a:prstDash val="solid"/>
                      <a:round/>
                      <a:headEnd type="none" w="med" len="med"/>
                      <a:tailEnd type="none" w="med" len="med"/>
                    </a:lnL>
                    <a:lnR w="9525" cap="flat" cmpd="sng" algn="ctr">
                      <a:solidFill>
                        <a:srgbClr val="A2A9B1"/>
                      </a:solidFill>
                      <a:prstDash val="solid"/>
                      <a:round/>
                      <a:headEnd type="none" w="med" len="med"/>
                      <a:tailEnd type="none" w="med" len="med"/>
                    </a:lnR>
                    <a:lnT w="9525" cap="flat" cmpd="sng" algn="ctr">
                      <a:solidFill>
                        <a:srgbClr val="A2A9B1"/>
                      </a:solidFill>
                      <a:prstDash val="solid"/>
                      <a:round/>
                      <a:headEnd type="none" w="med" len="med"/>
                      <a:tailEnd type="none" w="med" len="med"/>
                    </a:lnT>
                    <a:lnB w="9525" cap="flat" cmpd="sng" algn="ctr">
                      <a:solidFill>
                        <a:srgbClr val="A2A9B1"/>
                      </a:solidFill>
                      <a:prstDash val="solid"/>
                      <a:round/>
                      <a:headEnd type="none" w="med" len="med"/>
                      <a:tailEnd type="none" w="med" len="med"/>
                    </a:lnB>
                    <a:solidFill>
                      <a:srgbClr val="7030A0"/>
                    </a:solidFill>
                  </a:tcPr>
                </a:tc>
                <a:extLst>
                  <a:ext uri="{0D108BD9-81ED-4DB2-BD59-A6C34878D82A}">
                    <a16:rowId xmlns:a16="http://schemas.microsoft.com/office/drawing/2014/main" val="445238607"/>
                  </a:ext>
                </a:extLst>
              </a:tr>
            </a:tbl>
          </a:graphicData>
        </a:graphic>
      </p:graphicFrame>
      <p:sp>
        <p:nvSpPr>
          <p:cNvPr id="10" name="Rectangle 3">
            <a:extLst>
              <a:ext uri="{FF2B5EF4-FFF2-40B4-BE49-F238E27FC236}">
                <a16:creationId xmlns:a16="http://schemas.microsoft.com/office/drawing/2014/main" id="{724C144C-5FDC-4740-8C71-B873D17F927C}"/>
              </a:ext>
            </a:extLst>
          </p:cNvPr>
          <p:cNvSpPr>
            <a:spLocks noGrp="1" noChangeArrowheads="1"/>
          </p:cNvSpPr>
          <p:nvPr>
            <p:ph type="title"/>
          </p:nvPr>
        </p:nvSpPr>
        <p:spPr bwMode="auto">
          <a:xfrm>
            <a:off x="3442855" y="575386"/>
            <a:ext cx="413446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uk-UA" altLang="uk-UA" sz="1800" b="1" i="0" u="none" strike="noStrike" cap="none" normalizeH="0" baseline="0" dirty="0" err="1">
                <a:ln>
                  <a:noFill/>
                </a:ln>
                <a:solidFill>
                  <a:srgbClr val="FFFF00"/>
                </a:solidFill>
                <a:effectLst/>
                <a:latin typeface="Arial" panose="020B0604020202020204" pitchFamily="34" charset="0"/>
              </a:rPr>
              <a:t>Cellular</a:t>
            </a:r>
            <a:r>
              <a:rPr kumimoji="0" lang="uk-UA" altLang="uk-UA" sz="1800" b="1" i="0" u="none" strike="noStrike" cap="none" normalizeH="0" baseline="0" dirty="0">
                <a:ln>
                  <a:noFill/>
                </a:ln>
                <a:solidFill>
                  <a:srgbClr val="FFFF00"/>
                </a:solidFill>
                <a:effectLst/>
                <a:latin typeface="Arial" panose="020B0604020202020204" pitchFamily="34" charset="0"/>
              </a:rPr>
              <a:t> </a:t>
            </a:r>
            <a:r>
              <a:rPr kumimoji="0" lang="uk-UA" altLang="uk-UA" sz="1800" b="1" i="0" u="none" strike="noStrike" cap="none" normalizeH="0" baseline="0" dirty="0" err="1">
                <a:ln>
                  <a:noFill/>
                </a:ln>
                <a:solidFill>
                  <a:srgbClr val="FFFF00"/>
                </a:solidFill>
                <a:effectLst/>
                <a:latin typeface="Arial" panose="020B0604020202020204" pitchFamily="34" charset="0"/>
              </a:rPr>
              <a:t>ion</a:t>
            </a:r>
            <a:r>
              <a:rPr kumimoji="0" lang="uk-UA" altLang="uk-UA" sz="1800" b="1" i="0" u="none" strike="noStrike" cap="none" normalizeH="0" baseline="0" dirty="0">
                <a:ln>
                  <a:noFill/>
                </a:ln>
                <a:solidFill>
                  <a:srgbClr val="FFFF00"/>
                </a:solidFill>
                <a:effectLst/>
                <a:latin typeface="Arial" panose="020B0604020202020204" pitchFamily="34" charset="0"/>
              </a:rPr>
              <a:t> </a:t>
            </a:r>
            <a:r>
              <a:rPr kumimoji="0" lang="uk-UA" altLang="uk-UA" sz="1800" b="1" i="0" u="none" strike="noStrike" cap="none" normalizeH="0" baseline="0" dirty="0" err="1">
                <a:ln>
                  <a:noFill/>
                </a:ln>
                <a:solidFill>
                  <a:srgbClr val="FFFF00"/>
                </a:solidFill>
                <a:effectLst/>
                <a:latin typeface="Arial" panose="020B0604020202020204" pitchFamily="34" charset="0"/>
              </a:rPr>
              <a:t>concentrations</a:t>
            </a:r>
            <a:r>
              <a:rPr kumimoji="0" lang="uk-UA" altLang="uk-UA" sz="1800" b="1" i="0" u="none" strike="noStrike" cap="none" normalizeH="0" baseline="0" dirty="0">
                <a:ln>
                  <a:noFill/>
                </a:ln>
                <a:solidFill>
                  <a:srgbClr val="FFFF00"/>
                </a:solidFill>
                <a:effectLst/>
                <a:latin typeface="Arial" panose="020B0604020202020204" pitchFamily="34" charset="0"/>
              </a:rPr>
              <a:t> </a:t>
            </a:r>
            <a:r>
              <a:rPr kumimoji="0" lang="uk-UA" altLang="uk-UA" sz="1800" b="0" i="0" u="none" strike="noStrike" cap="none" normalizeH="0" baseline="0" dirty="0">
                <a:ln>
                  <a:noFill/>
                </a:ln>
                <a:solidFill>
                  <a:schemeClr val="tx1"/>
                </a:solidFill>
                <a:effectLst/>
                <a:latin typeface="Arial" panose="020B0604020202020204" pitchFamily="34" charset="0"/>
              </a:rPr>
              <a:t>(</a:t>
            </a:r>
            <a:r>
              <a:rPr kumimoji="0" lang="uk-UA" altLang="uk-UA" sz="1400" b="0" i="0" u="sng" strike="noStrike" cap="none" normalizeH="0" baseline="0" dirty="0" err="1">
                <a:ln>
                  <a:noFill/>
                </a:ln>
                <a:solidFill>
                  <a:schemeClr val="bg1"/>
                </a:solidFill>
                <a:effectLst/>
                <a:latin typeface="Arial" panose="020B0604020202020204" pitchFamily="34" charset="0"/>
                <a:hlinkClick r:id="rId11" tooltip="Molar concentration">
                  <a:extLst>
                    <a:ext uri="{A12FA001-AC4F-418D-AE19-62706E023703}">
                      <ahyp:hlinkClr xmlns:ahyp="http://schemas.microsoft.com/office/drawing/2018/hyperlinkcolor" val="tx"/>
                    </a:ext>
                  </a:extLst>
                </a:hlinkClick>
              </a:rPr>
              <a:t>millimolar</a:t>
            </a:r>
            <a:r>
              <a:rPr kumimoji="0" lang="uk-UA" altLang="uk-UA" sz="1800" b="0" i="0" u="none" strike="noStrike" cap="none" normalizeH="0" baseline="0" dirty="0">
                <a:ln>
                  <a:noFill/>
                </a:ln>
                <a:solidFill>
                  <a:schemeClr val="tx1"/>
                </a:solidFill>
                <a:effectLst/>
                <a:latin typeface="Arial" panose="020B0604020202020204" pitchFamily="34" charset="0"/>
              </a:rPr>
              <a:t>)</a:t>
            </a:r>
          </a:p>
        </p:txBody>
      </p:sp>
    </p:spTree>
    <p:extLst>
      <p:ext uri="{BB962C8B-B14F-4D97-AF65-F5344CB8AC3E}">
        <p14:creationId xmlns:p14="http://schemas.microsoft.com/office/powerpoint/2010/main" val="14310747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The electrochemical equilibrium can be described with the help of Nernst–Planck equation under the condition that the ionic concentration holds constant and the total ionic current across the membrane is zero:  </a:t>
                </a:r>
              </a:p>
              <a:p>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m:t>
                        </m:r>
                        <m:r>
                          <a:rPr lang="en-US" sz="3200" b="1" i="1">
                            <a:solidFill>
                              <a:schemeClr val="bg1"/>
                            </a:solidFill>
                            <a:latin typeface="Cambria Math" charset="0"/>
                          </a:rPr>
                          <m:t>𝒄</m:t>
                        </m:r>
                      </m:num>
                      <m:den>
                        <m:r>
                          <a:rPr lang="en-US" sz="3200" b="1" i="1">
                            <a:solidFill>
                              <a:schemeClr val="bg1"/>
                            </a:solidFill>
                            <a:latin typeface="Cambria Math" charset="0"/>
                          </a:rPr>
                          <m:t>𝝏</m:t>
                        </m:r>
                        <m:r>
                          <a:rPr lang="en-US" sz="3200" b="1" i="1">
                            <a:solidFill>
                              <a:schemeClr val="bg1"/>
                            </a:solidFill>
                            <a:latin typeface="Cambria Math" charset="0"/>
                          </a:rPr>
                          <m:t>𝒕</m:t>
                        </m:r>
                      </m:den>
                    </m:f>
                  </m:oMath>
                </a14:m>
                <a:r>
                  <a:rPr lang="en-US" sz="3200" b="1" i="1" dirty="0">
                    <a:solidFill>
                      <a:schemeClr val="bg1"/>
                    </a:solidFill>
                  </a:rPr>
                  <a:t> = 0</a:t>
                </a:r>
                <a:r>
                  <a:rPr lang="en-US" sz="3200" b="1" dirty="0">
                    <a:solidFill>
                      <a:schemeClr val="bg1"/>
                    </a:solidFill>
                  </a:rPr>
                  <a:t>,   </a:t>
                </a:r>
                <a:r>
                  <a:rPr lang="en-US" sz="3200" b="1" i="1" dirty="0">
                    <a:solidFill>
                      <a:schemeClr val="bg1"/>
                    </a:solidFill>
                  </a:rPr>
                  <a:t>J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𝒋</m:t>
                        </m:r>
                      </m:e>
                      <m:sub>
                        <m:r>
                          <a:rPr lang="en-US" sz="3200" b="1" i="1">
                            <a:solidFill>
                              <a:schemeClr val="bg1"/>
                            </a:solidFill>
                            <a:latin typeface="Cambria Math" charset="0"/>
                          </a:rPr>
                          <m:t>𝒏</m:t>
                        </m:r>
                      </m:sub>
                    </m:sSub>
                  </m:oMath>
                </a14:m>
                <a:r>
                  <a:rPr lang="en-US" sz="3200" b="1" i="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𝟏</m:t>
                            </m:r>
                          </m:num>
                          <m:den>
                            <m:r>
                              <a:rPr lang="en-US" sz="3200" b="1" i="1">
                                <a:solidFill>
                                  <a:schemeClr val="bg1"/>
                                </a:solidFill>
                                <a:latin typeface="Cambria Math" charset="0"/>
                              </a:rPr>
                              <m:t>𝒛𝒆</m:t>
                            </m:r>
                          </m:den>
                        </m:f>
                        <m:r>
                          <a:rPr lang="en-US" sz="3200" b="1" i="1">
                            <a:solidFill>
                              <a:schemeClr val="bg1"/>
                            </a:solidFill>
                            <a:latin typeface="Cambria Math" charset="0"/>
                          </a:rPr>
                          <m:t>𝒋</m:t>
                        </m:r>
                      </m:e>
                      <m:sub>
                        <m:r>
                          <a:rPr lang="en-US" sz="3200" b="1" i="1">
                            <a:solidFill>
                              <a:schemeClr val="bg1"/>
                            </a:solidFill>
                            <a:latin typeface="Cambria Math" charset="0"/>
                          </a:rPr>
                          <m:t>𝒆</m:t>
                        </m:r>
                      </m:sub>
                    </m:sSub>
                  </m:oMath>
                </a14:m>
                <a:r>
                  <a:rPr lang="en-US" sz="3200" b="1" i="1" dirty="0">
                    <a:solidFill>
                      <a:schemeClr val="bg1"/>
                    </a:solidFill>
                  </a:rPr>
                  <a:t> = 0</a:t>
                </a:r>
              </a:p>
              <a:p>
                <a:r>
                  <a:rPr lang="en-US" sz="2800" dirty="0">
                    <a:solidFill>
                      <a:schemeClr val="bg1"/>
                    </a:solidFill>
                  </a:rPr>
                  <a:t>This means that: </a:t>
                </a:r>
                <a:r>
                  <a:rPr lang="en-US" sz="2800" b="1" i="1" dirty="0">
                    <a:solidFill>
                      <a:schemeClr val="bg1"/>
                    </a:solidFill>
                  </a:rPr>
                  <a:t>D</a:t>
                </a:r>
                <a14:m>
                  <m:oMath xmlns:m="http://schemas.openxmlformats.org/officeDocument/2006/math">
                    <m:r>
                      <a:rPr lang="en-US" sz="2800" b="1" i="1">
                        <a:solidFill>
                          <a:schemeClr val="bg1"/>
                        </a:solidFill>
                        <a:latin typeface="Cambria Math" charset="0"/>
                      </a:rPr>
                      <m:t> ∙</m:t>
                    </m:r>
                  </m:oMath>
                </a14:m>
                <a:r>
                  <a:rPr lang="en-US" sz="2800" b="1" i="1" dirty="0">
                    <a:solidFill>
                      <a:schemeClr val="bg1"/>
                    </a:solidFill>
                  </a:rPr>
                  <a:t>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m:t>
                        </m:r>
                        <m:r>
                          <a:rPr lang="en-US" sz="2800" b="1" i="1">
                            <a:solidFill>
                              <a:schemeClr val="bg1"/>
                            </a:solidFill>
                            <a:latin typeface="Cambria Math" charset="0"/>
                          </a:rPr>
                          <m:t>𝒄</m:t>
                        </m:r>
                      </m:num>
                      <m:den>
                        <m:r>
                          <a:rPr lang="en-US" sz="2800" b="1" i="1">
                            <a:solidFill>
                              <a:schemeClr val="bg1"/>
                            </a:solidFill>
                            <a:latin typeface="Cambria Math" charset="0"/>
                          </a:rPr>
                          <m:t>𝝏</m:t>
                        </m:r>
                        <m:r>
                          <a:rPr lang="en-US" sz="2800" b="1" i="1">
                            <a:solidFill>
                              <a:schemeClr val="bg1"/>
                            </a:solidFill>
                            <a:latin typeface="Cambria Math" charset="0"/>
                          </a:rPr>
                          <m:t>𝒙</m:t>
                        </m:r>
                      </m:den>
                    </m:f>
                  </m:oMath>
                </a14:m>
                <a:r>
                  <a:rPr lang="en-US" sz="2800" b="1" i="1" dirty="0">
                    <a:solidFill>
                      <a:schemeClr val="bg1"/>
                    </a:solidFill>
                  </a:rPr>
                  <a:t>  + D </a:t>
                </a:r>
                <a14:m>
                  <m:oMath xmlns:m="http://schemas.openxmlformats.org/officeDocument/2006/math">
                    <m:r>
                      <a:rPr lang="en-US" sz="2800" b="1" i="1">
                        <a:solidFill>
                          <a:schemeClr val="bg1"/>
                        </a:solidFill>
                        <a:latin typeface="Cambria Math" charset="0"/>
                      </a:rPr>
                      <m:t>∙</m:t>
                    </m:r>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𝒛𝒆</m:t>
                        </m:r>
                      </m:num>
                      <m:den>
                        <m:r>
                          <a:rPr lang="en-US" sz="2800" b="1" i="1">
                            <a:solidFill>
                              <a:schemeClr val="bg1"/>
                            </a:solidFill>
                            <a:latin typeface="Cambria Math" charset="0"/>
                          </a:rPr>
                          <m:t>𝒌𝑻</m:t>
                        </m:r>
                      </m:den>
                    </m:f>
                    <m:r>
                      <a:rPr lang="en-US" sz="2800" b="1" i="1">
                        <a:solidFill>
                          <a:schemeClr val="bg1"/>
                        </a:solidFill>
                        <a:latin typeface="Cambria Math" charset="0"/>
                      </a:rPr>
                      <m:t>∙</m:t>
                    </m:r>
                  </m:oMath>
                </a14:m>
                <a:r>
                  <a:rPr lang="en-US" sz="2800" b="1" i="1" dirty="0">
                    <a:solidFill>
                      <a:schemeClr val="bg1"/>
                    </a:solidFill>
                  </a:rPr>
                  <a:t>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𝝏𝝋</m:t>
                        </m:r>
                      </m:num>
                      <m:den>
                        <m:r>
                          <a:rPr lang="en-US" sz="2800" b="1" i="1">
                            <a:solidFill>
                              <a:schemeClr val="bg1"/>
                            </a:solidFill>
                            <a:latin typeface="Cambria Math" charset="0"/>
                          </a:rPr>
                          <m:t>𝝏</m:t>
                        </m:r>
                        <m:r>
                          <a:rPr lang="en-US" sz="2800" b="1" i="1">
                            <a:solidFill>
                              <a:schemeClr val="bg1"/>
                            </a:solidFill>
                            <a:latin typeface="Cambria Math" charset="0"/>
                          </a:rPr>
                          <m:t>𝒙</m:t>
                        </m:r>
                      </m:den>
                    </m:f>
                  </m:oMath>
                </a14:m>
                <a:r>
                  <a:rPr lang="en-US" sz="2800" b="1" i="1" dirty="0">
                    <a:solidFill>
                      <a:schemeClr val="bg1"/>
                    </a:solidFill>
                  </a:rPr>
                  <a:t> =0</a:t>
                </a:r>
                <a:r>
                  <a:rPr lang="en-US" sz="2800" i="1" dirty="0">
                    <a:solidFill>
                      <a:schemeClr val="bg1"/>
                    </a:solidFill>
                  </a:rPr>
                  <a:t>, </a:t>
                </a:r>
              </a:p>
              <a:p>
                <a:r>
                  <a:rPr lang="en-US" sz="2800" dirty="0">
                    <a:solidFill>
                      <a:schemeClr val="bg1"/>
                    </a:solidFill>
                  </a:rPr>
                  <a:t>which in turn leads to </a:t>
                </a:r>
                <a:r>
                  <a:rPr lang="en-US" sz="2800" b="1" i="1" dirty="0">
                    <a:solidFill>
                      <a:schemeClr val="bg1"/>
                    </a:solidFill>
                  </a:rPr>
                  <a:t>the Nernst equation</a:t>
                </a:r>
                <a:r>
                  <a:rPr lang="en-US" sz="2800" dirty="0">
                    <a:solidFill>
                      <a:schemeClr val="bg1"/>
                    </a:solidFill>
                  </a:rPr>
                  <a:t>:</a:t>
                </a:r>
                <a:r>
                  <a:rPr lang="en-US" sz="2800" b="1" i="1" dirty="0">
                    <a:solidFill>
                      <a:schemeClr val="bg1"/>
                    </a:solidFill>
                  </a:rPr>
                  <a:t> </a:t>
                </a:r>
                <a:endParaRPr lang="en-US" sz="2800" dirty="0">
                  <a:solidFill>
                    <a:schemeClr val="bg1"/>
                  </a:solidFill>
                </a:endParaRP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𝑬</m:t>
                        </m:r>
                      </m:e>
                      <m:sub>
                        <m:r>
                          <a:rPr lang="de-DE" sz="3200" b="1" i="1">
                            <a:solidFill>
                              <a:schemeClr val="bg1"/>
                            </a:solidFill>
                            <a:latin typeface="Cambria Math" charset="0"/>
                          </a:rPr>
                          <m:t>𝒎</m:t>
                        </m:r>
                      </m:sub>
                    </m:sSub>
                  </m:oMath>
                </a14:m>
                <a:r>
                  <a:rPr lang="de-DE" sz="3200" b="1" i="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𝝋</m:t>
                        </m:r>
                      </m:e>
                      <m:sub>
                        <m:r>
                          <a:rPr lang="en-US" sz="3200" b="1" i="1">
                            <a:solidFill>
                              <a:schemeClr val="bg1"/>
                            </a:solidFill>
                            <a:latin typeface="Cambria Math" charset="0"/>
                          </a:rPr>
                          <m:t>𝒊</m:t>
                        </m:r>
                        <m:r>
                          <a:rPr lang="en-US" sz="3200" b="1" i="1">
                            <a:solidFill>
                              <a:schemeClr val="bg1"/>
                            </a:solidFill>
                            <a:latin typeface="Cambria Math" charset="0"/>
                          </a:rPr>
                          <m:t> </m:t>
                        </m:r>
                      </m:sub>
                    </m:sSub>
                  </m:oMath>
                </a14:m>
                <a:r>
                  <a:rPr lang="de-DE" sz="3200" b="1" i="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𝝋</m:t>
                        </m:r>
                      </m:e>
                      <m:sub>
                        <m:r>
                          <a:rPr lang="en-US" sz="3200" b="1" i="1">
                            <a:solidFill>
                              <a:schemeClr val="bg1"/>
                            </a:solidFill>
                            <a:latin typeface="Cambria Math" charset="0"/>
                          </a:rPr>
                          <m:t>𝒐</m:t>
                        </m:r>
                      </m:sub>
                    </m:sSub>
                  </m:oMath>
                </a14:m>
                <a:r>
                  <a:rPr lang="de-DE"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𝒌𝑻</m:t>
                        </m:r>
                      </m:num>
                      <m:den>
                        <m:r>
                          <a:rPr lang="en-US" sz="3200" b="1" i="1">
                            <a:solidFill>
                              <a:schemeClr val="bg1"/>
                            </a:solidFill>
                            <a:latin typeface="Cambria Math" charset="0"/>
                          </a:rPr>
                          <m:t>𝒛𝒆</m:t>
                        </m:r>
                      </m:den>
                    </m:f>
                  </m:oMath>
                </a14:m>
                <a:r>
                  <a:rPr lang="de-DE" sz="3200" b="1" i="1" dirty="0">
                    <a:solidFill>
                      <a:schemeClr val="bg1"/>
                    </a:solidFill>
                  </a:rPr>
                  <a:t> </a:t>
                </a:r>
                <a:r>
                  <a:rPr lang="de-DE" sz="3200" b="1" i="1" dirty="0" err="1">
                    <a:solidFill>
                      <a:schemeClr val="bg1"/>
                    </a:solidFill>
                  </a:rPr>
                  <a:t>ln</a:t>
                </a:r>
                <a:r>
                  <a:rPr lang="de-DE"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𝒐</m:t>
                            </m:r>
                          </m:sub>
                        </m:sSub>
                      </m:num>
                      <m:den>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𝒊</m:t>
                            </m:r>
                          </m:sub>
                        </m:sSub>
                      </m:den>
                    </m:f>
                  </m:oMath>
                </a14:m>
                <a:r>
                  <a:rPr lang="de-DE" sz="3200" b="1" i="1" dirty="0">
                    <a:solidFill>
                      <a:schemeClr val="bg1"/>
                    </a:solidFill>
                  </a:rPr>
                  <a:t>  =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𝑹𝑻</m:t>
                        </m:r>
                      </m:num>
                      <m:den>
                        <m:r>
                          <a:rPr lang="en-US" sz="3200" b="1" i="1">
                            <a:solidFill>
                              <a:schemeClr val="bg1"/>
                            </a:solidFill>
                            <a:latin typeface="Cambria Math" charset="0"/>
                          </a:rPr>
                          <m:t>𝒛𝑭</m:t>
                        </m:r>
                      </m:den>
                    </m:f>
                  </m:oMath>
                </a14:m>
                <a:r>
                  <a:rPr lang="de-DE" sz="3200" b="1" i="1" dirty="0">
                    <a:solidFill>
                      <a:schemeClr val="bg1"/>
                    </a:solidFill>
                  </a:rPr>
                  <a:t> </a:t>
                </a:r>
                <a:r>
                  <a:rPr lang="de-DE" sz="3200" b="1" i="1" dirty="0" err="1">
                    <a:solidFill>
                      <a:schemeClr val="bg1"/>
                    </a:solidFill>
                  </a:rPr>
                  <a:t>ln</a:t>
                </a:r>
                <a:r>
                  <a:rPr lang="de-DE"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𝒐</m:t>
                            </m:r>
                          </m:sub>
                        </m:sSub>
                      </m:num>
                      <m:den>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𝒊</m:t>
                            </m:r>
                          </m:sub>
                        </m:sSub>
                      </m:den>
                    </m:f>
                  </m:oMath>
                </a14:m>
                <a:r>
                  <a:rPr lang="de-DE" sz="2800" b="1" i="1" dirty="0">
                    <a:solidFill>
                      <a:schemeClr val="bg1"/>
                    </a:solidFill>
                  </a:rPr>
                  <a:t>  ,</a:t>
                </a:r>
                <a:endParaRPr lang="en-US" sz="2800" dirty="0">
                  <a:solidFill>
                    <a:schemeClr val="bg1"/>
                  </a:solidFill>
                </a:endParaRPr>
              </a:p>
              <a:p>
                <a:r>
                  <a:rPr lang="en-US" sz="2800" dirty="0">
                    <a:solidFill>
                      <a:schemeClr val="bg1"/>
                    </a:solidFill>
                  </a:rPr>
                  <a:t>or with the use of decimal logarithm: </a:t>
                </a: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𝑬</m:t>
                        </m:r>
                      </m:e>
                      <m:sub>
                        <m:r>
                          <a:rPr lang="de-DE" sz="3200" b="1" i="1">
                            <a:solidFill>
                              <a:schemeClr val="bg1"/>
                            </a:solidFill>
                            <a:latin typeface="Cambria Math" charset="0"/>
                          </a:rPr>
                          <m:t>𝒎</m:t>
                        </m:r>
                      </m:sub>
                    </m:sSub>
                  </m:oMath>
                </a14:m>
                <a:r>
                  <a:rPr lang="de-DE" sz="3200" b="1" i="1" dirty="0">
                    <a:solidFill>
                      <a:schemeClr val="bg1"/>
                    </a:solidFill>
                  </a:rPr>
                  <a:t> = </a:t>
                </a:r>
                <a:r>
                  <a:rPr lang="de-DE" sz="3200" b="1" dirty="0">
                    <a:solidFill>
                      <a:schemeClr val="bg1"/>
                    </a:solidFill>
                  </a:rPr>
                  <a:t>2.303</a:t>
                </a:r>
                <a14:m>
                  <m:oMath xmlns:m="http://schemas.openxmlformats.org/officeDocument/2006/math">
                    <m:r>
                      <a:rPr lang="de-DE" sz="3200" b="1" i="1">
                        <a:solidFill>
                          <a:schemeClr val="bg1"/>
                        </a:solidFill>
                        <a:latin typeface="Cambria Math" charset="0"/>
                      </a:rPr>
                      <m:t> ∙</m:t>
                    </m:r>
                  </m:oMath>
                </a14:m>
                <a:r>
                  <a:rPr lang="de-DE"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𝑹𝑻</m:t>
                        </m:r>
                      </m:num>
                      <m:den>
                        <m:r>
                          <a:rPr lang="en-US" sz="3200" b="1" i="1">
                            <a:solidFill>
                              <a:schemeClr val="bg1"/>
                            </a:solidFill>
                            <a:latin typeface="Cambria Math" charset="0"/>
                          </a:rPr>
                          <m:t>𝒛𝑭</m:t>
                        </m:r>
                      </m:den>
                    </m:f>
                  </m:oMath>
                </a14:m>
                <a:r>
                  <a:rPr lang="en-US" sz="3200" b="1" i="1" dirty="0">
                    <a:solidFill>
                      <a:schemeClr val="bg1"/>
                    </a:solidFill>
                  </a:rPr>
                  <a:t> </a:t>
                </a:r>
                <a:r>
                  <a:rPr lang="de-DE" sz="3200" b="1" i="1" dirty="0" err="1">
                    <a:solidFill>
                      <a:schemeClr val="bg1"/>
                    </a:solidFill>
                  </a:rPr>
                  <a:t>lg</a:t>
                </a:r>
                <a:r>
                  <a:rPr lang="de-DE"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𝒐</m:t>
                            </m:r>
                          </m:sub>
                        </m:sSub>
                      </m:num>
                      <m:den>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𝒄</m:t>
                            </m:r>
                          </m:e>
                          <m:sub>
                            <m:r>
                              <a:rPr lang="de-DE" sz="3200" b="1" i="1">
                                <a:solidFill>
                                  <a:schemeClr val="bg1"/>
                                </a:solidFill>
                                <a:latin typeface="Cambria Math" charset="0"/>
                              </a:rPr>
                              <m:t>𝒊</m:t>
                            </m:r>
                          </m:sub>
                        </m:sSub>
                      </m:den>
                    </m:f>
                  </m:oMath>
                </a14:m>
                <a:endParaRPr lang="en-US" sz="2800" dirty="0">
                  <a:solidFill>
                    <a:schemeClr val="bg1"/>
                  </a:solidFill>
                </a:endParaRPr>
              </a:p>
              <a:p>
                <a:r>
                  <a:rPr lang="en-US" sz="2800" dirty="0">
                    <a:solidFill>
                      <a:schemeClr val="bg1"/>
                    </a:solidFill>
                  </a:rPr>
                  <a:t>Where </a:t>
                </a:r>
                <a14:m>
                  <m:oMath xmlns:m="http://schemas.openxmlformats.org/officeDocument/2006/math">
                    <m:sSub>
                      <m:sSubPr>
                        <m:ctrlPr>
                          <a:rPr lang="en-US" sz="2800" b="1" i="1">
                            <a:solidFill>
                              <a:schemeClr val="bg1"/>
                            </a:solidFill>
                            <a:latin typeface="Cambria Math" panose="02040503050406030204" pitchFamily="18" charset="0"/>
                          </a:rPr>
                        </m:ctrlPr>
                      </m:sSubPr>
                      <m:e>
                        <m:r>
                          <a:rPr lang="de-DE" sz="2800" b="1" i="1">
                            <a:solidFill>
                              <a:schemeClr val="bg1"/>
                            </a:solidFill>
                            <a:latin typeface="Cambria Math" charset="0"/>
                          </a:rPr>
                          <m:t>𝑬</m:t>
                        </m:r>
                      </m:e>
                      <m:sub>
                        <m:r>
                          <a:rPr lang="de-DE" sz="2800" b="1" i="1">
                            <a:solidFill>
                              <a:schemeClr val="bg1"/>
                            </a:solidFill>
                            <a:latin typeface="Cambria Math" charset="0"/>
                          </a:rPr>
                          <m:t>𝒎</m:t>
                        </m:r>
                      </m:sub>
                    </m:sSub>
                  </m:oMath>
                </a14:m>
                <a:r>
                  <a:rPr lang="en-US" sz="2800" dirty="0">
                    <a:solidFill>
                      <a:schemeClr val="bg1"/>
                    </a:solidFill>
                  </a:rPr>
                  <a:t> is the membrane potential (potential difference, voltage</a:t>
                </a:r>
                <a:r>
                  <a:rPr lang="ru-RU" sz="2800" dirty="0">
                    <a:solidFill>
                      <a:schemeClr val="bg1"/>
                    </a:solidFill>
                  </a:rPr>
                  <a:t>)</a:t>
                </a:r>
                <a:r>
                  <a:rPr lang="en-US" sz="2800" dirty="0">
                    <a:solidFill>
                      <a:schemeClr val="bg1"/>
                    </a:solidFill>
                  </a:rPr>
                  <a:t> </a:t>
                </a: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t="-1592"/>
                </a:stretch>
              </a:blipFill>
            </p:spPr>
            <p:txBody>
              <a:bodyPr/>
              <a:lstStyle/>
              <a:p>
                <a:r>
                  <a:rPr lang="ru-RU">
                    <a:noFill/>
                  </a:rPr>
                  <a:t> </a:t>
                </a:r>
              </a:p>
            </p:txBody>
          </p:sp>
        </mc:Fallback>
      </mc:AlternateContent>
    </p:spTree>
    <p:extLst>
      <p:ext uri="{BB962C8B-B14F-4D97-AF65-F5344CB8AC3E}">
        <p14:creationId xmlns:p14="http://schemas.microsoft.com/office/powerpoint/2010/main" val="398707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The Nernst equation describes the relation between ion concentrations and the membrane potential, when only one type of ion can move through the membrane. </a:t>
            </a:r>
          </a:p>
          <a:p>
            <a:endParaRPr lang="en-US" sz="2800" dirty="0">
              <a:solidFill>
                <a:schemeClr val="bg1"/>
              </a:solidFill>
            </a:endParaRPr>
          </a:p>
          <a:p>
            <a:r>
              <a:rPr lang="en-US" sz="2800" b="1" i="1" dirty="0">
                <a:solidFill>
                  <a:schemeClr val="bg1"/>
                </a:solidFill>
              </a:rPr>
              <a:t>Example</a:t>
            </a:r>
            <a:endParaRPr lang="en-US" sz="2800" dirty="0">
              <a:solidFill>
                <a:schemeClr val="bg1"/>
              </a:solidFill>
            </a:endParaRPr>
          </a:p>
          <a:p>
            <a:r>
              <a:rPr lang="en-US" sz="2800" dirty="0">
                <a:solidFill>
                  <a:schemeClr val="bg1"/>
                </a:solidFill>
              </a:rPr>
              <a:t>Consider a system in which an imaginary membrane separates two compartments containing solutions of ions. Suppose that: 1) both compartments contain a certain amount of potassium ions (K+) and an equal amount of chloride ions (Cl −), such that both compartments are electrically neutral; 2) the membrane is permeable only to potassium ions. </a:t>
            </a:r>
            <a:r>
              <a:rPr lang="en-US" sz="2800" b="1" dirty="0">
                <a:solidFill>
                  <a:schemeClr val="bg1"/>
                </a:solidFill>
              </a:rPr>
              <a:t>An electrochemical equilibrium</a:t>
            </a:r>
            <a:r>
              <a:rPr lang="en-US" sz="2800" dirty="0">
                <a:solidFill>
                  <a:schemeClr val="bg1"/>
                </a:solidFill>
              </a:rPr>
              <a:t> will be reached when the diffusive force equals the electromotive force.</a:t>
            </a:r>
          </a:p>
          <a:p>
            <a:endParaRPr lang="en-US" sz="2800" dirty="0">
              <a:solidFill>
                <a:schemeClr val="bg1"/>
              </a:solidFill>
            </a:endParaRPr>
          </a:p>
        </p:txBody>
      </p:sp>
    </p:spTree>
    <p:extLst>
      <p:ext uri="{BB962C8B-B14F-4D97-AF65-F5344CB8AC3E}">
        <p14:creationId xmlns:p14="http://schemas.microsoft.com/office/powerpoint/2010/main" val="2071702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r>
              <a:rPr lang="en-US" sz="2800" b="1" dirty="0">
                <a:solidFill>
                  <a:schemeClr val="bg1"/>
                </a:solidFill>
              </a:rPr>
              <a:t>The structure of a cell membrane</a:t>
            </a:r>
            <a:endParaRPr lang="en-US" sz="2800" dirty="0">
              <a:solidFill>
                <a:schemeClr val="bg1"/>
              </a:solidFill>
            </a:endParaRPr>
          </a:p>
        </p:txBody>
      </p:sp>
      <p:sp>
        <p:nvSpPr>
          <p:cNvPr id="2" name="Rectangle 1"/>
          <p:cNvSpPr/>
          <p:nvPr/>
        </p:nvSpPr>
        <p:spPr>
          <a:xfrm>
            <a:off x="0" y="970384"/>
            <a:ext cx="12192000" cy="588761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Рисунок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432" y="1453927"/>
            <a:ext cx="11951135" cy="4920529"/>
          </a:xfrm>
          <a:prstGeom prst="rect">
            <a:avLst/>
          </a:prstGeom>
          <a:noFill/>
        </p:spPr>
      </p:pic>
    </p:spTree>
    <p:extLst>
      <p:ext uri="{BB962C8B-B14F-4D97-AF65-F5344CB8AC3E}">
        <p14:creationId xmlns:p14="http://schemas.microsoft.com/office/powerpoint/2010/main" val="691430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Рисунок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56359" y="249382"/>
            <a:ext cx="8349970" cy="6262254"/>
          </a:xfrm>
          <a:prstGeom prst="rect">
            <a:avLst/>
          </a:prstGeom>
          <a:noFill/>
          <a:ln>
            <a:noFill/>
          </a:ln>
        </p:spPr>
      </p:pic>
    </p:spTree>
    <p:extLst>
      <p:ext uri="{BB962C8B-B14F-4D97-AF65-F5344CB8AC3E}">
        <p14:creationId xmlns:p14="http://schemas.microsoft.com/office/powerpoint/2010/main" val="1246170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(A-B): Electrochemical equilibrium due to selective permeability to K+ ions. Concentration gradient drives K+ ions to the right establishing a charge difference. In equilibrium the ionic current due to the concentration difference balances the current in the reverse direction due to the electrical potential difference.</a:t>
                </a:r>
              </a:p>
              <a:p>
                <a:r>
                  <a:rPr lang="en-US" sz="2800" dirty="0">
                    <a:solidFill>
                      <a:schemeClr val="bg1"/>
                    </a:solidFill>
                  </a:rPr>
                  <a:t> </a:t>
                </a:r>
              </a:p>
              <a:p>
                <a:r>
                  <a:rPr lang="en-US" sz="2800" dirty="0">
                    <a:solidFill>
                      <a:schemeClr val="bg1"/>
                    </a:solidFill>
                  </a:rPr>
                  <a:t>Due to the Nernst equation: </a:t>
                </a:r>
              </a:p>
              <a:p>
                <a:r>
                  <a:rPr lang="en-US" sz="3200" b="1" i="1" dirty="0">
                    <a:solidFill>
                      <a:schemeClr val="bg1"/>
                    </a:solidFill>
                  </a:rPr>
                  <a:t>V</a:t>
                </a:r>
                <a:r>
                  <a:rPr lang="en-US" sz="3200" dirty="0">
                    <a:solidFill>
                      <a:schemeClr val="bg1"/>
                    </a:solidFill>
                  </a:rPr>
                  <a:t> (</a:t>
                </a:r>
                <a14:m>
                  <m:oMath xmlns:m="http://schemas.openxmlformats.org/officeDocument/2006/math">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𝑬</m:t>
                        </m:r>
                      </m:e>
                      <m:sub>
                        <m:r>
                          <a:rPr lang="de-DE" sz="3200" b="1" i="1">
                            <a:solidFill>
                              <a:schemeClr val="bg1"/>
                            </a:solidFill>
                            <a:latin typeface="Cambria Math" charset="0"/>
                          </a:rPr>
                          <m:t>𝒎</m:t>
                        </m:r>
                      </m:sub>
                    </m:sSub>
                  </m:oMath>
                </a14:m>
                <a:r>
                  <a:rPr lang="en-US" sz="3200" i="1" dirty="0">
                    <a:solidFill>
                      <a:schemeClr val="bg1"/>
                    </a:solidFill>
                  </a:rPr>
                  <a:t>)=</a:t>
                </a:r>
                <a14:m>
                  <m:oMath xmlns:m="http://schemas.openxmlformats.org/officeDocument/2006/math">
                    <m:r>
                      <a:rPr lang="en-US" sz="3200" b="1" i="1">
                        <a:solidFill>
                          <a:schemeClr val="bg1"/>
                        </a:solidFill>
                        <a:latin typeface="Cambria Math" charset="0"/>
                      </a:rPr>
                      <m:t> </m:t>
                    </m:r>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𝝋</m:t>
                        </m:r>
                      </m:e>
                      <m:sub>
                        <m:r>
                          <a:rPr lang="en-US" sz="3200" b="1" i="1" smtClean="0">
                            <a:solidFill>
                              <a:schemeClr val="bg1"/>
                            </a:solidFill>
                            <a:latin typeface="Cambria Math"/>
                          </a:rPr>
                          <m:t>𝒊</m:t>
                        </m:r>
                        <m:r>
                          <a:rPr lang="en-US" sz="3200" b="1" i="1">
                            <a:solidFill>
                              <a:schemeClr val="bg1"/>
                            </a:solidFill>
                            <a:latin typeface="Cambria Math" charset="0"/>
                          </a:rPr>
                          <m:t> </m:t>
                        </m:r>
                      </m:sub>
                    </m:sSub>
                  </m:oMath>
                </a14:m>
                <a:r>
                  <a:rPr lang="en-US" sz="3200" b="1" i="1" dirty="0">
                    <a:solidFill>
                      <a:schemeClr val="bg1"/>
                    </a:solidFill>
                  </a:rPr>
                  <a:t> ̶  </a:t>
                </a:r>
                <a14:m>
                  <m:oMath xmlns:m="http://schemas.openxmlformats.org/officeDocument/2006/math">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𝝋</m:t>
                        </m:r>
                      </m:e>
                      <m:sub>
                        <m:r>
                          <a:rPr lang="en-US" sz="3200" b="1" i="1" smtClean="0">
                            <a:solidFill>
                              <a:schemeClr val="bg1"/>
                            </a:solidFill>
                            <a:latin typeface="Cambria Math"/>
                          </a:rPr>
                          <m:t>𝒐</m:t>
                        </m:r>
                      </m:sub>
                    </m:sSub>
                  </m:oMath>
                </a14:m>
                <a:r>
                  <a:rPr lang="en-US" sz="3200" dirty="0">
                    <a:solidFill>
                      <a:schemeClr val="bg1"/>
                    </a:solidFill>
                  </a:rPr>
                  <a:t> </a:t>
                </a:r>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𝑹𝑻</m:t>
                        </m:r>
                      </m:num>
                      <m:den>
                        <m:r>
                          <a:rPr lang="en-US" sz="3200" b="1" i="1">
                            <a:solidFill>
                              <a:schemeClr val="bg1"/>
                            </a:solidFill>
                            <a:latin typeface="Cambria Math" charset="0"/>
                          </a:rPr>
                          <m:t>𝒛𝑭</m:t>
                        </m:r>
                      </m:den>
                    </m:f>
                  </m:oMath>
                </a14:m>
                <a:r>
                  <a:rPr lang="en-US" sz="3200" b="1" i="1" dirty="0">
                    <a:solidFill>
                      <a:schemeClr val="bg1"/>
                    </a:solidFill>
                  </a:rPr>
                  <a:t> ln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m:t>
                            </m:r>
                            <m:r>
                              <a:rPr lang="de-DE" sz="3200" b="1" i="1">
                                <a:solidFill>
                                  <a:schemeClr val="bg1"/>
                                </a:solidFill>
                                <a:latin typeface="Cambria Math" charset="0"/>
                              </a:rPr>
                              <m:t>𝑲</m:t>
                            </m:r>
                            <m:r>
                              <a:rPr lang="en-US" sz="3200" b="1" i="1">
                                <a:solidFill>
                                  <a:schemeClr val="bg1"/>
                                </a:solidFill>
                                <a:latin typeface="Cambria Math" charset="0"/>
                              </a:rPr>
                              <m:t>+]</m:t>
                            </m:r>
                          </m:e>
                          <m:sub>
                            <m:r>
                              <a:rPr lang="en-US" sz="3200" b="1" i="1" smtClean="0">
                                <a:solidFill>
                                  <a:schemeClr val="bg1"/>
                                </a:solidFill>
                                <a:latin typeface="Cambria Math"/>
                              </a:rPr>
                              <m:t>𝒐</m:t>
                            </m:r>
                          </m:sub>
                        </m:sSub>
                      </m:num>
                      <m:den>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m:t>
                            </m:r>
                            <m:r>
                              <a:rPr lang="de-DE" sz="3200" b="1" i="1">
                                <a:solidFill>
                                  <a:schemeClr val="bg1"/>
                                </a:solidFill>
                                <a:latin typeface="Cambria Math" charset="0"/>
                              </a:rPr>
                              <m:t>𝑲</m:t>
                            </m:r>
                            <m:r>
                              <a:rPr lang="en-US" sz="3200" b="1" i="1">
                                <a:solidFill>
                                  <a:schemeClr val="bg1"/>
                                </a:solidFill>
                                <a:latin typeface="Cambria Math" charset="0"/>
                              </a:rPr>
                              <m:t>+]</m:t>
                            </m:r>
                          </m:e>
                          <m:sub>
                            <m:r>
                              <a:rPr lang="en-US" sz="3200" b="1" i="1" smtClean="0">
                                <a:solidFill>
                                  <a:schemeClr val="bg1"/>
                                </a:solidFill>
                                <a:latin typeface="Cambria Math"/>
                              </a:rPr>
                              <m:t>𝒊</m:t>
                            </m:r>
                          </m:sub>
                        </m:sSub>
                      </m:den>
                    </m:f>
                  </m:oMath>
                </a14:m>
                <a:r>
                  <a:rPr lang="en-US" sz="3200" b="1" i="1" dirty="0">
                    <a:solidFill>
                      <a:schemeClr val="bg1"/>
                    </a:solidFill>
                  </a:rPr>
                  <a:t>  </a:t>
                </a:r>
                <a:r>
                  <a:rPr lang="en-US" sz="3200" dirty="0">
                    <a:solidFill>
                      <a:schemeClr val="bg1"/>
                    </a:solidFill>
                  </a:rPr>
                  <a:t> = </a:t>
                </a:r>
                <a:r>
                  <a:rPr lang="en-US" sz="3200" b="1" dirty="0">
                    <a:solidFill>
                      <a:schemeClr val="bg1"/>
                    </a:solidFill>
                  </a:rPr>
                  <a:t>2.303</a:t>
                </a:r>
                <a14:m>
                  <m:oMath xmlns:m="http://schemas.openxmlformats.org/officeDocument/2006/math">
                    <m:r>
                      <a:rPr lang="en-US" sz="3200" b="1" i="1">
                        <a:solidFill>
                          <a:schemeClr val="bg1"/>
                        </a:solidFill>
                        <a:latin typeface="Cambria Math" charset="0"/>
                      </a:rPr>
                      <m:t> ∙</m:t>
                    </m:r>
                  </m:oMath>
                </a14:m>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r>
                          <a:rPr lang="en-US" sz="3200" b="1" i="1">
                            <a:solidFill>
                              <a:schemeClr val="bg1"/>
                            </a:solidFill>
                            <a:latin typeface="Cambria Math" charset="0"/>
                          </a:rPr>
                          <m:t>𝑹𝑻</m:t>
                        </m:r>
                      </m:num>
                      <m:den>
                        <m:r>
                          <a:rPr lang="en-US" sz="3200" b="1" i="1">
                            <a:solidFill>
                              <a:schemeClr val="bg1"/>
                            </a:solidFill>
                            <a:latin typeface="Cambria Math" charset="0"/>
                          </a:rPr>
                          <m:t>𝒛𝑭</m:t>
                        </m:r>
                      </m:den>
                    </m:f>
                  </m:oMath>
                </a14:m>
                <a:r>
                  <a:rPr lang="en-US" sz="3200" b="1" i="1" dirty="0">
                    <a:solidFill>
                      <a:schemeClr val="bg1"/>
                    </a:solidFill>
                  </a:rPr>
                  <a:t> </a:t>
                </a:r>
                <a:r>
                  <a:rPr lang="en-US" sz="3200" b="1" i="1" dirty="0" err="1">
                    <a:solidFill>
                      <a:schemeClr val="bg1"/>
                    </a:solidFill>
                  </a:rPr>
                  <a:t>lg</a:t>
                </a:r>
                <a:r>
                  <a:rPr lang="en-US" sz="3200" b="1" i="1" dirty="0">
                    <a:solidFill>
                      <a:schemeClr val="bg1"/>
                    </a:solidFill>
                  </a:rPr>
                  <a:t>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m:t>
                            </m:r>
                            <m:r>
                              <a:rPr lang="de-DE" sz="3200" b="1" i="1">
                                <a:solidFill>
                                  <a:schemeClr val="bg1"/>
                                </a:solidFill>
                                <a:latin typeface="Cambria Math" charset="0"/>
                              </a:rPr>
                              <m:t>𝑲</m:t>
                            </m:r>
                            <m:r>
                              <a:rPr lang="en-US" sz="3200" b="1" i="1">
                                <a:solidFill>
                                  <a:schemeClr val="bg1"/>
                                </a:solidFill>
                                <a:latin typeface="Cambria Math" charset="0"/>
                              </a:rPr>
                              <m:t>+]</m:t>
                            </m:r>
                          </m:e>
                          <m:sub>
                            <m:r>
                              <a:rPr lang="en-US" sz="3200" b="1" i="1" smtClean="0">
                                <a:solidFill>
                                  <a:schemeClr val="bg1"/>
                                </a:solidFill>
                                <a:latin typeface="Cambria Math"/>
                              </a:rPr>
                              <m:t>𝒐</m:t>
                            </m:r>
                          </m:sub>
                        </m:sSub>
                      </m:num>
                      <m:den>
                        <m:sSub>
                          <m:sSubPr>
                            <m:ctrlPr>
                              <a:rPr lang="en-US" sz="3200" b="1" i="1">
                                <a:solidFill>
                                  <a:schemeClr val="bg1"/>
                                </a:solidFill>
                                <a:latin typeface="Cambria Math" panose="02040503050406030204" pitchFamily="18" charset="0"/>
                              </a:rPr>
                            </m:ctrlPr>
                          </m:sSubPr>
                          <m:e>
                            <m:r>
                              <a:rPr lang="en-US" sz="3200" b="1" i="1">
                                <a:solidFill>
                                  <a:schemeClr val="bg1"/>
                                </a:solidFill>
                                <a:latin typeface="Cambria Math" charset="0"/>
                              </a:rPr>
                              <m:t>[</m:t>
                            </m:r>
                            <m:r>
                              <a:rPr lang="de-DE" sz="3200" b="1" i="1">
                                <a:solidFill>
                                  <a:schemeClr val="bg1"/>
                                </a:solidFill>
                                <a:latin typeface="Cambria Math" charset="0"/>
                              </a:rPr>
                              <m:t>𝑲</m:t>
                            </m:r>
                            <m:r>
                              <a:rPr lang="en-US" sz="3200" b="1" i="1">
                                <a:solidFill>
                                  <a:schemeClr val="bg1"/>
                                </a:solidFill>
                                <a:latin typeface="Cambria Math" charset="0"/>
                              </a:rPr>
                              <m:t>+]</m:t>
                            </m:r>
                          </m:e>
                          <m:sub>
                            <m:r>
                              <a:rPr lang="en-US" sz="3200" b="1" i="1" smtClean="0">
                                <a:solidFill>
                                  <a:schemeClr val="bg1"/>
                                </a:solidFill>
                                <a:latin typeface="Cambria Math"/>
                              </a:rPr>
                              <m:t>𝒊</m:t>
                            </m:r>
                          </m:sub>
                        </m:sSub>
                      </m:den>
                    </m:f>
                  </m:oMath>
                </a14:m>
                <a:endParaRPr lang="en-US" sz="2800" dirty="0">
                  <a:solidFill>
                    <a:schemeClr val="bg1"/>
                  </a:solidFill>
                </a:endParaRPr>
              </a:p>
              <a:p>
                <a:endParaRPr lang="en-US" sz="2800" dirty="0">
                  <a:solidFill>
                    <a:schemeClr val="bg1"/>
                  </a:solidFill>
                </a:endParaRPr>
              </a:p>
              <a:p>
                <a:r>
                  <a:rPr lang="en-US" sz="2800" dirty="0">
                    <a:solidFill>
                      <a:schemeClr val="bg1"/>
                    </a:solidFill>
                  </a:rPr>
                  <a:t>Since, z = 1, </a:t>
                </a:r>
                <a14:m>
                  <m:oMath xmlns:m="http://schemas.openxmlformats.org/officeDocument/2006/math">
                    <m:f>
                      <m:fPr>
                        <m:ctrlPr>
                          <a:rPr lang="en-US" sz="2800" b="1" i="1">
                            <a:solidFill>
                              <a:schemeClr val="bg1"/>
                            </a:solidFill>
                            <a:latin typeface="Cambria Math" panose="02040503050406030204" pitchFamily="18" charset="0"/>
                          </a:rPr>
                        </m:ctrlPr>
                      </m:fPr>
                      <m:num>
                        <m:sSub>
                          <m:sSubPr>
                            <m:ctrlPr>
                              <a:rPr lang="en-US" sz="2800" b="1" i="1" smtClean="0">
                                <a:solidFill>
                                  <a:schemeClr val="bg1"/>
                                </a:solidFill>
                                <a:latin typeface="Cambria Math" panose="02040503050406030204" pitchFamily="18" charset="0"/>
                              </a:rPr>
                            </m:ctrlPr>
                          </m:sSubPr>
                          <m:e>
                            <m:d>
                              <m:dPr>
                                <m:begChr m:val="["/>
                                <m:endChr m:val="]"/>
                                <m:ctrlPr>
                                  <a:rPr lang="en-US" sz="2800" b="1" i="1">
                                    <a:solidFill>
                                      <a:schemeClr val="bg1"/>
                                    </a:solidFill>
                                    <a:latin typeface="Cambria Math" panose="02040503050406030204" pitchFamily="18" charset="0"/>
                                  </a:rPr>
                                </m:ctrlPr>
                              </m:dPr>
                              <m:e>
                                <m:sSup>
                                  <m:sSupPr>
                                    <m:ctrlPr>
                                      <a:rPr lang="en-US" sz="2800" b="1" i="1" smtClean="0">
                                        <a:solidFill>
                                          <a:schemeClr val="bg1"/>
                                        </a:solidFill>
                                        <a:latin typeface="Cambria Math" panose="02040503050406030204" pitchFamily="18" charset="0"/>
                                      </a:rPr>
                                    </m:ctrlPr>
                                  </m:sSupPr>
                                  <m:e>
                                    <m:r>
                                      <a:rPr lang="en-US" sz="2800" b="1" i="1" smtClean="0">
                                        <a:solidFill>
                                          <a:schemeClr val="bg1"/>
                                        </a:solidFill>
                                        <a:latin typeface="Cambria Math"/>
                                      </a:rPr>
                                      <m:t>𝑲</m:t>
                                    </m:r>
                                  </m:e>
                                  <m:sup>
                                    <m:r>
                                      <a:rPr lang="en-US" sz="2800" b="1" i="1" smtClean="0">
                                        <a:solidFill>
                                          <a:schemeClr val="bg1"/>
                                        </a:solidFill>
                                        <a:latin typeface="Cambria Math"/>
                                      </a:rPr>
                                      <m:t>+</m:t>
                                    </m:r>
                                  </m:sup>
                                </m:sSup>
                              </m:e>
                            </m:d>
                          </m:e>
                          <m:sub>
                            <m:r>
                              <a:rPr lang="en-US" sz="2800" b="1" i="1" smtClean="0">
                                <a:solidFill>
                                  <a:schemeClr val="bg1"/>
                                </a:solidFill>
                                <a:latin typeface="Cambria Math"/>
                              </a:rPr>
                              <m:t>𝒐</m:t>
                            </m:r>
                          </m:sub>
                        </m:sSub>
                      </m:num>
                      <m:den>
                        <m:sSub>
                          <m:sSubPr>
                            <m:ctrlPr>
                              <a:rPr lang="de-DE" sz="2800" b="1" i="1" smtClean="0">
                                <a:solidFill>
                                  <a:schemeClr val="bg1"/>
                                </a:solidFill>
                                <a:latin typeface="Cambria Math" panose="02040503050406030204" pitchFamily="18" charset="0"/>
                              </a:rPr>
                            </m:ctrlPr>
                          </m:sSubPr>
                          <m:e>
                            <m:sSup>
                              <m:sSupPr>
                                <m:ctrlPr>
                                  <a:rPr lang="de-DE" sz="2800" b="1" i="1" smtClean="0">
                                    <a:solidFill>
                                      <a:schemeClr val="bg1"/>
                                    </a:solidFill>
                                    <a:latin typeface="Cambria Math" panose="02040503050406030204" pitchFamily="18" charset="0"/>
                                  </a:rPr>
                                </m:ctrlPr>
                              </m:sSupPr>
                              <m:e>
                                <m:r>
                                  <a:rPr lang="en-US" sz="2800" b="1" i="1" smtClean="0">
                                    <a:solidFill>
                                      <a:schemeClr val="bg1"/>
                                    </a:solidFill>
                                    <a:latin typeface="Cambria Math"/>
                                  </a:rPr>
                                  <m:t>[</m:t>
                                </m:r>
                                <m:r>
                                  <a:rPr lang="en-US" sz="2800" b="1" i="1" smtClean="0">
                                    <a:solidFill>
                                      <a:schemeClr val="bg1"/>
                                    </a:solidFill>
                                    <a:latin typeface="Cambria Math"/>
                                  </a:rPr>
                                  <m:t>𝑲</m:t>
                                </m:r>
                              </m:e>
                              <m:sup>
                                <m:r>
                                  <a:rPr lang="en-US" sz="2800" b="1" i="1" smtClean="0">
                                    <a:solidFill>
                                      <a:schemeClr val="bg1"/>
                                    </a:solidFill>
                                    <a:latin typeface="Cambria Math"/>
                                  </a:rPr>
                                  <m:t>+</m:t>
                                </m:r>
                              </m:sup>
                            </m:sSup>
                            <m:r>
                              <a:rPr lang="en-US" sz="2800" b="1" i="1" smtClean="0">
                                <a:solidFill>
                                  <a:schemeClr val="bg1"/>
                                </a:solidFill>
                                <a:latin typeface="Cambria Math"/>
                              </a:rPr>
                              <m:t>]</m:t>
                            </m:r>
                          </m:e>
                          <m:sub>
                            <m:r>
                              <a:rPr lang="en-US" sz="2800" b="1" i="1" smtClean="0">
                                <a:solidFill>
                                  <a:schemeClr val="bg1"/>
                                </a:solidFill>
                                <a:latin typeface="Cambria Math"/>
                              </a:rPr>
                              <m:t>𝒊</m:t>
                            </m:r>
                          </m:sub>
                        </m:sSub>
                      </m:den>
                    </m:f>
                  </m:oMath>
                </a14:m>
                <a:r>
                  <a:rPr lang="en-US" sz="2800" b="1" i="1" dirty="0">
                    <a:solidFill>
                      <a:schemeClr val="bg1"/>
                    </a:solidFill>
                  </a:rPr>
                  <a:t>  </a:t>
                </a:r>
                <a:r>
                  <a:rPr lang="en-US" sz="2800" dirty="0">
                    <a:solidFill>
                      <a:schemeClr val="bg1"/>
                    </a:solidFill>
                  </a:rPr>
                  <a:t> = 0.1, and 2.3</a:t>
                </a:r>
                <a14:m>
                  <m:oMath xmlns:m="http://schemas.openxmlformats.org/officeDocument/2006/math">
                    <m:r>
                      <a:rPr lang="en-US" sz="2800" i="1">
                        <a:solidFill>
                          <a:schemeClr val="bg1"/>
                        </a:solidFill>
                        <a:latin typeface="Cambria Math" charset="0"/>
                      </a:rPr>
                      <m:t>03</m:t>
                    </m:r>
                    <m:r>
                      <a:rPr lang="en-US" sz="2800" b="1" i="1">
                        <a:solidFill>
                          <a:schemeClr val="bg1"/>
                        </a:solidFill>
                        <a:latin typeface="Cambria Math" charset="0"/>
                      </a:rPr>
                      <m:t>∙</m:t>
                    </m:r>
                  </m:oMath>
                </a14:m>
                <a:r>
                  <a:rPr lang="en-US" sz="2800" b="1" i="1" dirty="0">
                    <a:solidFill>
                      <a:schemeClr val="bg1"/>
                    </a:solidFill>
                  </a:rPr>
                  <a: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𝑅𝑇</m:t>
                        </m:r>
                      </m:num>
                      <m:den>
                        <m:r>
                          <a:rPr lang="en-US" sz="2800" i="1">
                            <a:solidFill>
                              <a:schemeClr val="bg1"/>
                            </a:solidFill>
                            <a:latin typeface="Cambria Math" charset="0"/>
                          </a:rPr>
                          <m:t>𝐹</m:t>
                        </m:r>
                      </m:den>
                    </m:f>
                  </m:oMath>
                </a14:m>
                <a:r>
                  <a:rPr lang="en-US" sz="2800" dirty="0">
                    <a:solidFill>
                      <a:schemeClr val="bg1"/>
                    </a:solidFill>
                  </a:rPr>
                  <a:t> </a:t>
                </a:r>
                <a14:m>
                  <m:oMath xmlns:m="http://schemas.openxmlformats.org/officeDocument/2006/math">
                    <m:r>
                      <a:rPr lang="en-US" sz="2800" i="1">
                        <a:solidFill>
                          <a:schemeClr val="bg1"/>
                        </a:solidFill>
                        <a:latin typeface="Cambria Math" charset="0"/>
                      </a:rPr>
                      <m:t>≈</m:t>
                    </m:r>
                  </m:oMath>
                </a14:m>
                <a:r>
                  <a:rPr lang="en-US" sz="2800" dirty="0">
                    <a:solidFill>
                      <a:schemeClr val="bg1"/>
                    </a:solidFill>
                  </a:rPr>
                  <a:t> 5.8</a:t>
                </a:r>
                <a14:m>
                  <m:oMath xmlns:m="http://schemas.openxmlformats.org/officeDocument/2006/math">
                    <m:r>
                      <a:rPr lang="en-US" sz="2800" i="1">
                        <a:solidFill>
                          <a:schemeClr val="bg1"/>
                        </a:solidFill>
                        <a:latin typeface="Cambria Math" charset="0"/>
                      </a:rPr>
                      <m:t>∙</m:t>
                    </m:r>
                    <m:sSup>
                      <m:sSupPr>
                        <m:ctrlPr>
                          <a:rPr lang="en-US" sz="2800" i="1">
                            <a:solidFill>
                              <a:schemeClr val="bg1"/>
                            </a:solidFill>
                            <a:latin typeface="Cambria Math" panose="02040503050406030204" pitchFamily="18" charset="0"/>
                          </a:rPr>
                        </m:ctrlPr>
                      </m:sSupPr>
                      <m:e>
                        <m:r>
                          <a:rPr lang="en-US" sz="2800" i="1">
                            <a:solidFill>
                              <a:schemeClr val="bg1"/>
                            </a:solidFill>
                            <a:latin typeface="Cambria Math" charset="0"/>
                          </a:rPr>
                          <m:t>10</m:t>
                        </m:r>
                      </m:e>
                      <m:sup>
                        <m:r>
                          <a:rPr lang="en-US" sz="2800" i="1">
                            <a:solidFill>
                              <a:schemeClr val="bg1"/>
                            </a:solidFill>
                            <a:latin typeface="Cambria Math" charset="0"/>
                          </a:rPr>
                          <m:t>−2</m:t>
                        </m:r>
                      </m:sup>
                    </m:sSup>
                  </m:oMath>
                </a14:m>
                <a:r>
                  <a:rPr lang="en-US" sz="2800" dirty="0">
                    <a:solidFill>
                      <a:schemeClr val="bg1"/>
                    </a:solidFill>
                  </a:rPr>
                  <a:t> V = 58 mV (20</a:t>
                </a:r>
                <a14:m>
                  <m:oMath xmlns:m="http://schemas.openxmlformats.org/officeDocument/2006/math">
                    <m:r>
                      <a:rPr lang="en-US" sz="2800" i="1">
                        <a:solidFill>
                          <a:schemeClr val="bg1"/>
                        </a:solidFill>
                        <a:latin typeface="Cambria Math" charset="0"/>
                      </a:rPr>
                      <m:t>℃)</m:t>
                    </m:r>
                  </m:oMath>
                </a14:m>
                <a:r>
                  <a:rPr lang="en-US" sz="2800" dirty="0">
                    <a:solidFill>
                      <a:schemeClr val="bg1"/>
                    </a:solidFill>
                  </a:rPr>
                  <a:t>,</a:t>
                </a:r>
              </a:p>
              <a:p>
                <a:r>
                  <a:rPr lang="en-US" sz="2800" dirty="0">
                    <a:solidFill>
                      <a:schemeClr val="bg1"/>
                    </a:solidFill>
                  </a:rPr>
                  <a:t>then: </a:t>
                </a:r>
                <a:r>
                  <a:rPr lang="en-US" sz="2800" b="1" i="1" dirty="0">
                    <a:solidFill>
                      <a:schemeClr val="bg1"/>
                    </a:solidFill>
                  </a:rPr>
                  <a:t>V</a:t>
                </a:r>
                <a:r>
                  <a:rPr lang="en-US" sz="2800" b="1" dirty="0">
                    <a:solidFill>
                      <a:schemeClr val="bg1"/>
                    </a:solidFill>
                  </a:rPr>
                  <a:t> =  ̶  58 mV.</a:t>
                </a:r>
                <a:r>
                  <a:rPr lang="en-US" sz="2800" dirty="0">
                    <a:solidFill>
                      <a:schemeClr val="bg1"/>
                    </a:solidFill>
                  </a:rPr>
                  <a:t> </a:t>
                </a: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t="-1592" r="-428"/>
                </a:stretch>
              </a:blipFill>
            </p:spPr>
            <p:txBody>
              <a:bodyPr/>
              <a:lstStyle/>
              <a:p>
                <a:r>
                  <a:rPr lang="ru-RU">
                    <a:noFill/>
                  </a:rPr>
                  <a:t> </a:t>
                </a:r>
              </a:p>
            </p:txBody>
          </p:sp>
        </mc:Fallback>
      </mc:AlternateContent>
    </p:spTree>
    <p:extLst>
      <p:ext uri="{BB962C8B-B14F-4D97-AF65-F5344CB8AC3E}">
        <p14:creationId xmlns:p14="http://schemas.microsoft.com/office/powerpoint/2010/main" val="20515952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2800" dirty="0">
              <a:solidFill>
                <a:schemeClr val="bg1"/>
              </a:solidFill>
            </a:endParaRPr>
          </a:p>
          <a:p>
            <a:endParaRPr lang="en-US" sz="2800" dirty="0">
              <a:solidFill>
                <a:schemeClr val="bg1"/>
              </a:solidFill>
            </a:endParaRPr>
          </a:p>
          <a:p>
            <a:r>
              <a:rPr lang="en-US" sz="2800" dirty="0">
                <a:solidFill>
                  <a:schemeClr val="bg1"/>
                </a:solidFill>
              </a:rPr>
              <a:t>For biological membranes, the K+ concentration is typically much higher inside the cell than outside the cell. A typical ratio is [K+]out / [K+]in = 1 : 10, yielding a Nernst potential of </a:t>
            </a:r>
          </a:p>
          <a:p>
            <a:r>
              <a:rPr lang="en-US" sz="2800" dirty="0">
                <a:solidFill>
                  <a:schemeClr val="bg1"/>
                </a:solidFill>
              </a:rPr>
              <a:t>- 58 mV.</a:t>
            </a:r>
          </a:p>
          <a:p>
            <a:r>
              <a:rPr lang="en-US" sz="2800" dirty="0">
                <a:solidFill>
                  <a:schemeClr val="bg1"/>
                </a:solidFill>
              </a:rPr>
              <a:t> </a:t>
            </a:r>
          </a:p>
          <a:p>
            <a:r>
              <a:rPr lang="en-US" sz="2800" dirty="0">
                <a:solidFill>
                  <a:schemeClr val="bg1"/>
                </a:solidFill>
              </a:rPr>
              <a:t>In the living cell there are many types of ions are present in the intra and extracellular medium, each of which has its own permeability.</a:t>
            </a:r>
          </a:p>
        </p:txBody>
      </p:sp>
    </p:spTree>
    <p:extLst>
      <p:ext uri="{BB962C8B-B14F-4D97-AF65-F5344CB8AC3E}">
        <p14:creationId xmlns:p14="http://schemas.microsoft.com/office/powerpoint/2010/main" val="17323640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Рисунок 3" descr="C:\Users\Us\Documents\Physics&amp;Math\Lectures on MBPh\5. M\800px-Basis_of_Membrane_Potential2.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39084" y="160164"/>
            <a:ext cx="7766916" cy="6549566"/>
          </a:xfrm>
          <a:prstGeom prst="rect">
            <a:avLst/>
          </a:prstGeom>
          <a:noFill/>
          <a:ln>
            <a:noFill/>
          </a:ln>
        </p:spPr>
      </p:pic>
    </p:spTree>
    <p:extLst>
      <p:ext uri="{BB962C8B-B14F-4D97-AF65-F5344CB8AC3E}">
        <p14:creationId xmlns:p14="http://schemas.microsoft.com/office/powerpoint/2010/main" val="15168040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endParaRPr lang="en-US" sz="2800" dirty="0">
                  <a:solidFill>
                    <a:schemeClr val="bg1"/>
                  </a:solidFill>
                </a:endParaRPr>
              </a:p>
              <a:p>
                <a:endParaRPr lang="en-US" sz="2800" dirty="0">
                  <a:solidFill>
                    <a:schemeClr val="bg1"/>
                  </a:solidFill>
                </a:endParaRPr>
              </a:p>
              <a:p>
                <a:r>
                  <a:rPr lang="en-US" sz="2800" dirty="0">
                    <a:solidFill>
                      <a:schemeClr val="bg1"/>
                    </a:solidFill>
                  </a:rPr>
                  <a:t>For the case to find the membrane potential accounting the presence of potassium (K+), sodium (Na+), and chloride (Cl−) ions the Nernst equation is transformed in the following form known as the </a:t>
                </a:r>
                <a:r>
                  <a:rPr lang="en-US" sz="2800" b="1" i="1" dirty="0">
                    <a:solidFill>
                      <a:schemeClr val="bg1"/>
                    </a:solidFill>
                  </a:rPr>
                  <a:t>Goldman equation (Goldman–Hodgkin–Katz voltage equation)</a:t>
                </a:r>
                <a:r>
                  <a:rPr lang="en-US" sz="2800" dirty="0">
                    <a:solidFill>
                      <a:schemeClr val="bg1"/>
                    </a:solidFill>
                  </a:rPr>
                  <a:t>: </a:t>
                </a:r>
              </a:p>
              <a:p>
                <a:r>
                  <a:rPr lang="en-US" sz="2800" dirty="0">
                    <a:solidFill>
                      <a:schemeClr val="bg1"/>
                    </a:solidFill>
                  </a:rPr>
                  <a:t> </a:t>
                </a:r>
              </a:p>
              <a:p>
                <a14:m>
                  <m:oMath xmlns:m="http://schemas.openxmlformats.org/officeDocument/2006/math">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𝑬</m:t>
                        </m:r>
                      </m:e>
                      <m:sub>
                        <m:r>
                          <a:rPr lang="de-DE" sz="3600" b="1" i="1">
                            <a:solidFill>
                              <a:schemeClr val="bg1"/>
                            </a:solidFill>
                            <a:latin typeface="Cambria Math" charset="0"/>
                          </a:rPr>
                          <m:t>𝒎</m:t>
                        </m:r>
                      </m:sub>
                    </m:sSub>
                  </m:oMath>
                </a14:m>
                <a:r>
                  <a:rPr lang="de-DE" sz="3600" b="1" dirty="0">
                    <a:solidFill>
                      <a:schemeClr val="bg1"/>
                    </a:solidFill>
                  </a:rPr>
                  <a:t> = </a:t>
                </a:r>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𝑹𝑻</m:t>
                        </m:r>
                      </m:num>
                      <m:den>
                        <m:r>
                          <a:rPr lang="en-US" sz="3600" b="1" i="1">
                            <a:solidFill>
                              <a:schemeClr val="bg1"/>
                            </a:solidFill>
                            <a:latin typeface="Cambria Math" charset="0"/>
                          </a:rPr>
                          <m:t>𝑭</m:t>
                        </m:r>
                      </m:den>
                    </m:f>
                  </m:oMath>
                </a14:m>
                <a:r>
                  <a:rPr lang="en-US" sz="3600" b="1" dirty="0">
                    <a:solidFill>
                      <a:schemeClr val="bg1"/>
                    </a:solidFill>
                  </a:rPr>
                  <a:t> </a:t>
                </a:r>
                <a14:m>
                  <m:oMath xmlns:m="http://schemas.openxmlformats.org/officeDocument/2006/math">
                    <m:r>
                      <a:rPr lang="de-DE" sz="3600" b="1" i="1">
                        <a:solidFill>
                          <a:schemeClr val="bg1"/>
                        </a:solidFill>
                        <a:latin typeface="Cambria Math" charset="0"/>
                      </a:rPr>
                      <m:t>∙</m:t>
                    </m:r>
                  </m:oMath>
                </a14:m>
                <a:r>
                  <a:rPr lang="de-DE" sz="3600" b="1" i="1" dirty="0" err="1">
                    <a:solidFill>
                      <a:schemeClr val="bg1"/>
                    </a:solidFill>
                  </a:rPr>
                  <a:t>ln</a:t>
                </a:r>
                <a14:m>
                  <m:oMath xmlns:m="http://schemas.openxmlformats.org/officeDocument/2006/math">
                    <m:f>
                      <m:fPr>
                        <m:ctrlPr>
                          <a:rPr lang="en-US" sz="3600" b="1" i="1">
                            <a:solidFill>
                              <a:schemeClr val="bg1"/>
                            </a:solidFill>
                            <a:latin typeface="Cambria Math" panose="02040503050406030204" pitchFamily="18" charset="0"/>
                          </a:rPr>
                        </m:ctrlPr>
                      </m:fPr>
                      <m:num>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𝑵𝒂</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𝑵𝒂</m:t>
                            </m:r>
                            <m:r>
                              <a:rPr lang="de-DE" sz="3600" b="1" i="1">
                                <a:solidFill>
                                  <a:schemeClr val="bg1"/>
                                </a:solidFill>
                                <a:latin typeface="Cambria Math" charset="0"/>
                              </a:rPr>
                              <m:t>+]</m:t>
                            </m:r>
                          </m:e>
                          <m:sub>
                            <m:r>
                              <a:rPr lang="de-DE" sz="3600" b="1" i="1">
                                <a:solidFill>
                                  <a:schemeClr val="bg1"/>
                                </a:solidFill>
                                <a:latin typeface="Cambria Math" charset="0"/>
                              </a:rPr>
                              <m:t>𝒐</m:t>
                            </m:r>
                          </m:sub>
                        </m:sSub>
                        <m:r>
                          <a:rPr lang="de-DE" sz="3600" b="1" i="1">
                            <a:solidFill>
                              <a:schemeClr val="bg1"/>
                            </a:solidFill>
                            <a:latin typeface="Cambria Math" charset="0"/>
                          </a:rPr>
                          <m:t>+</m:t>
                        </m:r>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𝑲</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𝑲</m:t>
                            </m:r>
                            <m:r>
                              <a:rPr lang="de-DE" sz="3600" b="1" i="1">
                                <a:solidFill>
                                  <a:schemeClr val="bg1"/>
                                </a:solidFill>
                                <a:latin typeface="Cambria Math" charset="0"/>
                              </a:rPr>
                              <m:t>+]</m:t>
                            </m:r>
                          </m:e>
                          <m:sub>
                            <m:r>
                              <a:rPr lang="de-DE" sz="3600" b="1" i="1">
                                <a:solidFill>
                                  <a:schemeClr val="bg1"/>
                                </a:solidFill>
                                <a:latin typeface="Cambria Math" charset="0"/>
                              </a:rPr>
                              <m:t>𝒐</m:t>
                            </m:r>
                          </m:sub>
                        </m:sSub>
                        <m:r>
                          <a:rPr lang="de-DE" sz="3600" b="1" i="1">
                            <a:solidFill>
                              <a:schemeClr val="bg1"/>
                            </a:solidFill>
                            <a:latin typeface="Cambria Math" charset="0"/>
                          </a:rPr>
                          <m:t>+</m:t>
                        </m:r>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𝑪𝒍</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𝑪𝒍</m:t>
                            </m:r>
                            <m:r>
                              <a:rPr lang="de-DE" sz="3600" b="1" i="1">
                                <a:solidFill>
                                  <a:schemeClr val="bg1"/>
                                </a:solidFill>
                                <a:latin typeface="Cambria Math" charset="0"/>
                              </a:rPr>
                              <m:t>−]</m:t>
                            </m:r>
                          </m:e>
                          <m:sub>
                            <m:r>
                              <a:rPr lang="de-DE" sz="3600" b="1" i="1">
                                <a:solidFill>
                                  <a:schemeClr val="bg1"/>
                                </a:solidFill>
                                <a:latin typeface="Cambria Math" charset="0"/>
                              </a:rPr>
                              <m:t>𝒊</m:t>
                            </m:r>
                          </m:sub>
                        </m:sSub>
                        <m:r>
                          <a:rPr lang="de-DE" sz="3600" b="1" i="1">
                            <a:solidFill>
                              <a:schemeClr val="bg1"/>
                            </a:solidFill>
                            <a:latin typeface="Cambria Math" charset="0"/>
                          </a:rPr>
                          <m:t> </m:t>
                        </m:r>
                      </m:num>
                      <m:den>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𝑵𝒂</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𝑵𝒂</m:t>
                            </m:r>
                            <m:r>
                              <a:rPr lang="de-DE" sz="3600" b="1" i="1">
                                <a:solidFill>
                                  <a:schemeClr val="bg1"/>
                                </a:solidFill>
                                <a:latin typeface="Cambria Math" charset="0"/>
                              </a:rPr>
                              <m:t>+]</m:t>
                            </m:r>
                          </m:e>
                          <m:sub>
                            <m:r>
                              <a:rPr lang="de-DE" sz="3600" b="1" i="1">
                                <a:solidFill>
                                  <a:schemeClr val="bg1"/>
                                </a:solidFill>
                                <a:latin typeface="Cambria Math" charset="0"/>
                              </a:rPr>
                              <m:t>𝒊</m:t>
                            </m:r>
                          </m:sub>
                        </m:sSub>
                        <m:r>
                          <a:rPr lang="de-DE" sz="3600" b="1" i="1">
                            <a:solidFill>
                              <a:schemeClr val="bg1"/>
                            </a:solidFill>
                            <a:latin typeface="Cambria Math" charset="0"/>
                          </a:rPr>
                          <m:t>+</m:t>
                        </m:r>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𝑲</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𝑲</m:t>
                            </m:r>
                            <m:r>
                              <a:rPr lang="de-DE" sz="3600" b="1" i="1">
                                <a:solidFill>
                                  <a:schemeClr val="bg1"/>
                                </a:solidFill>
                                <a:latin typeface="Cambria Math" charset="0"/>
                              </a:rPr>
                              <m:t>+]</m:t>
                            </m:r>
                          </m:e>
                          <m:sub>
                            <m:r>
                              <a:rPr lang="de-DE" sz="3600" b="1" i="1">
                                <a:solidFill>
                                  <a:schemeClr val="bg1"/>
                                </a:solidFill>
                                <a:latin typeface="Cambria Math" charset="0"/>
                              </a:rPr>
                              <m:t>𝒊</m:t>
                            </m:r>
                          </m:sub>
                        </m:sSub>
                        <m:r>
                          <a:rPr lang="de-DE" sz="3600" b="1" i="1">
                            <a:solidFill>
                              <a:schemeClr val="bg1"/>
                            </a:solidFill>
                            <a:latin typeface="Cambria Math" charset="0"/>
                          </a:rPr>
                          <m:t>+</m:t>
                        </m:r>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𝑷</m:t>
                            </m:r>
                          </m:e>
                          <m:sub>
                            <m:r>
                              <a:rPr lang="de-DE" sz="3600" b="1" i="1">
                                <a:solidFill>
                                  <a:schemeClr val="bg1"/>
                                </a:solidFill>
                                <a:latin typeface="Cambria Math" charset="0"/>
                              </a:rPr>
                              <m:t>𝑪𝒍</m:t>
                            </m:r>
                            <m:r>
                              <a:rPr lang="de-DE" sz="3600" b="1" i="1">
                                <a:solidFill>
                                  <a:schemeClr val="bg1"/>
                                </a:solidFill>
                                <a:latin typeface="Cambria Math" charset="0"/>
                              </a:rPr>
                              <m:t>−</m:t>
                            </m:r>
                          </m:sub>
                        </m:sSub>
                        <m:sSub>
                          <m:sSubPr>
                            <m:ctrlPr>
                              <a:rPr lang="en-US" sz="3600" b="1" i="1">
                                <a:solidFill>
                                  <a:schemeClr val="bg1"/>
                                </a:solidFill>
                                <a:latin typeface="Cambria Math" panose="02040503050406030204" pitchFamily="18" charset="0"/>
                              </a:rPr>
                            </m:ctrlPr>
                          </m:sSubPr>
                          <m:e>
                            <m:r>
                              <a:rPr lang="de-DE" sz="3600" b="1" i="1">
                                <a:solidFill>
                                  <a:schemeClr val="bg1"/>
                                </a:solidFill>
                                <a:latin typeface="Cambria Math" charset="0"/>
                              </a:rPr>
                              <m:t>[</m:t>
                            </m:r>
                            <m:r>
                              <a:rPr lang="de-DE" sz="3600" b="1" i="1">
                                <a:solidFill>
                                  <a:schemeClr val="bg1"/>
                                </a:solidFill>
                                <a:latin typeface="Cambria Math" charset="0"/>
                              </a:rPr>
                              <m:t>𝑪𝒍</m:t>
                            </m:r>
                            <m:r>
                              <a:rPr lang="de-DE" sz="3600" b="1" i="1">
                                <a:solidFill>
                                  <a:schemeClr val="bg1"/>
                                </a:solidFill>
                                <a:latin typeface="Cambria Math" charset="0"/>
                              </a:rPr>
                              <m:t>−]</m:t>
                            </m:r>
                          </m:e>
                          <m:sub>
                            <m:r>
                              <a:rPr lang="de-DE" sz="3600" b="1" i="1">
                                <a:solidFill>
                                  <a:schemeClr val="bg1"/>
                                </a:solidFill>
                                <a:latin typeface="Cambria Math" charset="0"/>
                              </a:rPr>
                              <m:t>𝒐</m:t>
                            </m:r>
                          </m:sub>
                        </m:sSub>
                      </m:den>
                    </m:f>
                  </m:oMath>
                </a14:m>
                <a:endParaRPr lang="en-US" sz="2800" dirty="0">
                  <a:solidFill>
                    <a:schemeClr val="bg1"/>
                  </a:solidFill>
                </a:endParaRP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r="-642"/>
                </a:stretch>
              </a:blipFill>
            </p:spPr>
            <p:txBody>
              <a:bodyPr/>
              <a:lstStyle/>
              <a:p>
                <a:r>
                  <a:rPr lang="en-US">
                    <a:noFill/>
                  </a:rPr>
                  <a:t> </a:t>
                </a:r>
              </a:p>
            </p:txBody>
          </p:sp>
        </mc:Fallback>
      </mc:AlternateContent>
    </p:spTree>
    <p:extLst>
      <p:ext uri="{BB962C8B-B14F-4D97-AF65-F5344CB8AC3E}">
        <p14:creationId xmlns:p14="http://schemas.microsoft.com/office/powerpoint/2010/main" val="20681878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Or in more simpler for calculations form: </a:t>
                </a:r>
              </a:p>
              <a:p>
                <a:r>
                  <a:rPr lang="en-US" sz="2800" dirty="0">
                    <a:solidFill>
                      <a:schemeClr val="bg1"/>
                    </a:solidFill>
                  </a:rPr>
                  <a:t> </a:t>
                </a:r>
              </a:p>
              <a:p>
                <a14:m>
                  <m:oMath xmlns:m="http://schemas.openxmlformats.org/officeDocument/2006/math">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𝑬</m:t>
                        </m:r>
                      </m:e>
                      <m:sub>
                        <m:r>
                          <a:rPr lang="de-DE" sz="3200" b="1" i="1">
                            <a:solidFill>
                              <a:schemeClr val="bg1"/>
                            </a:solidFill>
                            <a:latin typeface="Cambria Math" charset="0"/>
                          </a:rPr>
                          <m:t>𝒎</m:t>
                        </m:r>
                      </m:sub>
                    </m:sSub>
                  </m:oMath>
                </a14:m>
                <a:r>
                  <a:rPr lang="de-DE" sz="3200" b="1" dirty="0">
                    <a:solidFill>
                      <a:schemeClr val="bg1"/>
                    </a:solidFill>
                  </a:rPr>
                  <a:t> = 58 </a:t>
                </a:r>
                <a14:m>
                  <m:oMath xmlns:m="http://schemas.openxmlformats.org/officeDocument/2006/math">
                    <m:r>
                      <a:rPr lang="de-DE" sz="3200" b="1" i="1">
                        <a:solidFill>
                          <a:schemeClr val="bg1"/>
                        </a:solidFill>
                        <a:latin typeface="Cambria Math" charset="0"/>
                      </a:rPr>
                      <m:t>∙</m:t>
                    </m:r>
                  </m:oMath>
                </a14:m>
                <a:r>
                  <a:rPr lang="de-DE" sz="3200" b="1" i="1" dirty="0">
                    <a:solidFill>
                      <a:schemeClr val="bg1"/>
                    </a:solidFill>
                  </a:rPr>
                  <a:t>log </a:t>
                </a:r>
                <a14:m>
                  <m:oMath xmlns:m="http://schemas.openxmlformats.org/officeDocument/2006/math">
                    <m:f>
                      <m:fPr>
                        <m:ctrlPr>
                          <a:rPr lang="en-US" sz="3200" b="1" i="1">
                            <a:solidFill>
                              <a:schemeClr val="bg1"/>
                            </a:solidFill>
                            <a:latin typeface="Cambria Math" panose="02040503050406030204" pitchFamily="18" charset="0"/>
                          </a:rPr>
                        </m:ctrlPr>
                      </m:fPr>
                      <m:num>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𝑵𝒂</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𝑵𝒂</m:t>
                            </m:r>
                            <m:r>
                              <a:rPr lang="de-DE" sz="3200" b="1" i="1">
                                <a:solidFill>
                                  <a:schemeClr val="bg1"/>
                                </a:solidFill>
                                <a:latin typeface="Cambria Math" charset="0"/>
                              </a:rPr>
                              <m:t>+]</m:t>
                            </m:r>
                          </m:e>
                          <m:sub>
                            <m:r>
                              <a:rPr lang="de-DE" sz="3200" b="1" i="1">
                                <a:solidFill>
                                  <a:schemeClr val="bg1"/>
                                </a:solidFill>
                                <a:latin typeface="Cambria Math" charset="0"/>
                              </a:rPr>
                              <m:t>𝒐</m:t>
                            </m:r>
                          </m:sub>
                        </m:sSub>
                        <m:r>
                          <a:rPr lang="de-DE"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𝑲</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𝑲</m:t>
                            </m:r>
                            <m:r>
                              <a:rPr lang="de-DE" sz="3200" b="1" i="1">
                                <a:solidFill>
                                  <a:schemeClr val="bg1"/>
                                </a:solidFill>
                                <a:latin typeface="Cambria Math" charset="0"/>
                              </a:rPr>
                              <m:t>+]</m:t>
                            </m:r>
                          </m:e>
                          <m:sub>
                            <m:r>
                              <a:rPr lang="de-DE" sz="3200" b="1" i="1">
                                <a:solidFill>
                                  <a:schemeClr val="bg1"/>
                                </a:solidFill>
                                <a:latin typeface="Cambria Math" charset="0"/>
                              </a:rPr>
                              <m:t>𝒐</m:t>
                            </m:r>
                          </m:sub>
                        </m:sSub>
                        <m:r>
                          <a:rPr lang="de-DE"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𝑪𝒍</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𝑪𝒍</m:t>
                            </m:r>
                            <m:r>
                              <a:rPr lang="de-DE" sz="3200" b="1" i="1">
                                <a:solidFill>
                                  <a:schemeClr val="bg1"/>
                                </a:solidFill>
                                <a:latin typeface="Cambria Math" charset="0"/>
                              </a:rPr>
                              <m:t>−]</m:t>
                            </m:r>
                          </m:e>
                          <m:sub>
                            <m:r>
                              <a:rPr lang="de-DE" sz="3200" b="1" i="1">
                                <a:solidFill>
                                  <a:schemeClr val="bg1"/>
                                </a:solidFill>
                                <a:latin typeface="Cambria Math" charset="0"/>
                              </a:rPr>
                              <m:t>𝒊</m:t>
                            </m:r>
                          </m:sub>
                        </m:sSub>
                        <m:r>
                          <a:rPr lang="de-DE" sz="3200" b="1" i="1">
                            <a:solidFill>
                              <a:schemeClr val="bg1"/>
                            </a:solidFill>
                            <a:latin typeface="Cambria Math" charset="0"/>
                          </a:rPr>
                          <m:t> </m:t>
                        </m:r>
                      </m:num>
                      <m:den>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𝑵𝒂</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𝑵𝒂</m:t>
                            </m:r>
                            <m:r>
                              <a:rPr lang="de-DE" sz="3200" b="1" i="1">
                                <a:solidFill>
                                  <a:schemeClr val="bg1"/>
                                </a:solidFill>
                                <a:latin typeface="Cambria Math" charset="0"/>
                              </a:rPr>
                              <m:t>+]</m:t>
                            </m:r>
                          </m:e>
                          <m:sub>
                            <m:r>
                              <a:rPr lang="de-DE" sz="3200" b="1" i="1">
                                <a:solidFill>
                                  <a:schemeClr val="bg1"/>
                                </a:solidFill>
                                <a:latin typeface="Cambria Math" charset="0"/>
                              </a:rPr>
                              <m:t>𝒊</m:t>
                            </m:r>
                          </m:sub>
                        </m:sSub>
                        <m:r>
                          <a:rPr lang="de-DE"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𝑲</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𝑲</m:t>
                            </m:r>
                            <m:r>
                              <a:rPr lang="de-DE" sz="3200" b="1" i="1">
                                <a:solidFill>
                                  <a:schemeClr val="bg1"/>
                                </a:solidFill>
                                <a:latin typeface="Cambria Math" charset="0"/>
                              </a:rPr>
                              <m:t>+]</m:t>
                            </m:r>
                          </m:e>
                          <m:sub>
                            <m:r>
                              <a:rPr lang="de-DE" sz="3200" b="1" i="1">
                                <a:solidFill>
                                  <a:schemeClr val="bg1"/>
                                </a:solidFill>
                                <a:latin typeface="Cambria Math" charset="0"/>
                              </a:rPr>
                              <m:t>𝒊</m:t>
                            </m:r>
                          </m:sub>
                        </m:sSub>
                        <m:r>
                          <a:rPr lang="de-DE" sz="3200" b="1" i="1">
                            <a:solidFill>
                              <a:schemeClr val="bg1"/>
                            </a:solidFill>
                            <a:latin typeface="Cambria Math" charset="0"/>
                          </a:rPr>
                          <m:t>+</m:t>
                        </m:r>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𝑷</m:t>
                            </m:r>
                          </m:e>
                          <m:sub>
                            <m:r>
                              <a:rPr lang="de-DE" sz="3200" b="1" i="1">
                                <a:solidFill>
                                  <a:schemeClr val="bg1"/>
                                </a:solidFill>
                                <a:latin typeface="Cambria Math" charset="0"/>
                              </a:rPr>
                              <m:t>𝑪𝒍</m:t>
                            </m:r>
                            <m:r>
                              <a:rPr lang="de-DE" sz="3200" b="1" i="1">
                                <a:solidFill>
                                  <a:schemeClr val="bg1"/>
                                </a:solidFill>
                                <a:latin typeface="Cambria Math" charset="0"/>
                              </a:rPr>
                              <m:t>−</m:t>
                            </m:r>
                          </m:sub>
                        </m:sSub>
                        <m:sSub>
                          <m:sSubPr>
                            <m:ctrlPr>
                              <a:rPr lang="en-US" sz="3200" b="1" i="1">
                                <a:solidFill>
                                  <a:schemeClr val="bg1"/>
                                </a:solidFill>
                                <a:latin typeface="Cambria Math" panose="02040503050406030204" pitchFamily="18" charset="0"/>
                              </a:rPr>
                            </m:ctrlPr>
                          </m:sSubPr>
                          <m:e>
                            <m:r>
                              <a:rPr lang="de-DE" sz="3200" b="1" i="1">
                                <a:solidFill>
                                  <a:schemeClr val="bg1"/>
                                </a:solidFill>
                                <a:latin typeface="Cambria Math" charset="0"/>
                              </a:rPr>
                              <m:t>[</m:t>
                            </m:r>
                            <m:r>
                              <a:rPr lang="de-DE" sz="3200" b="1" i="1">
                                <a:solidFill>
                                  <a:schemeClr val="bg1"/>
                                </a:solidFill>
                                <a:latin typeface="Cambria Math" charset="0"/>
                              </a:rPr>
                              <m:t>𝑪𝒍</m:t>
                            </m:r>
                            <m:r>
                              <a:rPr lang="de-DE" sz="3200" b="1" i="1">
                                <a:solidFill>
                                  <a:schemeClr val="bg1"/>
                                </a:solidFill>
                                <a:latin typeface="Cambria Math" charset="0"/>
                              </a:rPr>
                              <m:t>−]</m:t>
                            </m:r>
                          </m:e>
                          <m:sub>
                            <m:r>
                              <a:rPr lang="de-DE" sz="3200" b="1" i="1">
                                <a:solidFill>
                                  <a:schemeClr val="bg1"/>
                                </a:solidFill>
                                <a:latin typeface="Cambria Math" charset="0"/>
                              </a:rPr>
                              <m:t>𝒐</m:t>
                            </m:r>
                          </m:sub>
                        </m:sSub>
                      </m:den>
                    </m:f>
                  </m:oMath>
                </a14:m>
                <a:r>
                  <a:rPr lang="de-DE" sz="3200" b="1" i="1" dirty="0">
                    <a:solidFill>
                      <a:schemeClr val="bg1"/>
                    </a:solidFill>
                  </a:rPr>
                  <a:t> </a:t>
                </a:r>
                <a:r>
                  <a:rPr lang="de-DE" sz="3200" b="1" dirty="0">
                    <a:solidFill>
                      <a:schemeClr val="bg1"/>
                    </a:solidFill>
                  </a:rPr>
                  <a:t>(mV)</a:t>
                </a:r>
                <a:endParaRPr lang="en-US" sz="3200" dirty="0">
                  <a:solidFill>
                    <a:schemeClr val="bg1"/>
                  </a:solidFill>
                </a:endParaRPr>
              </a:p>
              <a:p>
                <a:r>
                  <a:rPr lang="de-DE" sz="2800" dirty="0">
                    <a:solidFill>
                      <a:schemeClr val="bg1"/>
                    </a:solidFill>
                  </a:rPr>
                  <a:t> </a:t>
                </a:r>
                <a:endParaRPr lang="en-US" sz="2800" dirty="0">
                  <a:solidFill>
                    <a:schemeClr val="bg1"/>
                  </a:solidFill>
                </a:endParaRPr>
              </a:p>
              <a:p>
                <a:pPr algn="l"/>
                <a:r>
                  <a:rPr lang="en-US" sz="2800" dirty="0">
                    <a:solidFill>
                      <a:schemeClr val="bg1"/>
                    </a:solidFill>
                  </a:rPr>
                  <a:t>Where</a:t>
                </a:r>
              </a:p>
              <a:p>
                <a:pPr algn="l"/>
                <a14:m>
                  <m:oMath xmlns:m="http://schemas.openxmlformats.org/officeDocument/2006/math">
                    <m:sSub>
                      <m:sSubPr>
                        <m:ctrlPr>
                          <a:rPr lang="en-US" sz="2800" b="1" i="1">
                            <a:solidFill>
                              <a:schemeClr val="bg1"/>
                            </a:solidFill>
                            <a:latin typeface="Cambria Math" panose="02040503050406030204" pitchFamily="18" charset="0"/>
                          </a:rPr>
                        </m:ctrlPr>
                      </m:sSubPr>
                      <m:e>
                        <m:r>
                          <a:rPr lang="de-DE" sz="2800" b="1" i="1">
                            <a:solidFill>
                              <a:schemeClr val="bg1"/>
                            </a:solidFill>
                            <a:latin typeface="Cambria Math" charset="0"/>
                          </a:rPr>
                          <m:t>𝑬</m:t>
                        </m:r>
                      </m:e>
                      <m:sub>
                        <m:r>
                          <a:rPr lang="de-DE" sz="2800" b="1" i="1">
                            <a:solidFill>
                              <a:schemeClr val="bg1"/>
                            </a:solidFill>
                            <a:latin typeface="Cambria Math" charset="0"/>
                          </a:rPr>
                          <m:t>𝒎</m:t>
                        </m:r>
                      </m:sub>
                    </m:sSub>
                  </m:oMath>
                </a14:m>
                <a:r>
                  <a:rPr lang="en-US" sz="2800" dirty="0">
                    <a:solidFill>
                      <a:schemeClr val="bg1"/>
                    </a:solidFill>
                  </a:rPr>
                  <a:t> is the membrane potential; </a:t>
                </a:r>
              </a:p>
              <a:p>
                <a:pPr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𝑷</m:t>
                        </m:r>
                      </m:e>
                      <m:sub>
                        <m:r>
                          <a:rPr lang="en-US" sz="2800" b="1" i="1">
                            <a:solidFill>
                              <a:schemeClr val="bg1"/>
                            </a:solidFill>
                            <a:latin typeface="Cambria Math" charset="0"/>
                          </a:rPr>
                          <m:t>𝒊𝒐𝒏</m:t>
                        </m:r>
                      </m:sub>
                    </m:sSub>
                  </m:oMath>
                </a14:m>
                <a:r>
                  <a:rPr lang="en-US" sz="2800" dirty="0">
                    <a:solidFill>
                      <a:schemeClr val="bg1"/>
                    </a:solidFill>
                  </a:rPr>
                  <a:t> is the permeability for that ion (in meters per second);</a:t>
                </a:r>
              </a:p>
              <a:p>
                <a:pPr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m:t>
                        </m:r>
                        <m:r>
                          <a:rPr lang="en-US" sz="2800" b="1" i="1">
                            <a:solidFill>
                              <a:schemeClr val="bg1"/>
                            </a:solidFill>
                            <a:latin typeface="Cambria Math" charset="0"/>
                          </a:rPr>
                          <m:t>𝑰𝒐𝒏</m:t>
                        </m:r>
                        <m:r>
                          <a:rPr lang="en-US" sz="2800" b="1" i="1">
                            <a:solidFill>
                              <a:schemeClr val="bg1"/>
                            </a:solidFill>
                            <a:latin typeface="Cambria Math" charset="0"/>
                          </a:rPr>
                          <m:t>] </m:t>
                        </m:r>
                      </m:e>
                      <m:sub>
                        <m:r>
                          <a:rPr lang="en-US" sz="2800" b="1" i="1">
                            <a:solidFill>
                              <a:schemeClr val="bg1"/>
                            </a:solidFill>
                            <a:latin typeface="Cambria Math" charset="0"/>
                          </a:rPr>
                          <m:t>𝒊</m:t>
                        </m:r>
                      </m:sub>
                    </m:sSub>
                  </m:oMath>
                </a14:m>
                <a:r>
                  <a:rPr lang="en-US" sz="2800" dirty="0">
                    <a:solidFill>
                      <a:schemeClr val="bg1"/>
                    </a:solidFill>
                  </a:rPr>
                  <a:t> is the intracellular concentration of that ion (in moles per cubic meter);</a:t>
                </a:r>
              </a:p>
              <a:p>
                <a:pPr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m:t>
                        </m:r>
                        <m:r>
                          <a:rPr lang="en-US" sz="2800" b="1" i="1">
                            <a:solidFill>
                              <a:schemeClr val="bg1"/>
                            </a:solidFill>
                            <a:latin typeface="Cambria Math" charset="0"/>
                          </a:rPr>
                          <m:t>𝑰𝒐𝒏</m:t>
                        </m:r>
                        <m:r>
                          <a:rPr lang="en-US" sz="2800" b="1" i="1">
                            <a:solidFill>
                              <a:schemeClr val="bg1"/>
                            </a:solidFill>
                            <a:latin typeface="Cambria Math" charset="0"/>
                          </a:rPr>
                          <m:t>] </m:t>
                        </m:r>
                      </m:e>
                      <m:sub>
                        <m:r>
                          <a:rPr lang="en-US" sz="2800" b="1" i="1">
                            <a:solidFill>
                              <a:schemeClr val="bg1"/>
                            </a:solidFill>
                            <a:latin typeface="Cambria Math" charset="0"/>
                          </a:rPr>
                          <m:t>𝒐</m:t>
                        </m:r>
                      </m:sub>
                    </m:sSub>
                  </m:oMath>
                </a14:m>
                <a:r>
                  <a:rPr lang="en-US" sz="2800" dirty="0">
                    <a:solidFill>
                      <a:schemeClr val="bg1"/>
                    </a:solidFill>
                  </a:rPr>
                  <a:t> is the extracellular concentration of that ion (in moles per cubic meter);</a:t>
                </a: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1692"/>
                </a:stretch>
              </a:blipFill>
            </p:spPr>
            <p:txBody>
              <a:bodyPr/>
              <a:lstStyle/>
              <a:p>
                <a:r>
                  <a:rPr lang="en-US">
                    <a:noFill/>
                  </a:rPr>
                  <a:t> </a:t>
                </a:r>
              </a:p>
            </p:txBody>
          </p:sp>
        </mc:Fallback>
      </mc:AlternateContent>
    </p:spTree>
    <p:extLst>
      <p:ext uri="{BB962C8B-B14F-4D97-AF65-F5344CB8AC3E}">
        <p14:creationId xmlns:p14="http://schemas.microsoft.com/office/powerpoint/2010/main" val="11322582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en-US" sz="2800" dirty="0">
              <a:solidFill>
                <a:schemeClr val="bg1"/>
              </a:solidFill>
            </a:endParaRPr>
          </a:p>
          <a:p>
            <a:endParaRPr lang="en-US" sz="2800" dirty="0">
              <a:solidFill>
                <a:schemeClr val="bg1"/>
              </a:solidFill>
            </a:endParaRPr>
          </a:p>
          <a:p>
            <a:r>
              <a:rPr lang="en-US" sz="2800" dirty="0">
                <a:solidFill>
                  <a:schemeClr val="bg1"/>
                </a:solidFill>
              </a:rPr>
              <a:t>The given equation is used to describing the membrane electric potentials (voltage) such as </a:t>
            </a:r>
            <a:r>
              <a:rPr lang="en-US" sz="2800" i="1" dirty="0">
                <a:solidFill>
                  <a:schemeClr val="bg1"/>
                </a:solidFill>
              </a:rPr>
              <a:t>the</a:t>
            </a:r>
            <a:r>
              <a:rPr lang="en-US" sz="2800" b="1" i="1" dirty="0">
                <a:solidFill>
                  <a:schemeClr val="bg1"/>
                </a:solidFill>
              </a:rPr>
              <a:t> reversal potential</a:t>
            </a:r>
            <a:r>
              <a:rPr lang="en-US" sz="2800" dirty="0">
                <a:solidFill>
                  <a:schemeClr val="bg1"/>
                </a:solidFill>
              </a:rPr>
              <a:t> and </a:t>
            </a:r>
            <a:r>
              <a:rPr lang="en-US" sz="2800" i="1" dirty="0">
                <a:solidFill>
                  <a:schemeClr val="bg1"/>
                </a:solidFill>
              </a:rPr>
              <a:t>the</a:t>
            </a:r>
            <a:r>
              <a:rPr lang="en-US" sz="2800" dirty="0">
                <a:solidFill>
                  <a:schemeClr val="bg1"/>
                </a:solidFill>
              </a:rPr>
              <a:t> </a:t>
            </a:r>
            <a:r>
              <a:rPr lang="en-US" sz="2800" b="1" i="1" dirty="0">
                <a:solidFill>
                  <a:schemeClr val="bg1"/>
                </a:solidFill>
              </a:rPr>
              <a:t>resting membrane potentials</a:t>
            </a:r>
            <a:r>
              <a:rPr lang="en-US" sz="2800" dirty="0">
                <a:solidFill>
                  <a:schemeClr val="bg1"/>
                </a:solidFill>
              </a:rPr>
              <a:t> when the total ionic flow across the membrane is zero and the electrochemical equilibrium has been reached.     </a:t>
            </a:r>
          </a:p>
          <a:p>
            <a:r>
              <a:rPr lang="en-US" sz="2800" dirty="0">
                <a:solidFill>
                  <a:schemeClr val="bg1"/>
                </a:solidFill>
              </a:rPr>
              <a:t> </a:t>
            </a:r>
          </a:p>
          <a:p>
            <a:r>
              <a:rPr lang="en-US" sz="2800" dirty="0">
                <a:solidFill>
                  <a:schemeClr val="bg1"/>
                </a:solidFill>
              </a:rPr>
              <a:t>In the case that the membrane is only permeable to one ion, the Goldman equation reduces to the Nernst equation.</a:t>
            </a:r>
          </a:p>
          <a:p>
            <a:endParaRPr lang="en-US" sz="2800" dirty="0">
              <a:solidFill>
                <a:schemeClr val="bg1"/>
              </a:solidFill>
            </a:endParaRPr>
          </a:p>
        </p:txBody>
      </p:sp>
    </p:spTree>
    <p:extLst>
      <p:ext uri="{BB962C8B-B14F-4D97-AF65-F5344CB8AC3E}">
        <p14:creationId xmlns:p14="http://schemas.microsoft.com/office/powerpoint/2010/main" val="2069823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3EB6B87-9475-4089-86FF-33E323A333B7}"/>
              </a:ext>
            </a:extLst>
          </p:cNvPr>
          <p:cNvSpPr>
            <a:spLocks noGrp="1"/>
          </p:cNvSpPr>
          <p:nvPr>
            <p:ph type="title"/>
          </p:nvPr>
        </p:nvSpPr>
        <p:spPr>
          <a:xfrm>
            <a:off x="838200" y="365125"/>
            <a:ext cx="10515600" cy="1066511"/>
          </a:xfrm>
          <a:solidFill>
            <a:srgbClr val="FFFF00"/>
          </a:solidFill>
        </p:spPr>
        <p:txBody>
          <a:bodyPr/>
          <a:lstStyle/>
          <a:p>
            <a:pPr algn="ctr"/>
            <a:r>
              <a:rPr lang="en-US" b="1" dirty="0">
                <a:solidFill>
                  <a:srgbClr val="7030A0"/>
                </a:solidFill>
              </a:rPr>
              <a:t>References</a:t>
            </a:r>
            <a:endParaRPr lang="uk-UA" b="1" dirty="0">
              <a:solidFill>
                <a:srgbClr val="7030A0"/>
              </a:solidFill>
            </a:endParaRPr>
          </a:p>
        </p:txBody>
      </p:sp>
      <p:sp>
        <p:nvSpPr>
          <p:cNvPr id="6" name="Объект 5">
            <a:extLst>
              <a:ext uri="{FF2B5EF4-FFF2-40B4-BE49-F238E27FC236}">
                <a16:creationId xmlns:a16="http://schemas.microsoft.com/office/drawing/2014/main" id="{99DF8B70-B505-4752-84F0-F751ABF732F0}"/>
              </a:ext>
            </a:extLst>
          </p:cNvPr>
          <p:cNvSpPr>
            <a:spLocks noGrp="1"/>
          </p:cNvSpPr>
          <p:nvPr>
            <p:ph idx="1"/>
          </p:nvPr>
        </p:nvSpPr>
        <p:spPr>
          <a:xfrm>
            <a:off x="838200" y="1533236"/>
            <a:ext cx="10515600" cy="4839855"/>
          </a:xfrm>
          <a:solidFill>
            <a:srgbClr val="FFFF00"/>
          </a:solidFill>
        </p:spPr>
        <p:txBody>
          <a:bodyPr>
            <a:normAutofit/>
          </a:bodyPr>
          <a:lstStyle/>
          <a:p>
            <a:pPr marL="0" indent="0">
              <a:buNone/>
            </a:pPr>
            <a:r>
              <a:rPr lang="en-US" sz="1900" dirty="0">
                <a:solidFill>
                  <a:srgbClr val="7030A0"/>
                </a:solidFill>
              </a:rPr>
              <a:t>1.Medical and Biological Physics. Part </a:t>
            </a:r>
            <a:r>
              <a:rPr lang="uk-UA" sz="1900" dirty="0">
                <a:solidFill>
                  <a:srgbClr val="7030A0"/>
                </a:solidFill>
              </a:rPr>
              <a:t>І / [ </a:t>
            </a:r>
            <a:r>
              <a:rPr lang="en-US" sz="1900" dirty="0">
                <a:solidFill>
                  <a:srgbClr val="7030A0"/>
                </a:solidFill>
              </a:rPr>
              <a:t>V.I. </a:t>
            </a:r>
            <a:r>
              <a:rPr lang="en-US" sz="1900" dirty="0" err="1">
                <a:solidFill>
                  <a:srgbClr val="7030A0"/>
                </a:solidFill>
              </a:rPr>
              <a:t>Fediv</a:t>
            </a:r>
            <a:r>
              <a:rPr lang="en-US" sz="1900" dirty="0">
                <a:solidFill>
                  <a:srgbClr val="7030A0"/>
                </a:solidFill>
              </a:rPr>
              <a:t>, O.I. </a:t>
            </a:r>
            <a:r>
              <a:rPr lang="en-US" sz="1900" dirty="0" err="1">
                <a:solidFill>
                  <a:srgbClr val="7030A0"/>
                </a:solidFill>
              </a:rPr>
              <a:t>Olar</a:t>
            </a:r>
            <a:r>
              <a:rPr lang="en-US" sz="1900" dirty="0">
                <a:solidFill>
                  <a:srgbClr val="7030A0"/>
                </a:solidFill>
              </a:rPr>
              <a:t>, O.Y. </a:t>
            </a:r>
            <a:r>
              <a:rPr lang="en-US" sz="1900" dirty="0" err="1">
                <a:solidFill>
                  <a:srgbClr val="7030A0"/>
                </a:solidFill>
              </a:rPr>
              <a:t>Mykytiuk</a:t>
            </a:r>
            <a:r>
              <a:rPr lang="en-US" sz="1900" dirty="0">
                <a:solidFill>
                  <a:srgbClr val="7030A0"/>
                </a:solidFill>
              </a:rPr>
              <a:t> and others]. Textbook for students of higher medical education institutions – Chernivtsi: BSMU Publishing House, 2016. - 205 p.    </a:t>
            </a:r>
          </a:p>
          <a:p>
            <a:pPr marL="0" indent="0">
              <a:buNone/>
            </a:pPr>
            <a:r>
              <a:rPr lang="en-US" sz="1900" dirty="0">
                <a:solidFill>
                  <a:srgbClr val="7030A0"/>
                </a:solidFill>
              </a:rPr>
              <a:t>2.Medical and Biological Physics. Part </a:t>
            </a:r>
            <a:r>
              <a:rPr lang="uk-UA" sz="1900" dirty="0">
                <a:solidFill>
                  <a:srgbClr val="7030A0"/>
                </a:solidFill>
              </a:rPr>
              <a:t>ІІ / [ </a:t>
            </a:r>
            <a:r>
              <a:rPr lang="en-US" sz="1900" dirty="0">
                <a:solidFill>
                  <a:srgbClr val="7030A0"/>
                </a:solidFill>
              </a:rPr>
              <a:t>V.I. </a:t>
            </a:r>
            <a:r>
              <a:rPr lang="en-US" sz="1900" dirty="0" err="1">
                <a:solidFill>
                  <a:srgbClr val="7030A0"/>
                </a:solidFill>
              </a:rPr>
              <a:t>Fediv</a:t>
            </a:r>
            <a:r>
              <a:rPr lang="en-US" sz="1900" dirty="0">
                <a:solidFill>
                  <a:srgbClr val="7030A0"/>
                </a:solidFill>
              </a:rPr>
              <a:t>, O.I. </a:t>
            </a:r>
            <a:r>
              <a:rPr lang="en-US" sz="1900" dirty="0" err="1">
                <a:solidFill>
                  <a:srgbClr val="7030A0"/>
                </a:solidFill>
              </a:rPr>
              <a:t>Olar</a:t>
            </a:r>
            <a:r>
              <a:rPr lang="en-US" sz="1900" dirty="0">
                <a:solidFill>
                  <a:srgbClr val="7030A0"/>
                </a:solidFill>
              </a:rPr>
              <a:t>, O.Y. </a:t>
            </a:r>
            <a:r>
              <a:rPr lang="en-US" sz="1900" dirty="0" err="1">
                <a:solidFill>
                  <a:srgbClr val="7030A0"/>
                </a:solidFill>
              </a:rPr>
              <a:t>Mykytiuk</a:t>
            </a:r>
            <a:r>
              <a:rPr lang="en-US" sz="1900" dirty="0">
                <a:solidFill>
                  <a:srgbClr val="7030A0"/>
                </a:solidFill>
              </a:rPr>
              <a:t>, V.F. </a:t>
            </a:r>
            <a:r>
              <a:rPr lang="en-US" sz="1900" dirty="0" err="1">
                <a:solidFill>
                  <a:srgbClr val="7030A0"/>
                </a:solidFill>
              </a:rPr>
              <a:t>Boiechko</a:t>
            </a:r>
            <a:r>
              <a:rPr lang="en-US" sz="1900" dirty="0">
                <a:solidFill>
                  <a:srgbClr val="7030A0"/>
                </a:solidFill>
              </a:rPr>
              <a:t>]. Textbook for students of higher medical education institutions – Chernivtsi: BSMU Publishing House, 2017. - 235 p.    </a:t>
            </a:r>
          </a:p>
          <a:p>
            <a:pPr marL="0" indent="0">
              <a:buNone/>
            </a:pPr>
            <a:r>
              <a:rPr lang="en-US" sz="1900" dirty="0">
                <a:solidFill>
                  <a:srgbClr val="7030A0"/>
                </a:solidFill>
              </a:rPr>
              <a:t>3. Jack A. </a:t>
            </a:r>
            <a:r>
              <a:rPr lang="en-US" sz="1900" dirty="0" err="1">
                <a:solidFill>
                  <a:srgbClr val="7030A0"/>
                </a:solidFill>
              </a:rPr>
              <a:t>Tuszynski</a:t>
            </a:r>
            <a:r>
              <a:rPr lang="en-US" sz="1900" dirty="0">
                <a:solidFill>
                  <a:srgbClr val="7030A0"/>
                </a:solidFill>
              </a:rPr>
              <a:t>, Michal </a:t>
            </a:r>
            <a:r>
              <a:rPr lang="en-US" sz="1900" dirty="0" err="1">
                <a:solidFill>
                  <a:srgbClr val="7030A0"/>
                </a:solidFill>
              </a:rPr>
              <a:t>Kurzynski</a:t>
            </a:r>
            <a:r>
              <a:rPr lang="en-US" sz="1900" dirty="0">
                <a:solidFill>
                  <a:srgbClr val="7030A0"/>
                </a:solidFill>
              </a:rPr>
              <a:t>. Introduction to Molecular Biophysics. CRC Press LLC, 2019.</a:t>
            </a:r>
          </a:p>
          <a:p>
            <a:pPr marL="0" indent="0">
              <a:buNone/>
            </a:pPr>
            <a:r>
              <a:rPr lang="en-US" sz="1900" dirty="0">
                <a:solidFill>
                  <a:srgbClr val="7030A0"/>
                </a:solidFill>
              </a:rPr>
              <a:t>4.Irving P. Herman.  Physics of the Human Body. / Springer – Verlag. Berlin, Heidelberg 2007.</a:t>
            </a:r>
          </a:p>
          <a:p>
            <a:pPr marL="0" indent="0">
              <a:buNone/>
            </a:pPr>
            <a:r>
              <a:rPr lang="en-US" sz="1800" b="1" dirty="0">
                <a:solidFill>
                  <a:srgbClr val="7030A0"/>
                </a:solidFill>
              </a:rPr>
              <a:t>5. Internet resources:</a:t>
            </a:r>
          </a:p>
          <a:p>
            <a:pPr marL="0" indent="0">
              <a:buNone/>
            </a:pPr>
            <a:r>
              <a:rPr lang="en-US" sz="1800" dirty="0">
                <a:hlinkClick r:id="rId2"/>
              </a:rPr>
              <a:t>https://commons.wikimedia.org/wiki/File:Cell_membrane_detailed_diagram_en.svg</a:t>
            </a:r>
            <a:endParaRPr lang="en-US" sz="1800" dirty="0"/>
          </a:p>
          <a:p>
            <a:pPr marL="0" indent="0">
              <a:buNone/>
            </a:pPr>
            <a:r>
              <a:rPr lang="en-US" sz="1800" dirty="0">
                <a:hlinkClick r:id="rId3"/>
              </a:rPr>
              <a:t>https://en.wikipedia.org/wiki/Osmosis</a:t>
            </a:r>
            <a:endParaRPr lang="en-US" sz="1800" dirty="0"/>
          </a:p>
          <a:p>
            <a:pPr marL="0" indent="0">
              <a:buNone/>
            </a:pPr>
            <a:r>
              <a:rPr lang="en-US" sz="1800" dirty="0">
                <a:hlinkClick r:id="rId4"/>
              </a:rPr>
              <a:t>https://en.wikipedia.org/wiki/Membrane_potential</a:t>
            </a:r>
            <a:endParaRPr lang="en-US" sz="1800" dirty="0"/>
          </a:p>
          <a:p>
            <a:pPr marL="0" indent="0">
              <a:buNone/>
            </a:pPr>
            <a:r>
              <a:rPr lang="en-US" sz="1800" dirty="0">
                <a:hlinkClick r:id="rId5"/>
              </a:rPr>
              <a:t>https://en.wikipedia.org/wiki/Electrochemical_gradient</a:t>
            </a:r>
            <a:endParaRPr lang="en-US" sz="1800" dirty="0"/>
          </a:p>
          <a:p>
            <a:pPr marL="0" indent="0">
              <a:buNone/>
            </a:pPr>
            <a:endParaRPr lang="uk-UA" sz="1800" dirty="0"/>
          </a:p>
        </p:txBody>
      </p:sp>
    </p:spTree>
    <p:extLst>
      <p:ext uri="{BB962C8B-B14F-4D97-AF65-F5344CB8AC3E}">
        <p14:creationId xmlns:p14="http://schemas.microsoft.com/office/powerpoint/2010/main" val="643316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endParaRPr lang="uk-UA" sz="3600" dirty="0">
              <a:solidFill>
                <a:schemeClr val="accent4">
                  <a:lumMod val="40000"/>
                  <a:lumOff val="60000"/>
                </a:schemeClr>
              </a:solidFill>
              <a:latin typeface="Blogger Sans" charset="0"/>
              <a:ea typeface="Blogger Sans" charset="0"/>
              <a:cs typeface="Blogger Sans" charset="0"/>
            </a:endParaRPr>
          </a:p>
          <a:p>
            <a:endParaRPr lang="en-US" sz="3600" dirty="0">
              <a:solidFill>
                <a:schemeClr val="accent4">
                  <a:lumMod val="40000"/>
                  <a:lumOff val="60000"/>
                </a:schemeClr>
              </a:solidFill>
              <a:latin typeface="Blogger Sans" charset="0"/>
              <a:ea typeface="Blogger Sans" charset="0"/>
              <a:cs typeface="Blogger Sans" charset="0"/>
            </a:endParaRPr>
          </a:p>
          <a:p>
            <a:pPr algn="l"/>
            <a:r>
              <a:rPr lang="en-US" dirty="0">
                <a:solidFill>
                  <a:schemeClr val="bg1"/>
                </a:solidFill>
                <a:latin typeface="Blogger Sans" charset="0"/>
                <a:ea typeface="Blogger Sans" charset="0"/>
                <a:cs typeface="Blogger Sans" charset="0"/>
              </a:rPr>
              <a:t> </a:t>
            </a:r>
          </a:p>
          <a:p>
            <a:pPr algn="l"/>
            <a:r>
              <a:rPr lang="en-US" sz="2800" dirty="0">
                <a:solidFill>
                  <a:schemeClr val="bg1"/>
                </a:solidFill>
                <a:latin typeface="Blogger Sans" charset="0"/>
                <a:ea typeface="Blogger Sans" charset="0"/>
                <a:cs typeface="Blogger Sans" charset="0"/>
              </a:rPr>
              <a:t> </a:t>
            </a:r>
          </a:p>
        </p:txBody>
      </p:sp>
      <p:sp>
        <p:nvSpPr>
          <p:cNvPr id="2" name="TextBox 1"/>
          <p:cNvSpPr txBox="1"/>
          <p:nvPr/>
        </p:nvSpPr>
        <p:spPr>
          <a:xfrm>
            <a:off x="406398" y="169331"/>
            <a:ext cx="11548535" cy="6678751"/>
          </a:xfrm>
          <a:prstGeom prst="rect">
            <a:avLst/>
          </a:prstGeom>
          <a:noFill/>
        </p:spPr>
        <p:txBody>
          <a:bodyPr wrap="square" rtlCol="0">
            <a:spAutoFit/>
          </a:bodyPr>
          <a:lstStyle/>
          <a:p>
            <a:r>
              <a:rPr lang="en-US" sz="3600" b="1" dirty="0">
                <a:solidFill>
                  <a:schemeClr val="bg1"/>
                </a:solidFill>
              </a:rPr>
              <a:t>Functions of a cell membrane</a:t>
            </a:r>
            <a:endParaRPr lang="en-US" sz="3600" dirty="0">
              <a:solidFill>
                <a:schemeClr val="bg1"/>
              </a:solidFill>
            </a:endParaRPr>
          </a:p>
          <a:p>
            <a:r>
              <a:rPr lang="en-US" sz="2800" dirty="0">
                <a:solidFill>
                  <a:schemeClr val="bg1"/>
                </a:solidFill>
              </a:rPr>
              <a:t>A cell membrane:</a:t>
            </a:r>
          </a:p>
          <a:p>
            <a:r>
              <a:rPr lang="en-US" sz="2800" dirty="0">
                <a:solidFill>
                  <a:schemeClr val="bg1"/>
                </a:solidFill>
              </a:rPr>
              <a:t>1. Serves as a selectively permeable barrier between two predominantly aqueous compartments</a:t>
            </a:r>
          </a:p>
          <a:p>
            <a:r>
              <a:rPr lang="en-US" sz="2800" dirty="0">
                <a:solidFill>
                  <a:schemeClr val="bg1"/>
                </a:solidFill>
              </a:rPr>
              <a:t>2. Allows compartmentalization of various structures in the cell</a:t>
            </a:r>
          </a:p>
          <a:p>
            <a:r>
              <a:rPr lang="en-US" sz="2800" dirty="0">
                <a:solidFill>
                  <a:schemeClr val="bg1"/>
                </a:solidFill>
              </a:rPr>
              <a:t>3. Enables the formation of a stable and fluid medium for reactions that are catalyzed</a:t>
            </a:r>
          </a:p>
          <a:p>
            <a:r>
              <a:rPr lang="en-US" sz="2800" dirty="0">
                <a:solidFill>
                  <a:schemeClr val="bg1"/>
                </a:solidFill>
              </a:rPr>
              <a:t>4. Provides a flexible boundary between the cell or organelle and its surrounding medium</a:t>
            </a:r>
          </a:p>
          <a:p>
            <a:r>
              <a:rPr lang="en-US" sz="2800" dirty="0">
                <a:solidFill>
                  <a:schemeClr val="bg1"/>
                </a:solidFill>
              </a:rPr>
              <a:t>5. Maintains an electric potential difference</a:t>
            </a:r>
          </a:p>
          <a:p>
            <a:r>
              <a:rPr lang="en-US" sz="2800" dirty="0">
                <a:solidFill>
                  <a:schemeClr val="bg1"/>
                </a:solidFill>
              </a:rPr>
              <a:t>6. Participates in signal transmission to the actin cytoskeleton via </a:t>
            </a:r>
            <a:r>
              <a:rPr lang="en-US" sz="2800" dirty="0" err="1">
                <a:solidFill>
                  <a:schemeClr val="bg1"/>
                </a:solidFill>
              </a:rPr>
              <a:t>integrins</a:t>
            </a:r>
            <a:endParaRPr lang="en-US" sz="2800" dirty="0">
              <a:solidFill>
                <a:schemeClr val="bg1"/>
              </a:solidFill>
            </a:endParaRPr>
          </a:p>
          <a:p>
            <a:r>
              <a:rPr lang="en-US" sz="2800" dirty="0">
                <a:solidFill>
                  <a:schemeClr val="bg1"/>
                </a:solidFill>
              </a:rPr>
              <a:t>7. Provides adhesion forces to attach cells to their substrates (controlled by</a:t>
            </a:r>
          </a:p>
          <a:p>
            <a:r>
              <a:rPr lang="en-US" sz="2800" dirty="0">
                <a:solidFill>
                  <a:schemeClr val="bg1"/>
                </a:solidFill>
              </a:rPr>
              <a:t>membrane elasticity).</a:t>
            </a:r>
          </a:p>
          <a:p>
            <a:r>
              <a:rPr lang="en-US" sz="2800" dirty="0">
                <a:solidFill>
                  <a:schemeClr val="bg1"/>
                </a:solidFill>
              </a:rPr>
              <a:t>8. Enables mass transport via ion channels</a:t>
            </a:r>
          </a:p>
          <a:p>
            <a:endParaRPr lang="en-US" sz="2800" dirty="0">
              <a:solidFill>
                <a:schemeClr val="bg1"/>
              </a:solidFill>
            </a:endParaRPr>
          </a:p>
        </p:txBody>
      </p:sp>
    </p:spTree>
    <p:extLst>
      <p:ext uri="{BB962C8B-B14F-4D97-AF65-F5344CB8AC3E}">
        <p14:creationId xmlns:p14="http://schemas.microsoft.com/office/powerpoint/2010/main" val="2006244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pPr algn="l"/>
            <a:r>
              <a:rPr lang="en-US" sz="2800" b="1" dirty="0">
                <a:solidFill>
                  <a:schemeClr val="bg1"/>
                </a:solidFill>
              </a:rPr>
              <a:t>1. Passive transport. Diffusion.</a:t>
            </a:r>
            <a:endParaRPr lang="en-US" sz="2800" dirty="0">
              <a:solidFill>
                <a:schemeClr val="bg1"/>
              </a:solidFill>
            </a:endParaRPr>
          </a:p>
          <a:p>
            <a:pPr algn="l"/>
            <a:endParaRPr lang="en-US" sz="2800" dirty="0">
              <a:solidFill>
                <a:schemeClr val="bg1"/>
              </a:solidFill>
            </a:endParaRPr>
          </a:p>
          <a:p>
            <a:pPr algn="l"/>
            <a:r>
              <a:rPr lang="en-US" sz="2800" dirty="0">
                <a:solidFill>
                  <a:schemeClr val="bg1"/>
                </a:solidFill>
              </a:rPr>
              <a:t>Passive transport is a movement of ions and other atomic or molecular substances across cell membranes without need of energy input.</a:t>
            </a:r>
          </a:p>
          <a:p>
            <a:pPr algn="l"/>
            <a:r>
              <a:rPr lang="en-US" sz="2800" dirty="0">
                <a:solidFill>
                  <a:schemeClr val="bg1"/>
                </a:solidFill>
              </a:rPr>
              <a:t> </a:t>
            </a:r>
          </a:p>
          <a:p>
            <a:pPr algn="l"/>
            <a:r>
              <a:rPr lang="en-US" sz="2800" b="1" dirty="0">
                <a:solidFill>
                  <a:schemeClr val="bg1"/>
                </a:solidFill>
              </a:rPr>
              <a:t>1.1. Diffusion of uncharged particles. The Fick’s laws.</a:t>
            </a:r>
            <a:endParaRPr lang="en-US" sz="2800" dirty="0">
              <a:solidFill>
                <a:schemeClr val="bg1"/>
              </a:solidFill>
            </a:endParaRPr>
          </a:p>
          <a:p>
            <a:pPr algn="l"/>
            <a:endParaRPr lang="en-US" sz="2800" dirty="0">
              <a:solidFill>
                <a:schemeClr val="bg1"/>
              </a:solidFill>
            </a:endParaRPr>
          </a:p>
          <a:p>
            <a:pPr algn="l"/>
            <a:r>
              <a:rPr lang="en-US" sz="2800" b="1" i="1" dirty="0">
                <a:solidFill>
                  <a:schemeClr val="bg1"/>
                </a:solidFill>
              </a:rPr>
              <a:t>Diffusion</a:t>
            </a:r>
            <a:r>
              <a:rPr lang="en-US" sz="2800" dirty="0">
                <a:solidFill>
                  <a:schemeClr val="bg1"/>
                </a:solidFill>
              </a:rPr>
              <a:t> is the net movement of particle of a substance (molecules, atoms, ions, etc.) from a region of high concentration (or high chemical potential) to a region of low concentration (or low chemical potential): the movement of a substance down a concentration gradient.</a:t>
            </a:r>
          </a:p>
          <a:p>
            <a:pPr algn="l"/>
            <a:endParaRPr lang="en-US" sz="2800" dirty="0">
              <a:solidFill>
                <a:schemeClr val="bg1"/>
              </a:solidFill>
              <a:latin typeface="Blogger Sans" charset="0"/>
              <a:ea typeface="Blogger Sans" charset="0"/>
              <a:cs typeface="Blogger Sans" charset="0"/>
            </a:endParaRPr>
          </a:p>
        </p:txBody>
      </p:sp>
    </p:spTree>
    <p:extLst>
      <p:ext uri="{BB962C8B-B14F-4D97-AF65-F5344CB8AC3E}">
        <p14:creationId xmlns:p14="http://schemas.microsoft.com/office/powerpoint/2010/main" val="2027815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pPr algn="l"/>
                <a:r>
                  <a:rPr lang="en-US" sz="2800" b="1" dirty="0">
                    <a:solidFill>
                      <a:schemeClr val="bg1"/>
                    </a:solidFill>
                  </a:rPr>
                  <a:t>1.1.1.</a:t>
                </a:r>
                <a:r>
                  <a:rPr lang="en-US" sz="2800" b="1" i="1" dirty="0">
                    <a:solidFill>
                      <a:schemeClr val="bg1"/>
                    </a:solidFill>
                  </a:rPr>
                  <a:t> The Fick’s law (Fick’s first law) states</a:t>
                </a:r>
                <a:r>
                  <a:rPr lang="en-US" sz="2800" dirty="0">
                    <a:solidFill>
                      <a:schemeClr val="bg1"/>
                    </a:solidFill>
                  </a:rPr>
                  <a:t>: </a:t>
                </a:r>
              </a:p>
              <a:p>
                <a:pPr algn="l"/>
                <a:r>
                  <a:rPr lang="en-US" sz="2800" dirty="0">
                    <a:solidFill>
                      <a:schemeClr val="bg1"/>
                    </a:solidFill>
                  </a:rPr>
                  <a:t>- the diffusion flow is directly proportional to the gradient of particles concentration taken with the minus sign, or</a:t>
                </a:r>
              </a:p>
              <a:p>
                <a:pPr algn="l"/>
                <a:r>
                  <a:rPr lang="en-US" sz="2800" dirty="0">
                    <a:solidFill>
                      <a:schemeClr val="bg1"/>
                    </a:solidFill>
                  </a:rPr>
                  <a:t> - the flow goes from regions of high concentration to regions of low concentration across a concentration gradient; or</a:t>
                </a:r>
              </a:p>
              <a:p>
                <a:pPr algn="l"/>
                <a:r>
                  <a:rPr lang="en-US" sz="2800" dirty="0">
                    <a:solidFill>
                      <a:schemeClr val="bg1"/>
                    </a:solidFill>
                  </a:rPr>
                  <a:t> - the rate of diffusion per unit area in a direction perpendicular to the area is proportional to the gradient of concentration of solute in that direction:</a:t>
                </a:r>
              </a:p>
              <a:p>
                <a14:m>
                  <m:oMath xmlns:m="http://schemas.openxmlformats.org/officeDocument/2006/math">
                    <m:sSub>
                      <m:sSubPr>
                        <m:ctrlPr>
                          <a:rPr lang="en-US" sz="3600" b="1" i="1">
                            <a:solidFill>
                              <a:schemeClr val="bg1"/>
                            </a:solidFill>
                            <a:latin typeface="Cambria Math" panose="02040503050406030204" pitchFamily="18" charset="0"/>
                          </a:rPr>
                        </m:ctrlPr>
                      </m:sSubPr>
                      <m:e>
                        <m:r>
                          <a:rPr lang="en-US" sz="3600" b="1" i="1">
                            <a:solidFill>
                              <a:schemeClr val="bg1"/>
                            </a:solidFill>
                            <a:latin typeface="Cambria Math" charset="0"/>
                          </a:rPr>
                          <m:t>𝒋</m:t>
                        </m:r>
                      </m:e>
                      <m:sub>
                        <m:r>
                          <a:rPr lang="en-US" sz="3600" b="1" i="1">
                            <a:solidFill>
                              <a:schemeClr val="bg1"/>
                            </a:solidFill>
                            <a:latin typeface="Cambria Math" charset="0"/>
                          </a:rPr>
                          <m:t>𝒏</m:t>
                        </m:r>
                      </m:sub>
                    </m:sSub>
                  </m:oMath>
                </a14:m>
                <a:r>
                  <a:rPr lang="en-US" sz="3600" b="1" i="1" dirty="0">
                    <a:solidFill>
                      <a:schemeClr val="bg1"/>
                    </a:solidFill>
                  </a:rPr>
                  <a:t> = − D</a:t>
                </a:r>
                <a14:m>
                  <m:oMath xmlns:m="http://schemas.openxmlformats.org/officeDocument/2006/math">
                    <m:r>
                      <a:rPr lang="en-US" sz="3600" b="1" i="1">
                        <a:solidFill>
                          <a:schemeClr val="bg1"/>
                        </a:solidFill>
                        <a:latin typeface="Cambria Math" charset="0"/>
                      </a:rPr>
                      <m:t>  </m:t>
                    </m:r>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𝒅𝒄</m:t>
                        </m:r>
                      </m:num>
                      <m:den>
                        <m:r>
                          <a:rPr lang="en-US" sz="3600" b="1" i="1">
                            <a:solidFill>
                              <a:schemeClr val="bg1"/>
                            </a:solidFill>
                            <a:latin typeface="Cambria Math" charset="0"/>
                          </a:rPr>
                          <m:t>𝒅𝒙</m:t>
                        </m:r>
                      </m:den>
                    </m:f>
                  </m:oMath>
                </a14:m>
                <a:endParaRPr lang="en-US" sz="2800" dirty="0">
                  <a:solidFill>
                    <a:schemeClr val="bg1"/>
                  </a:solidFill>
                </a:endParaRPr>
              </a:p>
              <a:p>
                <a:r>
                  <a:rPr lang="en-US" sz="2800" dirty="0">
                    <a:solidFill>
                      <a:schemeClr val="bg1"/>
                    </a:solidFill>
                  </a:rPr>
                  <a:t>where :</a:t>
                </a:r>
              </a:p>
              <a:p>
                <a:pPr lvl="0" algn="l"/>
                <a14:m>
                  <m:oMath xmlns:m="http://schemas.openxmlformats.org/officeDocument/2006/math">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𝒋</m:t>
                        </m:r>
                      </m:e>
                      <m:sub>
                        <m:r>
                          <a:rPr lang="en-US" sz="2800" b="1" i="1">
                            <a:solidFill>
                              <a:schemeClr val="bg1"/>
                            </a:solidFill>
                            <a:latin typeface="Cambria Math" charset="0"/>
                          </a:rPr>
                          <m:t>𝒏</m:t>
                        </m:r>
                      </m:sub>
                    </m:sSub>
                  </m:oMath>
                </a14:m>
                <a:r>
                  <a:rPr lang="en-US" sz="2800" b="1" i="1" dirty="0">
                    <a:solidFill>
                      <a:schemeClr val="bg1"/>
                    </a:solidFill>
                  </a:rPr>
                  <a:t> </a:t>
                </a:r>
                <a:r>
                  <a:rPr lang="en-US" sz="2800" i="1" dirty="0">
                    <a:solidFill>
                      <a:schemeClr val="bg1"/>
                    </a:solidFill>
                  </a:rPr>
                  <a: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𝑛</m:t>
                        </m:r>
                      </m:num>
                      <m:den>
                        <m:r>
                          <a:rPr lang="en-US" sz="2800" i="1">
                            <a:solidFill>
                              <a:schemeClr val="bg1"/>
                            </a:solidFill>
                            <a:latin typeface="Cambria Math" charset="0"/>
                          </a:rPr>
                          <m:t>𝑆𝑡</m:t>
                        </m:r>
                      </m:den>
                    </m:f>
                  </m:oMath>
                </a14:m>
                <a:r>
                  <a:rPr lang="en-US" sz="2800" dirty="0">
                    <a:solidFill>
                      <a:schemeClr val="bg1"/>
                    </a:solidFill>
                  </a:rPr>
                  <a:t>  - diffusion flow is the number of particles passing through the unit of an area per unit of time; </a:t>
                </a:r>
              </a:p>
              <a:p>
                <a:pPr lvl="0" algn="l"/>
                <a:r>
                  <a:rPr lang="en-US" sz="2800" b="1" i="1" dirty="0">
                    <a:solidFill>
                      <a:schemeClr val="bg1"/>
                    </a:solidFill>
                  </a:rPr>
                  <a:t>D</a:t>
                </a:r>
                <a:r>
                  <a:rPr lang="en-US" sz="2800" b="1" dirty="0">
                    <a:solidFill>
                      <a:schemeClr val="bg1"/>
                    </a:solidFill>
                  </a:rPr>
                  <a:t> </a:t>
                </a:r>
                <a:r>
                  <a:rPr lang="en-US" sz="2800" dirty="0">
                    <a:solidFill>
                      <a:schemeClr val="bg1"/>
                    </a:solidFill>
                  </a:rPr>
                  <a:t>is the </a:t>
                </a:r>
                <a:r>
                  <a:rPr lang="en-US" sz="2800" b="1" i="1" dirty="0">
                    <a:solidFill>
                      <a:schemeClr val="bg1"/>
                    </a:solidFill>
                  </a:rPr>
                  <a:t>diffusion coefficient</a:t>
                </a:r>
                <a:r>
                  <a:rPr lang="en-US" sz="2800" dirty="0">
                    <a:solidFill>
                      <a:schemeClr val="bg1"/>
                    </a:solidFill>
                  </a:rPr>
                  <a:t> or </a:t>
                </a:r>
                <a:r>
                  <a:rPr lang="en-US" sz="2800" b="1" i="1" u="sng" dirty="0">
                    <a:solidFill>
                      <a:schemeClr val="bg1"/>
                    </a:solidFill>
                  </a:rPr>
                  <a:t>diffusivity</a:t>
                </a:r>
                <a:r>
                  <a:rPr lang="en-US" sz="2800" b="1" i="1" dirty="0">
                    <a:solidFill>
                      <a:schemeClr val="bg1"/>
                    </a:solidFill>
                  </a:rPr>
                  <a:t>.</a:t>
                </a:r>
                <a:endParaRPr lang="en-US" sz="2800" dirty="0">
                  <a:solidFill>
                    <a:schemeClr val="bg1"/>
                  </a:solidFill>
                </a:endParaRPr>
              </a:p>
              <a:p>
                <a:pPr algn="l"/>
                <a:endParaRPr lang="en-US" sz="2800" dirty="0">
                  <a:solidFill>
                    <a:schemeClr val="bg1"/>
                  </a:solidFill>
                  <a:latin typeface="Blogger Sans" charset="0"/>
                  <a:ea typeface="Blogger Sans" charset="0"/>
                  <a:cs typeface="Blogger Sans"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1692" r="-856" b="-1592"/>
                </a:stretch>
              </a:blipFill>
            </p:spPr>
            <p:txBody>
              <a:bodyPr/>
              <a:lstStyle/>
              <a:p>
                <a:r>
                  <a:rPr lang="en-US">
                    <a:noFill/>
                  </a:rPr>
                  <a:t> </a:t>
                </a:r>
              </a:p>
            </p:txBody>
          </p:sp>
        </mc:Fallback>
      </mc:AlternateContent>
    </p:spTree>
    <p:extLst>
      <p:ext uri="{BB962C8B-B14F-4D97-AF65-F5344CB8AC3E}">
        <p14:creationId xmlns:p14="http://schemas.microsoft.com/office/powerpoint/2010/main" val="294642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In fluids</a:t>
                </a:r>
                <a:r>
                  <a:rPr lang="en-US" sz="2800" i="1" dirty="0">
                    <a:solidFill>
                      <a:schemeClr val="bg1"/>
                    </a:solidFill>
                  </a:rPr>
                  <a:t> </a:t>
                </a:r>
                <a:r>
                  <a:rPr lang="en-US" sz="2800" dirty="0">
                    <a:solidFill>
                      <a:schemeClr val="bg1"/>
                    </a:solidFill>
                  </a:rPr>
                  <a:t>the following (Einstein) formula holds:</a:t>
                </a:r>
                <a:r>
                  <a:rPr lang="en-US" sz="2800" i="1" dirty="0">
                    <a:solidFill>
                      <a:schemeClr val="bg1"/>
                    </a:solidFill>
                  </a:rPr>
                  <a:t> </a:t>
                </a:r>
                <a:endParaRPr lang="en-US" sz="2800" dirty="0">
                  <a:solidFill>
                    <a:schemeClr val="bg1"/>
                  </a:solidFill>
                </a:endParaRPr>
              </a:p>
              <a:p>
                <a:r>
                  <a:rPr lang="en-US" sz="2800" b="1" i="1" dirty="0">
                    <a:solidFill>
                      <a:schemeClr val="bg1"/>
                    </a:solidFill>
                  </a:rPr>
                  <a:t> </a:t>
                </a:r>
                <a:endParaRPr lang="en-US" sz="2800" dirty="0">
                  <a:solidFill>
                    <a:schemeClr val="bg1"/>
                  </a:solidFill>
                </a:endParaRPr>
              </a:p>
              <a:p>
                <a:r>
                  <a:rPr lang="en-US" sz="3600" b="1" i="1" dirty="0">
                    <a:solidFill>
                      <a:schemeClr val="bg1"/>
                    </a:solidFill>
                  </a:rPr>
                  <a:t>D = k</a:t>
                </a:r>
                <a14:m>
                  <m:oMath xmlns:m="http://schemas.openxmlformats.org/officeDocument/2006/math">
                    <m:r>
                      <a:rPr lang="en-US" sz="3600" b="1" i="1">
                        <a:solidFill>
                          <a:schemeClr val="bg1"/>
                        </a:solidFill>
                        <a:latin typeface="Cambria Math" charset="0"/>
                      </a:rPr>
                      <m:t>∙</m:t>
                    </m:r>
                  </m:oMath>
                </a14:m>
                <a:r>
                  <a:rPr lang="en-US" sz="3600" b="1" i="1" dirty="0">
                    <a:solidFill>
                      <a:schemeClr val="bg1"/>
                    </a:solidFill>
                  </a:rPr>
                  <a:t>T</a:t>
                </a:r>
                <a14:m>
                  <m:oMath xmlns:m="http://schemas.openxmlformats.org/officeDocument/2006/math">
                    <m:r>
                      <a:rPr lang="en-US" sz="3600" b="1" i="1" smtClean="0">
                        <a:solidFill>
                          <a:schemeClr val="bg1"/>
                        </a:solidFill>
                        <a:latin typeface="Cambria Math" charset="0"/>
                      </a:rPr>
                      <m:t>∙</m:t>
                    </m:r>
                    <m:r>
                      <a:rPr lang="en-US" sz="3600" b="1" i="1">
                        <a:solidFill>
                          <a:schemeClr val="bg1"/>
                        </a:solidFill>
                        <a:latin typeface="Cambria Math" charset="0"/>
                      </a:rPr>
                      <m:t>𝝁</m:t>
                    </m:r>
                  </m:oMath>
                </a14:m>
                <a:endParaRPr lang="en-US" sz="3600" dirty="0">
                  <a:solidFill>
                    <a:schemeClr val="bg1"/>
                  </a:solidFill>
                </a:endParaRPr>
              </a:p>
              <a:p>
                <a:endParaRPr lang="ru-RU" sz="2800" dirty="0">
                  <a:solidFill>
                    <a:schemeClr val="bg1"/>
                  </a:solidFill>
                </a:endParaRPr>
              </a:p>
              <a:p>
                <a:r>
                  <a:rPr lang="en-US" sz="2800" dirty="0">
                    <a:solidFill>
                      <a:schemeClr val="bg1"/>
                    </a:solidFill>
                  </a:rPr>
                  <a:t>where :</a:t>
                </a:r>
              </a:p>
              <a:p>
                <a:r>
                  <a:rPr lang="en-US" sz="2800" b="1" i="1" dirty="0">
                    <a:solidFill>
                      <a:schemeClr val="bg1"/>
                    </a:solidFill>
                  </a:rPr>
                  <a:t>k</a:t>
                </a:r>
                <a:r>
                  <a:rPr lang="en-US" sz="2800" dirty="0">
                    <a:solidFill>
                      <a:schemeClr val="bg1"/>
                    </a:solidFill>
                  </a:rPr>
                  <a:t> = 1.38 </a:t>
                </a:r>
                <a14:m>
                  <m:oMath xmlns:m="http://schemas.openxmlformats.org/officeDocument/2006/math">
                    <m:r>
                      <a:rPr lang="en-US" sz="2800" i="1">
                        <a:solidFill>
                          <a:schemeClr val="bg1"/>
                        </a:solidFill>
                        <a:latin typeface="Cambria Math" charset="0"/>
                      </a:rPr>
                      <m:t>∙</m:t>
                    </m:r>
                  </m:oMath>
                </a14:m>
                <a:r>
                  <a:rPr lang="en-US" sz="2800" dirty="0">
                    <a:solidFill>
                      <a:schemeClr val="bg1"/>
                    </a:solidFill>
                  </a:rPr>
                  <a:t> </a:t>
                </a:r>
                <a14:m>
                  <m:oMath xmlns:m="http://schemas.openxmlformats.org/officeDocument/2006/math">
                    <m:sSup>
                      <m:sSupPr>
                        <m:ctrlPr>
                          <a:rPr lang="en-US" sz="2800" i="1">
                            <a:solidFill>
                              <a:schemeClr val="bg1"/>
                            </a:solidFill>
                            <a:latin typeface="Cambria Math" panose="02040503050406030204" pitchFamily="18" charset="0"/>
                          </a:rPr>
                        </m:ctrlPr>
                      </m:sSupPr>
                      <m:e>
                        <m:r>
                          <a:rPr lang="en-US" sz="2800" i="1">
                            <a:solidFill>
                              <a:schemeClr val="bg1"/>
                            </a:solidFill>
                            <a:latin typeface="Cambria Math" charset="0"/>
                          </a:rPr>
                          <m:t>10</m:t>
                        </m:r>
                      </m:e>
                      <m:sup>
                        <m:r>
                          <a:rPr lang="en-US" sz="2800" i="1">
                            <a:solidFill>
                              <a:schemeClr val="bg1"/>
                            </a:solidFill>
                            <a:latin typeface="Cambria Math" charset="0"/>
                          </a:rPr>
                          <m:t>−23</m:t>
                        </m:r>
                      </m:sup>
                    </m:sSup>
                  </m:oMath>
                </a14:m>
                <a:r>
                  <a:rPr lang="en-US" sz="2800" dirty="0">
                    <a:solidFill>
                      <a:schemeClr val="bg1"/>
                    </a:solidFill>
                  </a:rPr>
                  <a:t>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𝐽</m:t>
                        </m:r>
                      </m:num>
                      <m:den>
                        <m:r>
                          <a:rPr lang="en-US" sz="2800" i="1">
                            <a:solidFill>
                              <a:schemeClr val="bg1"/>
                            </a:solidFill>
                            <a:latin typeface="Cambria Math" charset="0"/>
                          </a:rPr>
                          <m:t>𝐾</m:t>
                        </m:r>
                      </m:den>
                    </m:f>
                  </m:oMath>
                </a14:m>
                <a:r>
                  <a:rPr lang="en-US" sz="2800" dirty="0">
                    <a:solidFill>
                      <a:schemeClr val="bg1"/>
                    </a:solidFill>
                  </a:rPr>
                  <a:t>  - is </a:t>
                </a:r>
                <a:r>
                  <a:rPr lang="en-US" sz="2800" u="sng" dirty="0">
                    <a:solidFill>
                      <a:schemeClr val="bg1"/>
                    </a:solidFill>
                  </a:rPr>
                  <a:t>Boltzmann's constant</a:t>
                </a:r>
                <a:r>
                  <a:rPr lang="en-US" sz="2800" dirty="0">
                    <a:solidFill>
                      <a:schemeClr val="bg1"/>
                    </a:solidFill>
                  </a:rPr>
                  <a:t>, </a:t>
                </a:r>
                <a:r>
                  <a:rPr lang="en-US" sz="2800" b="1" i="1" dirty="0">
                    <a:solidFill>
                      <a:schemeClr val="bg1"/>
                    </a:solidFill>
                  </a:rPr>
                  <a:t>T</a:t>
                </a:r>
                <a:r>
                  <a:rPr lang="en-US" sz="2800" dirty="0">
                    <a:solidFill>
                      <a:schemeClr val="bg1"/>
                    </a:solidFill>
                  </a:rPr>
                  <a:t> is the </a:t>
                </a:r>
                <a:r>
                  <a:rPr lang="en-US" sz="2800" u="sng" dirty="0">
                    <a:solidFill>
                      <a:schemeClr val="bg1"/>
                    </a:solidFill>
                  </a:rPr>
                  <a:t>absolute temperature</a:t>
                </a:r>
                <a:r>
                  <a:rPr lang="en-US" sz="2800" dirty="0">
                    <a:solidFill>
                      <a:schemeClr val="bg1"/>
                    </a:solidFill>
                  </a:rPr>
                  <a:t>, </a:t>
                </a:r>
                <a14:m>
                  <m:oMath xmlns:m="http://schemas.openxmlformats.org/officeDocument/2006/math">
                    <m:r>
                      <a:rPr lang="en-US" sz="2800" b="1" i="1">
                        <a:solidFill>
                          <a:schemeClr val="bg1"/>
                        </a:solidFill>
                        <a:latin typeface="Cambria Math" charset="0"/>
                      </a:rPr>
                      <m:t>𝝁</m:t>
                    </m:r>
                  </m:oMath>
                </a14:m>
                <a:r>
                  <a:rPr lang="en-US" sz="2800" dirty="0">
                    <a:solidFill>
                      <a:schemeClr val="bg1"/>
                    </a:solidFill>
                  </a:rPr>
                  <a:t> is the mobility of the particles</a:t>
                </a:r>
                <a:r>
                  <a:rPr lang="en-US" sz="2800" i="1" dirty="0">
                    <a:solidFill>
                      <a:schemeClr val="bg1"/>
                    </a:solidFill>
                  </a:rPr>
                  <a:t> (</a:t>
                </a:r>
                <a14:m>
                  <m:oMath xmlns:m="http://schemas.openxmlformats.org/officeDocument/2006/math">
                    <m:r>
                      <a:rPr lang="en-US" sz="2800" b="1" i="1">
                        <a:solidFill>
                          <a:schemeClr val="bg1"/>
                        </a:solidFill>
                        <a:latin typeface="Cambria Math" charset="0"/>
                      </a:rPr>
                      <m:t>𝝁</m:t>
                    </m:r>
                  </m:oMath>
                </a14:m>
                <a:r>
                  <a:rPr lang="en-US" sz="2800" i="1" dirty="0">
                    <a:solidFill>
                      <a:schemeClr val="bg1"/>
                    </a:solidFill>
                  </a:rPr>
                  <a:t> =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1</m:t>
                        </m:r>
                      </m:num>
                      <m:den>
                        <m:r>
                          <a:rPr lang="en-US" sz="2800" i="1">
                            <a:solidFill>
                              <a:schemeClr val="bg1"/>
                            </a:solidFill>
                            <a:latin typeface="Cambria Math" charset="0"/>
                          </a:rPr>
                          <m:t>6</m:t>
                        </m:r>
                        <m:r>
                          <a:rPr lang="en-US" sz="2800" i="1">
                            <a:solidFill>
                              <a:schemeClr val="bg1"/>
                            </a:solidFill>
                            <a:latin typeface="Cambria Math" charset="0"/>
                          </a:rPr>
                          <m:t>𝜋</m:t>
                        </m:r>
                        <m:r>
                          <a:rPr lang="en-US" sz="2800" i="1">
                            <a:solidFill>
                              <a:schemeClr val="bg1"/>
                            </a:solidFill>
                            <a:latin typeface="Cambria Math" charset="0"/>
                          </a:rPr>
                          <m:t>𝑟</m:t>
                        </m:r>
                        <m:r>
                          <a:rPr lang="en-US" sz="2800" i="1">
                            <a:solidFill>
                              <a:schemeClr val="bg1"/>
                            </a:solidFill>
                            <a:latin typeface="Cambria Math" charset="0"/>
                          </a:rPr>
                          <m:t>𝜂</m:t>
                        </m:r>
                      </m:den>
                    </m:f>
                    <m:r>
                      <a:rPr lang="en-US" sz="2800" i="1">
                        <a:solidFill>
                          <a:schemeClr val="bg1"/>
                        </a:solidFill>
                        <a:latin typeface="Cambria Math" charset="0"/>
                      </a:rPr>
                      <m:t> </m:t>
                    </m:r>
                  </m:oMath>
                </a14:m>
                <a:r>
                  <a:rPr lang="en-US" sz="2800" i="1" dirty="0">
                    <a:solidFill>
                      <a:schemeClr val="bg1"/>
                    </a:solidFill>
                  </a:rPr>
                  <a:t> -  f</a:t>
                </a:r>
                <a:r>
                  <a:rPr lang="en-US" sz="2800" dirty="0">
                    <a:solidFill>
                      <a:schemeClr val="bg1"/>
                    </a:solidFill>
                  </a:rPr>
                  <a:t>or the sphere-shaped particles)</a:t>
                </a:r>
              </a:p>
              <a:p>
                <a:pPr algn="l"/>
                <a:endParaRPr lang="en-US" sz="2800" dirty="0">
                  <a:solidFill>
                    <a:schemeClr val="bg1"/>
                  </a:solidFill>
                  <a:latin typeface="Blogger Sans" charset="0"/>
                  <a:ea typeface="Blogger Sans" charset="0"/>
                  <a:cs typeface="Blogger Sans" charset="0"/>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803" t="-1692"/>
                </a:stretch>
              </a:blipFill>
            </p:spPr>
            <p:txBody>
              <a:bodyPr/>
              <a:lstStyle/>
              <a:p>
                <a:r>
                  <a:rPr lang="en-US">
                    <a:noFill/>
                  </a:rPr>
                  <a:t> </a:t>
                </a:r>
              </a:p>
            </p:txBody>
          </p:sp>
        </mc:Fallback>
      </mc:AlternateContent>
    </p:spTree>
    <p:extLst>
      <p:ext uri="{BB962C8B-B14F-4D97-AF65-F5344CB8AC3E}">
        <p14:creationId xmlns:p14="http://schemas.microsoft.com/office/powerpoint/2010/main" val="1679233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dirty="0">
                    <a:solidFill>
                      <a:schemeClr val="bg1"/>
                    </a:solidFill>
                  </a:rPr>
                  <a:t>The diffusion flow can be expressed through the concentration rate as the total amount of the substance is conserved: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m:t>
                        </m:r>
                        <m:sSub>
                          <m:sSubPr>
                            <m:ctrlPr>
                              <a:rPr lang="en-US" sz="2800" b="1" i="1">
                                <a:solidFill>
                                  <a:schemeClr val="bg1"/>
                                </a:solidFill>
                                <a:latin typeface="Cambria Math" panose="02040503050406030204" pitchFamily="18" charset="0"/>
                              </a:rPr>
                            </m:ctrlPr>
                          </m:sSubPr>
                          <m:e>
                            <m:r>
                              <a:rPr lang="en-US" sz="2800" b="1" i="1">
                                <a:solidFill>
                                  <a:schemeClr val="bg1"/>
                                </a:solidFill>
                                <a:latin typeface="Cambria Math" charset="0"/>
                              </a:rPr>
                              <m:t>𝒋</m:t>
                            </m:r>
                          </m:e>
                          <m:sub>
                            <m:r>
                              <a:rPr lang="en-US" sz="2800" b="1" i="1">
                                <a:solidFill>
                                  <a:schemeClr val="bg1"/>
                                </a:solidFill>
                                <a:latin typeface="Cambria Math" charset="0"/>
                              </a:rPr>
                              <m:t>𝒏</m:t>
                            </m:r>
                          </m:sub>
                        </m:sSub>
                        <m:r>
                          <a:rPr lang="en-US" sz="2800" b="1" i="1">
                            <a:solidFill>
                              <a:schemeClr val="bg1"/>
                            </a:solidFill>
                            <a:latin typeface="Cambria Math" charset="0"/>
                          </a:rPr>
                          <m:t> </m:t>
                        </m:r>
                      </m:num>
                      <m:den>
                        <m:r>
                          <a:rPr lang="en-US" sz="2800" b="1" i="1">
                            <a:solidFill>
                              <a:schemeClr val="bg1"/>
                            </a:solidFill>
                            <a:latin typeface="Cambria Math" charset="0"/>
                          </a:rPr>
                          <m:t>𝝏</m:t>
                        </m:r>
                        <m:r>
                          <a:rPr lang="en-US" sz="2800" b="1" i="1">
                            <a:solidFill>
                              <a:schemeClr val="bg1"/>
                            </a:solidFill>
                            <a:latin typeface="Cambria Math" charset="0"/>
                          </a:rPr>
                          <m:t>𝒙</m:t>
                        </m:r>
                      </m:den>
                    </m:f>
                  </m:oMath>
                </a14:m>
                <a:r>
                  <a:rPr lang="en-US" sz="2800" b="1" dirty="0">
                    <a:solidFill>
                      <a:schemeClr val="bg1"/>
                    </a:solidFill>
                  </a:rPr>
                  <a:t> = </a:t>
                </a:r>
                <a14:m>
                  <m:oMath xmlns:m="http://schemas.openxmlformats.org/officeDocument/2006/math">
                    <m:r>
                      <a:rPr lang="en-US" sz="2800" b="1" i="1">
                        <a:solidFill>
                          <a:schemeClr val="bg1"/>
                        </a:solidFill>
                        <a:latin typeface="Cambria Math" charset="0"/>
                      </a:rPr>
                      <m:t>−</m:t>
                    </m:r>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m:t>
                        </m:r>
                        <m:r>
                          <a:rPr lang="en-US" sz="2800" b="1" i="1">
                            <a:solidFill>
                              <a:schemeClr val="bg1"/>
                            </a:solidFill>
                            <a:latin typeface="Cambria Math" charset="0"/>
                          </a:rPr>
                          <m:t>𝒄</m:t>
                        </m:r>
                      </m:num>
                      <m:den>
                        <m:r>
                          <a:rPr lang="en-US" sz="2800" b="1" i="1">
                            <a:solidFill>
                              <a:schemeClr val="bg1"/>
                            </a:solidFill>
                            <a:latin typeface="Cambria Math" charset="0"/>
                          </a:rPr>
                          <m:t>𝝏</m:t>
                        </m:r>
                        <m:r>
                          <a:rPr lang="en-US" sz="2800" b="1" i="1">
                            <a:solidFill>
                              <a:schemeClr val="bg1"/>
                            </a:solidFill>
                            <a:latin typeface="Cambria Math" charset="0"/>
                          </a:rPr>
                          <m:t>𝒕</m:t>
                        </m:r>
                      </m:den>
                    </m:f>
                  </m:oMath>
                </a14:m>
                <a:r>
                  <a:rPr lang="en-US" sz="2800" dirty="0">
                    <a:solidFill>
                      <a:schemeClr val="bg1"/>
                    </a:solidFill>
                  </a:rPr>
                  <a:t>   (the flow exists due to the change in concentration with time). Then, it is true that:</a:t>
                </a:r>
              </a:p>
              <a:p>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m:t>
                        </m:r>
                        <m:r>
                          <a:rPr lang="en-US" sz="3600" b="1" i="1">
                            <a:solidFill>
                              <a:schemeClr val="bg1"/>
                            </a:solidFill>
                            <a:latin typeface="Cambria Math" charset="0"/>
                          </a:rPr>
                          <m:t>𝒄</m:t>
                        </m:r>
                      </m:num>
                      <m:den>
                        <m:r>
                          <a:rPr lang="en-US" sz="3600" b="1" i="1">
                            <a:solidFill>
                              <a:schemeClr val="bg1"/>
                            </a:solidFill>
                            <a:latin typeface="Cambria Math" charset="0"/>
                          </a:rPr>
                          <m:t>𝝏</m:t>
                        </m:r>
                        <m:r>
                          <a:rPr lang="en-US" sz="3600" b="1" i="1">
                            <a:solidFill>
                              <a:schemeClr val="bg1"/>
                            </a:solidFill>
                            <a:latin typeface="Cambria Math" charset="0"/>
                          </a:rPr>
                          <m:t>𝒕</m:t>
                        </m:r>
                      </m:den>
                    </m:f>
                  </m:oMath>
                </a14:m>
                <a:r>
                  <a:rPr lang="en-US" sz="3600" b="1" i="1" dirty="0">
                    <a:solidFill>
                      <a:schemeClr val="bg1"/>
                    </a:solidFill>
                  </a:rPr>
                  <a:t>   =  D </a:t>
                </a:r>
                <a14:m>
                  <m:oMath xmlns:m="http://schemas.openxmlformats.org/officeDocument/2006/math">
                    <m:r>
                      <a:rPr lang="en-US" sz="3600" b="1" i="1">
                        <a:solidFill>
                          <a:schemeClr val="bg1"/>
                        </a:solidFill>
                        <a:latin typeface="Cambria Math" charset="0"/>
                      </a:rPr>
                      <m:t>∙</m:t>
                    </m:r>
                  </m:oMath>
                </a14:m>
                <a:r>
                  <a:rPr lang="en-US" sz="3600" b="1" i="1" dirty="0">
                    <a:solidFill>
                      <a:schemeClr val="bg1"/>
                    </a:solidFill>
                  </a:rPr>
                  <a:t> </a:t>
                </a:r>
                <a14:m>
                  <m:oMath xmlns:m="http://schemas.openxmlformats.org/officeDocument/2006/math">
                    <m:f>
                      <m:fPr>
                        <m:ctrlPr>
                          <a:rPr lang="en-US" sz="3600" b="1" i="1">
                            <a:solidFill>
                              <a:schemeClr val="bg1"/>
                            </a:solidFill>
                            <a:latin typeface="Cambria Math" panose="02040503050406030204" pitchFamily="18" charset="0"/>
                          </a:rPr>
                        </m:ctrlPr>
                      </m:fPr>
                      <m:num>
                        <m:sSup>
                          <m:sSupPr>
                            <m:ctrlPr>
                              <a:rPr lang="en-US" sz="3600" b="1" i="1">
                                <a:solidFill>
                                  <a:schemeClr val="bg1"/>
                                </a:solidFill>
                                <a:latin typeface="Cambria Math" panose="02040503050406030204" pitchFamily="18" charset="0"/>
                              </a:rPr>
                            </m:ctrlPr>
                          </m:sSupPr>
                          <m:e>
                            <m:r>
                              <a:rPr lang="en-US" sz="3600" b="1" i="1">
                                <a:solidFill>
                                  <a:schemeClr val="bg1"/>
                                </a:solidFill>
                                <a:latin typeface="Cambria Math" charset="0"/>
                              </a:rPr>
                              <m:t>𝝏</m:t>
                            </m:r>
                          </m:e>
                          <m:sup>
                            <m:r>
                              <a:rPr lang="en-US" sz="3600" b="1" i="1">
                                <a:solidFill>
                                  <a:schemeClr val="bg1"/>
                                </a:solidFill>
                                <a:latin typeface="Cambria Math" charset="0"/>
                              </a:rPr>
                              <m:t>𝟐</m:t>
                            </m:r>
                          </m:sup>
                        </m:sSup>
                        <m:r>
                          <a:rPr lang="en-US" sz="3600" b="1" i="1">
                            <a:solidFill>
                              <a:schemeClr val="bg1"/>
                            </a:solidFill>
                            <a:latin typeface="Cambria Math" charset="0"/>
                          </a:rPr>
                          <m:t>𝒄</m:t>
                        </m:r>
                      </m:num>
                      <m:den>
                        <m:r>
                          <a:rPr lang="en-US" sz="3600" b="1" i="1">
                            <a:solidFill>
                              <a:schemeClr val="bg1"/>
                            </a:solidFill>
                            <a:latin typeface="Cambria Math" charset="0"/>
                          </a:rPr>
                          <m:t>𝝏</m:t>
                        </m:r>
                        <m:sSup>
                          <m:sSupPr>
                            <m:ctrlPr>
                              <a:rPr lang="en-US" sz="3600" b="1" i="1">
                                <a:solidFill>
                                  <a:schemeClr val="bg1"/>
                                </a:solidFill>
                                <a:latin typeface="Cambria Math" panose="02040503050406030204" pitchFamily="18" charset="0"/>
                              </a:rPr>
                            </m:ctrlPr>
                          </m:sSupPr>
                          <m:e>
                            <m:r>
                              <a:rPr lang="en-US" sz="3600" b="1" i="1">
                                <a:solidFill>
                                  <a:schemeClr val="bg1"/>
                                </a:solidFill>
                                <a:latin typeface="Cambria Math" charset="0"/>
                              </a:rPr>
                              <m:t>𝒙</m:t>
                            </m:r>
                          </m:e>
                          <m:sup>
                            <m:r>
                              <a:rPr lang="en-US" sz="3600" b="1" i="1">
                                <a:solidFill>
                                  <a:schemeClr val="bg1"/>
                                </a:solidFill>
                                <a:latin typeface="Cambria Math" charset="0"/>
                              </a:rPr>
                              <m:t>𝟐</m:t>
                            </m:r>
                          </m:sup>
                        </m:sSup>
                      </m:den>
                    </m:f>
                  </m:oMath>
                </a14:m>
                <a:endParaRPr lang="en-US" sz="2800" dirty="0">
                  <a:solidFill>
                    <a:schemeClr val="bg1"/>
                  </a:solidFill>
                </a:endParaRPr>
              </a:p>
              <a:p>
                <a:pPr lvl="0"/>
                <a:endParaRPr lang="ru-RU" sz="2800" dirty="0">
                  <a:solidFill>
                    <a:schemeClr val="bg1"/>
                  </a:solidFill>
                </a:endParaRPr>
              </a:p>
              <a:p>
                <a:pPr marL="457200" lvl="0" indent="-457200">
                  <a:buFontTx/>
                  <a:buChar char="-"/>
                </a:pPr>
                <a:r>
                  <a:rPr lang="en-US" sz="2800" dirty="0">
                    <a:solidFill>
                      <a:schemeClr val="bg1"/>
                    </a:solidFill>
                  </a:rPr>
                  <a:t>diffusion equation or Fick's second law.</a:t>
                </a:r>
              </a:p>
              <a:p>
                <a:endParaRPr lang="en-US" sz="2800" dirty="0">
                  <a:solidFill>
                    <a:schemeClr val="bg1"/>
                  </a:solidFill>
                </a:endParaRPr>
              </a:p>
              <a:p>
                <a:r>
                  <a:rPr lang="en-US" sz="2800" dirty="0">
                    <a:solidFill>
                      <a:schemeClr val="bg1"/>
                    </a:solidFill>
                  </a:rPr>
                  <a:t>The partial solution of the diffusion equation is:  </a:t>
                </a:r>
              </a:p>
              <a:p>
                <a:r>
                  <a:rPr lang="de-DE" sz="3600" b="1" dirty="0">
                    <a:solidFill>
                      <a:schemeClr val="bg1"/>
                    </a:solidFill>
                  </a:rPr>
                  <a:t>c (x,</a:t>
                </a:r>
                <a:r>
                  <a:rPr lang="ru-RU" sz="3600" b="1" dirty="0">
                    <a:solidFill>
                      <a:schemeClr val="bg1"/>
                    </a:solidFill>
                  </a:rPr>
                  <a:t> </a:t>
                </a:r>
                <a:r>
                  <a:rPr lang="de-DE" sz="3600" b="1" dirty="0">
                    <a:solidFill>
                      <a:schemeClr val="bg1"/>
                    </a:solidFill>
                  </a:rPr>
                  <a:t>t) = </a:t>
                </a:r>
                <a14:m>
                  <m:oMath xmlns:m="http://schemas.openxmlformats.org/officeDocument/2006/math">
                    <m:f>
                      <m:fPr>
                        <m:ctrlPr>
                          <a:rPr lang="en-US" sz="3600" b="1" i="1">
                            <a:solidFill>
                              <a:schemeClr val="bg1"/>
                            </a:solidFill>
                            <a:latin typeface="Cambria Math" panose="02040503050406030204" pitchFamily="18" charset="0"/>
                          </a:rPr>
                        </m:ctrlPr>
                      </m:fPr>
                      <m:num>
                        <m:r>
                          <a:rPr lang="en-US" sz="3600" b="1" i="1">
                            <a:solidFill>
                              <a:schemeClr val="bg1"/>
                            </a:solidFill>
                            <a:latin typeface="Cambria Math" charset="0"/>
                          </a:rPr>
                          <m:t>𝟏</m:t>
                        </m:r>
                      </m:num>
                      <m:den>
                        <m:rad>
                          <m:radPr>
                            <m:degHide m:val="on"/>
                            <m:ctrlPr>
                              <a:rPr lang="en-US" sz="3600" b="1" i="1">
                                <a:solidFill>
                                  <a:schemeClr val="bg1"/>
                                </a:solidFill>
                                <a:latin typeface="Cambria Math" panose="02040503050406030204" pitchFamily="18" charset="0"/>
                              </a:rPr>
                            </m:ctrlPr>
                          </m:radPr>
                          <m:deg/>
                          <m:e>
                            <m:r>
                              <a:rPr lang="en-US" sz="3600" b="1" i="1">
                                <a:solidFill>
                                  <a:schemeClr val="bg1"/>
                                </a:solidFill>
                                <a:latin typeface="Cambria Math" charset="0"/>
                              </a:rPr>
                              <m:t>𝟒</m:t>
                            </m:r>
                            <m:r>
                              <a:rPr lang="en-US" sz="3600" b="1" i="1">
                                <a:solidFill>
                                  <a:schemeClr val="bg1"/>
                                </a:solidFill>
                                <a:latin typeface="Cambria Math" charset="0"/>
                              </a:rPr>
                              <m:t>𝝅</m:t>
                            </m:r>
                            <m:r>
                              <a:rPr lang="en-US" sz="3600" b="1" i="1">
                                <a:solidFill>
                                  <a:schemeClr val="bg1"/>
                                </a:solidFill>
                                <a:latin typeface="Cambria Math" charset="0"/>
                              </a:rPr>
                              <m:t>𝑫𝒕</m:t>
                            </m:r>
                          </m:e>
                        </m:rad>
                      </m:den>
                    </m:f>
                  </m:oMath>
                </a14:m>
                <a:r>
                  <a:rPr lang="en-US" sz="3600" b="1" dirty="0">
                    <a:solidFill>
                      <a:schemeClr val="bg1"/>
                    </a:solidFill>
                  </a:rPr>
                  <a:t> </a:t>
                </a:r>
                <a14:m>
                  <m:oMath xmlns:m="http://schemas.openxmlformats.org/officeDocument/2006/math">
                    <m:r>
                      <a:rPr lang="de-DE" sz="3600" b="1" i="1">
                        <a:solidFill>
                          <a:schemeClr val="bg1"/>
                        </a:solidFill>
                        <a:latin typeface="Cambria Math" charset="0"/>
                      </a:rPr>
                      <m:t>∙</m:t>
                    </m:r>
                  </m:oMath>
                </a14:m>
                <a:r>
                  <a:rPr lang="de-DE" sz="3600" b="1" dirty="0">
                    <a:solidFill>
                      <a:schemeClr val="bg1"/>
                    </a:solidFill>
                  </a:rPr>
                  <a:t> </a:t>
                </a:r>
                <a14:m>
                  <m:oMath xmlns:m="http://schemas.openxmlformats.org/officeDocument/2006/math">
                    <m:sSup>
                      <m:sSupPr>
                        <m:ctrlPr>
                          <a:rPr lang="en-US" sz="3600" b="1" i="1">
                            <a:solidFill>
                              <a:schemeClr val="bg1"/>
                            </a:solidFill>
                            <a:latin typeface="Cambria Math" panose="02040503050406030204" pitchFamily="18" charset="0"/>
                          </a:rPr>
                        </m:ctrlPr>
                      </m:sSupPr>
                      <m:e>
                        <m:r>
                          <a:rPr lang="en-US" sz="3600" b="1" i="1">
                            <a:solidFill>
                              <a:schemeClr val="bg1"/>
                            </a:solidFill>
                            <a:latin typeface="Cambria Math" charset="0"/>
                          </a:rPr>
                          <m:t>𝒆</m:t>
                        </m:r>
                      </m:e>
                      <m:sup>
                        <m:r>
                          <a:rPr lang="de-DE" sz="3600" b="1" i="1">
                            <a:solidFill>
                              <a:schemeClr val="bg1"/>
                            </a:solidFill>
                            <a:latin typeface="Cambria Math" charset="0"/>
                          </a:rPr>
                          <m:t>−</m:t>
                        </m:r>
                        <m:f>
                          <m:fPr>
                            <m:ctrlPr>
                              <a:rPr lang="en-US" sz="3600" b="1" i="1">
                                <a:solidFill>
                                  <a:schemeClr val="bg1"/>
                                </a:solidFill>
                                <a:latin typeface="Cambria Math" panose="02040503050406030204" pitchFamily="18" charset="0"/>
                              </a:rPr>
                            </m:ctrlPr>
                          </m:fPr>
                          <m:num>
                            <m:sSup>
                              <m:sSupPr>
                                <m:ctrlPr>
                                  <a:rPr lang="en-US" sz="3600" b="1" i="1">
                                    <a:solidFill>
                                      <a:schemeClr val="bg1"/>
                                    </a:solidFill>
                                    <a:latin typeface="Cambria Math" panose="02040503050406030204" pitchFamily="18" charset="0"/>
                                  </a:rPr>
                                </m:ctrlPr>
                              </m:sSupPr>
                              <m:e>
                                <m:r>
                                  <a:rPr lang="en-US" sz="3600" b="1" i="1">
                                    <a:solidFill>
                                      <a:schemeClr val="bg1"/>
                                    </a:solidFill>
                                    <a:latin typeface="Cambria Math" charset="0"/>
                                  </a:rPr>
                                  <m:t>𝒙</m:t>
                                </m:r>
                              </m:e>
                              <m:sup>
                                <m:r>
                                  <a:rPr lang="en-US" sz="3600" b="1" i="1">
                                    <a:solidFill>
                                      <a:schemeClr val="bg1"/>
                                    </a:solidFill>
                                    <a:latin typeface="Cambria Math" charset="0"/>
                                  </a:rPr>
                                  <m:t>𝟐</m:t>
                                </m:r>
                              </m:sup>
                            </m:sSup>
                          </m:num>
                          <m:den>
                            <m:r>
                              <a:rPr lang="en-US" sz="3600" b="1" i="1">
                                <a:solidFill>
                                  <a:schemeClr val="bg1"/>
                                </a:solidFill>
                                <a:latin typeface="Cambria Math" charset="0"/>
                              </a:rPr>
                              <m:t>𝟒</m:t>
                            </m:r>
                            <m:r>
                              <a:rPr lang="en-US" sz="3600" b="1" i="1">
                                <a:solidFill>
                                  <a:schemeClr val="bg1"/>
                                </a:solidFill>
                                <a:latin typeface="Cambria Math" charset="0"/>
                              </a:rPr>
                              <m:t>𝑫𝒕</m:t>
                            </m:r>
                          </m:den>
                        </m:f>
                      </m:sup>
                    </m:sSup>
                  </m:oMath>
                </a14:m>
                <a:endParaRPr lang="en-US" sz="2800" dirty="0"/>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1">
                <a:blip r:embed="rId3"/>
                <a:stretch>
                  <a:fillRect l="-321" t="-1592" r="-1017"/>
                </a:stretch>
              </a:blipFill>
            </p:spPr>
            <p:txBody>
              <a:bodyPr/>
              <a:lstStyle/>
              <a:p>
                <a:r>
                  <a:rPr lang="ru-RU">
                    <a:noFill/>
                  </a:rPr>
                  <a:t> </a:t>
                </a:r>
              </a:p>
            </p:txBody>
          </p:sp>
        </mc:Fallback>
      </mc:AlternateContent>
    </p:spTree>
    <p:extLst>
      <p:ext uri="{BB962C8B-B14F-4D97-AF65-F5344CB8AC3E}">
        <p14:creationId xmlns:p14="http://schemas.microsoft.com/office/powerpoint/2010/main" val="112805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6399" y="338665"/>
            <a:ext cx="11396133" cy="6129867"/>
          </a:xfrm>
        </p:spPr>
        <p:txBody>
          <a:bodyPr>
            <a:normAutofit/>
          </a:bodyPr>
          <a:lstStyle/>
          <a:p>
            <a:r>
              <a:rPr lang="en-US" sz="2800" b="1" dirty="0">
                <a:solidFill>
                  <a:schemeClr val="bg1"/>
                </a:solidFill>
              </a:rPr>
              <a:t>1.1.2.</a:t>
            </a:r>
            <a:r>
              <a:rPr lang="en-US" sz="2800" dirty="0">
                <a:solidFill>
                  <a:schemeClr val="bg1"/>
                </a:solidFill>
              </a:rPr>
              <a:t> </a:t>
            </a:r>
            <a:r>
              <a:rPr lang="en-US" sz="2800" b="1" dirty="0">
                <a:solidFill>
                  <a:schemeClr val="bg1"/>
                </a:solidFill>
              </a:rPr>
              <a:t>Osmosis. Osmotic pressure.</a:t>
            </a:r>
            <a:endParaRPr lang="en-US" sz="2800" dirty="0">
              <a:solidFill>
                <a:schemeClr val="bg1"/>
              </a:solidFill>
            </a:endParaRPr>
          </a:p>
          <a:p>
            <a:r>
              <a:rPr lang="en-US" sz="2800" i="1" dirty="0">
                <a:solidFill>
                  <a:schemeClr val="bg1"/>
                </a:solidFill>
              </a:rPr>
              <a:t>Osmosis </a:t>
            </a:r>
            <a:r>
              <a:rPr lang="en-US" sz="2800" dirty="0">
                <a:solidFill>
                  <a:schemeClr val="bg1"/>
                </a:solidFill>
              </a:rPr>
              <a:t>is the transport of molecules in a fluid through a semipermeable membrane due to an imbalance in its concentration on either side of the membrane. Osmosis may be by diffusion, but it may also be a bulk flow through pores in a membrane.</a:t>
            </a:r>
          </a:p>
        </p:txBody>
      </p:sp>
      <p:pic>
        <p:nvPicPr>
          <p:cNvPr id="6" name="Рисунок 10" descr="C:\Users\Us\Documents\Physics&amp;Math\Lectures on MBPh\5. M\0307_Osmosis.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89780" y="2582227"/>
            <a:ext cx="7029369" cy="3977745"/>
          </a:xfrm>
          <a:prstGeom prst="rect">
            <a:avLst/>
          </a:prstGeom>
          <a:noFill/>
          <a:ln>
            <a:noFill/>
          </a:ln>
        </p:spPr>
      </p:pic>
    </p:spTree>
    <p:extLst>
      <p:ext uri="{BB962C8B-B14F-4D97-AF65-F5344CB8AC3E}">
        <p14:creationId xmlns:p14="http://schemas.microsoft.com/office/powerpoint/2010/main" val="1889493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Subtitle 2"/>
              <p:cNvSpPr>
                <a:spLocks noGrp="1"/>
              </p:cNvSpPr>
              <p:nvPr>
                <p:ph type="subTitle" idx="1"/>
              </p:nvPr>
            </p:nvSpPr>
            <p:spPr>
              <a:xfrm>
                <a:off x="406399" y="338665"/>
                <a:ext cx="11396133" cy="6129867"/>
              </a:xfrm>
            </p:spPr>
            <p:txBody>
              <a:bodyPr>
                <a:normAutofit/>
              </a:bodyPr>
              <a:lstStyle/>
              <a:p>
                <a:r>
                  <a:rPr lang="en-US" sz="2800" i="1" dirty="0">
                    <a:solidFill>
                      <a:schemeClr val="bg1"/>
                    </a:solidFill>
                  </a:rPr>
                  <a:t>Osmotic pressure</a:t>
                </a:r>
                <a:r>
                  <a:rPr lang="en-US" sz="2800" dirty="0">
                    <a:solidFill>
                      <a:schemeClr val="bg1"/>
                    </a:solidFill>
                  </a:rPr>
                  <a:t> is defined as the external pressure required to be applied so that there is no net movement of solvent across the membrane. </a:t>
                </a:r>
              </a:p>
              <a:p>
                <a:endParaRPr lang="ru-RU" sz="3600" b="1" dirty="0">
                  <a:solidFill>
                    <a:schemeClr val="bg1"/>
                  </a:solidFill>
                </a:endParaRPr>
              </a:p>
              <a:p>
                <a:r>
                  <a:rPr lang="ru-RU" sz="3600" b="1" dirty="0">
                    <a:solidFill>
                      <a:schemeClr val="bg1"/>
                    </a:solidFill>
                  </a:rPr>
                  <a:t>𝞹</a:t>
                </a:r>
                <a:r>
                  <a:rPr lang="en-US" sz="3600" b="1" dirty="0">
                    <a:solidFill>
                      <a:schemeClr val="bg1"/>
                    </a:solidFill>
                  </a:rPr>
                  <a:t> = c RT</a:t>
                </a:r>
                <a:endParaRPr lang="en-US" sz="3600" dirty="0">
                  <a:solidFill>
                    <a:schemeClr val="bg1"/>
                  </a:solidFill>
                </a:endParaRPr>
              </a:p>
              <a:p>
                <a:endParaRPr lang="en-US" sz="2800" b="1" dirty="0">
                  <a:solidFill>
                    <a:schemeClr val="bg1"/>
                  </a:solidFill>
                </a:endParaRPr>
              </a:p>
              <a:p>
                <a:pPr algn="l"/>
                <a:r>
                  <a:rPr lang="ru-RU" sz="2800" b="1" dirty="0">
                    <a:solidFill>
                      <a:schemeClr val="bg1"/>
                    </a:solidFill>
                  </a:rPr>
                  <a:t>𝞹</a:t>
                </a:r>
                <a:r>
                  <a:rPr lang="en-US" sz="2800" b="1" dirty="0">
                    <a:solidFill>
                      <a:schemeClr val="bg1"/>
                    </a:solidFill>
                  </a:rPr>
                  <a:t> </a:t>
                </a:r>
                <a:r>
                  <a:rPr lang="en-US" sz="2800" dirty="0">
                    <a:solidFill>
                      <a:schemeClr val="bg1"/>
                    </a:solidFill>
                  </a:rPr>
                  <a:t>is the osmotic pressure;</a:t>
                </a:r>
              </a:p>
              <a:p>
                <a:pPr algn="l"/>
                <a:r>
                  <a:rPr lang="en-US" sz="2800" b="1" dirty="0">
                    <a:solidFill>
                      <a:schemeClr val="bg1"/>
                    </a:solidFill>
                  </a:rPr>
                  <a:t>c = </a:t>
                </a:r>
                <a14:m>
                  <m:oMath xmlns:m="http://schemas.openxmlformats.org/officeDocument/2006/math">
                    <m:f>
                      <m:fPr>
                        <m:ctrlPr>
                          <a:rPr lang="en-US" sz="2800" b="1" i="1">
                            <a:solidFill>
                              <a:schemeClr val="bg1"/>
                            </a:solidFill>
                            <a:latin typeface="Cambria Math" panose="02040503050406030204" pitchFamily="18" charset="0"/>
                          </a:rPr>
                        </m:ctrlPr>
                      </m:fPr>
                      <m:num>
                        <m:r>
                          <a:rPr lang="en-US" sz="2800" b="1" i="1">
                            <a:solidFill>
                              <a:schemeClr val="bg1"/>
                            </a:solidFill>
                            <a:latin typeface="Cambria Math" charset="0"/>
                          </a:rPr>
                          <m:t>𝒏</m:t>
                        </m:r>
                      </m:num>
                      <m:den>
                        <m:r>
                          <a:rPr lang="en-US" sz="2800" b="1" i="1">
                            <a:solidFill>
                              <a:schemeClr val="bg1"/>
                            </a:solidFill>
                            <a:latin typeface="Cambria Math" charset="0"/>
                          </a:rPr>
                          <m:t>𝑽</m:t>
                        </m:r>
                      </m:den>
                    </m:f>
                  </m:oMath>
                </a14:m>
                <a:r>
                  <a:rPr lang="en-US" sz="2800" dirty="0">
                    <a:solidFill>
                      <a:schemeClr val="bg1"/>
                    </a:solidFill>
                  </a:rPr>
                  <a:t>  is the molar concentration of a dissolved substance;</a:t>
                </a:r>
                <a:endParaRPr lang="en-US" sz="2800" b="1" i="1" dirty="0">
                  <a:solidFill>
                    <a:schemeClr val="bg1"/>
                  </a:solidFill>
                </a:endParaRPr>
              </a:p>
              <a:p>
                <a:pPr algn="l"/>
                <a:r>
                  <a:rPr lang="en-US" sz="2800" b="1" i="1" dirty="0">
                    <a:solidFill>
                      <a:schemeClr val="bg1"/>
                    </a:solidFill>
                  </a:rPr>
                  <a:t>R</a:t>
                </a:r>
                <a:r>
                  <a:rPr lang="en-US" sz="2800" dirty="0">
                    <a:solidFill>
                      <a:schemeClr val="bg1"/>
                    </a:solidFill>
                  </a:rPr>
                  <a:t> = 8.314 </a:t>
                </a:r>
                <a14:m>
                  <m:oMath xmlns:m="http://schemas.openxmlformats.org/officeDocument/2006/math">
                    <m:f>
                      <m:fPr>
                        <m:ctrlPr>
                          <a:rPr lang="en-US" sz="2800" i="1">
                            <a:solidFill>
                              <a:schemeClr val="bg1"/>
                            </a:solidFill>
                            <a:latin typeface="Cambria Math" panose="02040503050406030204" pitchFamily="18" charset="0"/>
                          </a:rPr>
                        </m:ctrlPr>
                      </m:fPr>
                      <m:num>
                        <m:r>
                          <a:rPr lang="en-US" sz="2800" i="1">
                            <a:solidFill>
                              <a:schemeClr val="bg1"/>
                            </a:solidFill>
                            <a:latin typeface="Cambria Math" charset="0"/>
                          </a:rPr>
                          <m:t>𝐽</m:t>
                        </m:r>
                      </m:num>
                      <m:den>
                        <m:r>
                          <a:rPr lang="en-US" sz="2800" i="1">
                            <a:solidFill>
                              <a:schemeClr val="bg1"/>
                            </a:solidFill>
                            <a:latin typeface="Cambria Math" charset="0"/>
                          </a:rPr>
                          <m:t>𝑚𝑜𝑙𝐾</m:t>
                        </m:r>
                      </m:den>
                    </m:f>
                  </m:oMath>
                </a14:m>
                <a:r>
                  <a:rPr lang="en-US" sz="2800" dirty="0">
                    <a:solidFill>
                      <a:schemeClr val="bg1"/>
                    </a:solidFill>
                  </a:rPr>
                  <a:t>  is the Gas constant;</a:t>
                </a:r>
                <a:endParaRPr lang="en-US" sz="2800" b="1" dirty="0">
                  <a:solidFill>
                    <a:schemeClr val="bg1"/>
                  </a:solidFill>
                </a:endParaRPr>
              </a:p>
              <a:p>
                <a:pPr algn="l"/>
                <a:r>
                  <a:rPr lang="en-US" sz="2800" b="1" dirty="0">
                    <a:solidFill>
                      <a:schemeClr val="bg1"/>
                    </a:solidFill>
                  </a:rPr>
                  <a:t>T</a:t>
                </a:r>
                <a:r>
                  <a:rPr lang="en-US" sz="2800" dirty="0">
                    <a:solidFill>
                      <a:schemeClr val="bg1"/>
                    </a:solidFill>
                  </a:rPr>
                  <a:t> is the absolute temperature (in Kelvin)</a:t>
                </a:r>
              </a:p>
              <a:p>
                <a:endParaRPr lang="en-US" sz="2800" dirty="0">
                  <a:solidFill>
                    <a:schemeClr val="bg1"/>
                  </a:solidFill>
                </a:endParaRPr>
              </a:p>
            </p:txBody>
          </p:sp>
        </mc:Choice>
        <mc:Fallback xmlns="">
          <p:sp>
            <p:nvSpPr>
              <p:cNvPr id="3" name="Subtitle 2"/>
              <p:cNvSpPr>
                <a:spLocks noGrp="1" noRot="1" noChangeAspect="1" noMove="1" noResize="1" noEditPoints="1" noAdjustHandles="1" noChangeArrowheads="1" noChangeShapeType="1" noTextEdit="1"/>
              </p:cNvSpPr>
              <p:nvPr>
                <p:ph type="subTitle" idx="1"/>
              </p:nvPr>
            </p:nvSpPr>
            <p:spPr>
              <a:xfrm>
                <a:off x="406399" y="338665"/>
                <a:ext cx="11396133" cy="6129867"/>
              </a:xfrm>
              <a:blipFill rotWithShape="0">
                <a:blip r:embed="rId3"/>
                <a:stretch>
                  <a:fillRect l="-1124" t="-1692" r="-54"/>
                </a:stretch>
              </a:blipFill>
            </p:spPr>
            <p:txBody>
              <a:bodyPr/>
              <a:lstStyle/>
              <a:p>
                <a:r>
                  <a:rPr lang="en-US">
                    <a:noFill/>
                  </a:rPr>
                  <a:t> </a:t>
                </a:r>
              </a:p>
            </p:txBody>
          </p:sp>
        </mc:Fallback>
      </mc:AlternateContent>
    </p:spTree>
    <p:extLst>
      <p:ext uri="{BB962C8B-B14F-4D97-AF65-F5344CB8AC3E}">
        <p14:creationId xmlns:p14="http://schemas.microsoft.com/office/powerpoint/2010/main" val="8967060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1415</TotalTime>
  <Words>2169</Words>
  <Application>Microsoft Office PowerPoint</Application>
  <PresentationFormat>Широкоэкранный</PresentationFormat>
  <Paragraphs>201</Paragraphs>
  <Slides>27</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27</vt:i4>
      </vt:variant>
    </vt:vector>
  </HeadingPairs>
  <TitlesOfParts>
    <vt:vector size="33" baseType="lpstr">
      <vt:lpstr>Arial</vt:lpstr>
      <vt:lpstr>Blogger Sans</vt:lpstr>
      <vt:lpstr>Calibri</vt:lpstr>
      <vt:lpstr>Calibri Light</vt:lpstr>
      <vt:lpstr>Cambria Math</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Cellular ion concentrations (millimolar)</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Kyrylo Rusanivsky</dc:creator>
  <cp:lastModifiedBy>Пользователь</cp:lastModifiedBy>
  <cp:revision>138</cp:revision>
  <cp:lastPrinted>2021-09-15T14:55:16Z</cp:lastPrinted>
  <dcterms:created xsi:type="dcterms:W3CDTF">2017-03-29T12:00:53Z</dcterms:created>
  <dcterms:modified xsi:type="dcterms:W3CDTF">2021-09-20T13:57:03Z</dcterms:modified>
</cp:coreProperties>
</file>