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32"/>
  </p:notesMasterIdLst>
  <p:sldIdLst>
    <p:sldId id="290" r:id="rId2"/>
    <p:sldId id="293" r:id="rId3"/>
    <p:sldId id="257" r:id="rId4"/>
    <p:sldId id="258" r:id="rId5"/>
    <p:sldId id="296" r:id="rId6"/>
    <p:sldId id="259" r:id="rId7"/>
    <p:sldId id="297" r:id="rId8"/>
    <p:sldId id="298" r:id="rId9"/>
    <p:sldId id="299" r:id="rId10"/>
    <p:sldId id="300" r:id="rId11"/>
    <p:sldId id="301" r:id="rId12"/>
    <p:sldId id="303" r:id="rId13"/>
    <p:sldId id="333" r:id="rId14"/>
    <p:sldId id="332" r:id="rId15"/>
    <p:sldId id="330" r:id="rId16"/>
    <p:sldId id="305" r:id="rId17"/>
    <p:sldId id="334" r:id="rId18"/>
    <p:sldId id="320" r:id="rId19"/>
    <p:sldId id="307" r:id="rId20"/>
    <p:sldId id="308" r:id="rId21"/>
    <p:sldId id="328" r:id="rId22"/>
    <p:sldId id="327" r:id="rId23"/>
    <p:sldId id="329" r:id="rId24"/>
    <p:sldId id="309" r:id="rId25"/>
    <p:sldId id="326" r:id="rId26"/>
    <p:sldId id="311" r:id="rId27"/>
    <p:sldId id="325" r:id="rId28"/>
    <p:sldId id="312" r:id="rId29"/>
    <p:sldId id="313" r:id="rId30"/>
    <p:sldId id="33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21"/>
    <p:restoredTop sz="95408"/>
  </p:normalViewPr>
  <p:slideViewPr>
    <p:cSldViewPr snapToGrid="0" snapToObjects="1">
      <p:cViewPr varScale="1">
        <p:scale>
          <a:sx n="86" d="100"/>
          <a:sy n="86" d="100"/>
        </p:scale>
        <p:origin x="120" y="7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291DE-F0DD-D445-ACB7-9D3E4037BFD9}" type="datetimeFigureOut">
              <a:rPr lang="en-US" smtClean="0"/>
              <a:t>9/20/2021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92279-A5B0-4742-AEBC-F6BFB63414EC}" type="slidenum">
              <a:rPr lang="en-US" smtClean="0"/>
              <a:t>‹#›</a:t>
            </a:fld>
            <a:endParaRPr lang="en-US"/>
          </a:p>
        </p:txBody>
      </p:sp>
    </p:spTree>
    <p:extLst>
      <p:ext uri="{BB962C8B-B14F-4D97-AF65-F5344CB8AC3E}">
        <p14:creationId xmlns:p14="http://schemas.microsoft.com/office/powerpoint/2010/main" val="1202111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2708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7748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899876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385069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49983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2952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42A8C5-8D69-3546-9801-3324DD42EC60}" type="datetimeFigureOut">
              <a:rPr lang="en-US" smtClean="0"/>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8874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42A8C5-8D69-3546-9801-3324DD42EC60}" type="datetimeFigureOut">
              <a:rPr lang="en-US" smtClean="0"/>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5786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2A8C5-8D69-3546-9801-3324DD42EC60}" type="datetimeFigureOut">
              <a:rPr lang="en-US" smtClean="0"/>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91437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45458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50578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2A8C5-8D69-3546-9801-3324DD42EC60}" type="datetimeFigureOut">
              <a:rPr lang="en-US" smtClean="0"/>
              <a:t>9/20/2021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9852-6A73-E14E-BA7C-955A311E2369}" type="slidenum">
              <a:rPr lang="en-US" smtClean="0"/>
              <a:t>‹#›</a:t>
            </a:fld>
            <a:endParaRPr lang="en-US"/>
          </a:p>
        </p:txBody>
      </p:sp>
    </p:spTree>
    <p:extLst>
      <p:ext uri="{BB962C8B-B14F-4D97-AF65-F5344CB8AC3E}">
        <p14:creationId xmlns:p14="http://schemas.microsoft.com/office/powerpoint/2010/main" val="10001542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pressbooks.bccampus.ca/collegephysics/chapter/electric-forces-in-biology/" TargetMode="External"/><Relationship Id="rId3" Type="http://schemas.openxmlformats.org/officeDocument/2006/relationships/hyperlink" Target="https://en.wikipedia.org/wiki/Neurotransmitter" TargetMode="External"/><Relationship Id="rId7" Type="http://schemas.openxmlformats.org/officeDocument/2006/relationships/hyperlink" Target="https://en.wikipedia.org/wiki/Ligand-gated_ion_channel" TargetMode="External"/><Relationship Id="rId2" Type="http://schemas.openxmlformats.org/officeDocument/2006/relationships/hyperlink" Target="https://en.wikipedia.org/wiki/Action_potential" TargetMode="External"/><Relationship Id="rId1" Type="http://schemas.openxmlformats.org/officeDocument/2006/relationships/slideLayout" Target="../slideLayouts/slideLayout2.xml"/><Relationship Id="rId6" Type="http://schemas.openxmlformats.org/officeDocument/2006/relationships/hyperlink" Target="https://en.wikipedia.org/wiki/Inhibitory_postsynaptic_potential" TargetMode="External"/><Relationship Id="rId5" Type="http://schemas.openxmlformats.org/officeDocument/2006/relationships/hyperlink" Target="https://en.wikipedia.org/wiki/Excitatory_postsynaptic_potential" TargetMode="External"/><Relationship Id="rId4" Type="http://schemas.openxmlformats.org/officeDocument/2006/relationships/hyperlink" Target="https://en.wikipedia.org/wiki/Na%2B/K%2B-ATPas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4314" y="2129051"/>
            <a:ext cx="11396133" cy="2156346"/>
          </a:xfrm>
        </p:spPr>
        <p:txBody>
          <a:bodyPr>
            <a:normAutofit lnSpcReduction="10000"/>
          </a:bodyPr>
          <a:lstStyle/>
          <a:p>
            <a:r>
              <a:rPr lang="en-US" sz="7200" b="1" dirty="0">
                <a:solidFill>
                  <a:schemeClr val="accent4">
                    <a:lumMod val="40000"/>
                    <a:lumOff val="60000"/>
                  </a:schemeClr>
                </a:solidFill>
                <a:latin typeface="Blogger Sans" charset="0"/>
                <a:ea typeface="Blogger Sans" charset="0"/>
                <a:cs typeface="Blogger Sans" charset="0"/>
              </a:rPr>
              <a:t>Action Potential</a:t>
            </a:r>
          </a:p>
          <a:p>
            <a:r>
              <a:rPr lang="en-US" sz="3600" b="1" dirty="0">
                <a:solidFill>
                  <a:schemeClr val="accent4">
                    <a:lumMod val="40000"/>
                    <a:lumOff val="60000"/>
                  </a:schemeClr>
                </a:solidFill>
                <a:latin typeface="Blogger Sans" charset="0"/>
                <a:ea typeface="Blogger Sans" charset="0"/>
                <a:cs typeface="Blogger Sans" charset="0"/>
              </a:rPr>
              <a:t> </a:t>
            </a:r>
          </a:p>
          <a:p>
            <a:r>
              <a:rPr lang="en-US" sz="3600" b="1" dirty="0">
                <a:solidFill>
                  <a:schemeClr val="accent4">
                    <a:lumMod val="40000"/>
                    <a:lumOff val="60000"/>
                  </a:schemeClr>
                </a:solidFill>
                <a:latin typeface="Blogger Sans" charset="0"/>
                <a:ea typeface="Blogger Sans" charset="0"/>
                <a:cs typeface="Blogger Sans" charset="0"/>
              </a:rPr>
              <a:t>Generation and Propagation</a:t>
            </a:r>
            <a:endParaRPr lang="en-US" sz="3600" dirty="0">
              <a:solidFill>
                <a:schemeClr val="accent4">
                  <a:lumMod val="40000"/>
                  <a:lumOff val="60000"/>
                </a:schemeClr>
              </a:solidFill>
              <a:latin typeface="Blogger Sans" charset="0"/>
              <a:ea typeface="Blogger Sans" charset="0"/>
              <a:cs typeface="Blogger Sans" charset="0"/>
            </a:endParaRPr>
          </a:p>
        </p:txBody>
      </p:sp>
    </p:spTree>
    <p:extLst>
      <p:ext uri="{BB962C8B-B14F-4D97-AF65-F5344CB8AC3E}">
        <p14:creationId xmlns:p14="http://schemas.microsoft.com/office/powerpoint/2010/main" val="277834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just"/>
            <a:endParaRPr lang="en-US" sz="2800" dirty="0">
              <a:solidFill>
                <a:schemeClr val="bg1"/>
              </a:solidFill>
            </a:endParaRPr>
          </a:p>
          <a:p>
            <a:pPr algn="just"/>
            <a:r>
              <a:rPr lang="en-US" sz="2800" b="1" dirty="0">
                <a:solidFill>
                  <a:srgbClr val="FFFF00"/>
                </a:solidFill>
              </a:rPr>
              <a:t>1. Ion channels </a:t>
            </a:r>
            <a:r>
              <a:rPr lang="en-US" sz="2800" b="1" dirty="0">
                <a:solidFill>
                  <a:schemeClr val="bg1"/>
                </a:solidFill>
              </a:rPr>
              <a:t>- are integral membrane proteins with a pore through which ions can travel between extracellular space and cell interior </a:t>
            </a:r>
          </a:p>
          <a:p>
            <a:pPr algn="just"/>
            <a:endParaRPr lang="en-US" sz="2800" b="1" dirty="0">
              <a:solidFill>
                <a:schemeClr val="bg1"/>
              </a:solidFill>
            </a:endParaRPr>
          </a:p>
          <a:p>
            <a:pPr algn="just"/>
            <a:r>
              <a:rPr lang="en-US" sz="2800" b="1" dirty="0">
                <a:solidFill>
                  <a:srgbClr val="FFFF00"/>
                </a:solidFill>
              </a:rPr>
              <a:t>- Leakage channels </a:t>
            </a:r>
            <a:r>
              <a:rPr lang="en-US" sz="2800" b="1" dirty="0">
                <a:solidFill>
                  <a:schemeClr val="bg1"/>
                </a:solidFill>
              </a:rPr>
              <a:t>- are type of ion channels whose permeability is relatively constant and through which passive ion transport (diffusion) occurs </a:t>
            </a:r>
          </a:p>
          <a:p>
            <a:pPr algn="just"/>
            <a:endParaRPr lang="en-US" sz="2800" b="1" dirty="0">
              <a:solidFill>
                <a:schemeClr val="bg1"/>
              </a:solidFill>
            </a:endParaRPr>
          </a:p>
          <a:p>
            <a:pPr algn="just"/>
            <a:r>
              <a:rPr lang="en-US" sz="2800" b="1" dirty="0">
                <a:solidFill>
                  <a:srgbClr val="FFFF00"/>
                </a:solidFill>
              </a:rPr>
              <a:t>- Gated channels </a:t>
            </a:r>
            <a:r>
              <a:rPr lang="en-US" sz="2800" b="1" dirty="0">
                <a:solidFill>
                  <a:schemeClr val="bg1"/>
                </a:solidFill>
              </a:rPr>
              <a:t>– are an ion channels that open or close in response to stimuli such as </a:t>
            </a:r>
            <a:r>
              <a:rPr lang="en-US" sz="2800" b="1" i="1" dirty="0">
                <a:solidFill>
                  <a:srgbClr val="92D050"/>
                </a:solidFill>
              </a:rPr>
              <a:t>neurotransmitters</a:t>
            </a:r>
            <a:r>
              <a:rPr lang="en-US" sz="2800" b="1" dirty="0">
                <a:solidFill>
                  <a:schemeClr val="bg1"/>
                </a:solidFill>
              </a:rPr>
              <a:t> or to a changeling </a:t>
            </a:r>
            <a:r>
              <a:rPr lang="en-US" sz="2800" b="1" dirty="0">
                <a:solidFill>
                  <a:srgbClr val="92D050"/>
                </a:solidFill>
              </a:rPr>
              <a:t>pressure, temperature, voltage, or light</a:t>
            </a:r>
            <a:endParaRPr lang="en-US" sz="2800" b="1" dirty="0">
              <a:solidFill>
                <a:schemeClr val="bg1"/>
              </a:solidFill>
            </a:endParaRPr>
          </a:p>
          <a:p>
            <a:pPr algn="just"/>
            <a:endParaRPr lang="en-US" sz="2800" dirty="0">
              <a:solidFill>
                <a:schemeClr val="bg1"/>
              </a:solidFill>
            </a:endParaRPr>
          </a:p>
        </p:txBody>
      </p:sp>
    </p:spTree>
    <p:extLst>
      <p:ext uri="{BB962C8B-B14F-4D97-AF65-F5344CB8AC3E}">
        <p14:creationId xmlns:p14="http://schemas.microsoft.com/office/powerpoint/2010/main" val="1889493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fontScale="92500"/>
          </a:bodyPr>
          <a:lstStyle/>
          <a:p>
            <a:pPr algn="l"/>
            <a:r>
              <a:rPr lang="en-US" sz="2800" b="1" dirty="0">
                <a:solidFill>
                  <a:schemeClr val="bg1"/>
                </a:solidFill>
              </a:rPr>
              <a:t>- </a:t>
            </a:r>
            <a:r>
              <a:rPr lang="en-US" sz="2800" b="1" dirty="0">
                <a:solidFill>
                  <a:srgbClr val="FFFF00"/>
                </a:solidFill>
              </a:rPr>
              <a:t>Mechanically-gated channels </a:t>
            </a:r>
            <a:r>
              <a:rPr lang="en-US" sz="2800" b="1" dirty="0">
                <a:solidFill>
                  <a:schemeClr val="bg1"/>
                </a:solidFill>
              </a:rPr>
              <a:t>(mechanosensitive ion channels, stretch-gated ion channels) </a:t>
            </a:r>
          </a:p>
          <a:p>
            <a:pPr algn="l"/>
            <a:r>
              <a:rPr lang="en-US" sz="2800" b="1" dirty="0">
                <a:solidFill>
                  <a:schemeClr val="bg1"/>
                </a:solidFill>
              </a:rPr>
              <a:t>– are channels which open to allow ions to pass through the membrane in response to the mechanical stimuli (pressure, touch, tissues stretching, vibrations/ sound)</a:t>
            </a:r>
          </a:p>
          <a:p>
            <a:pPr algn="l"/>
            <a:endParaRPr lang="en-US" sz="2800" b="1" dirty="0">
              <a:solidFill>
                <a:schemeClr val="bg1"/>
              </a:solidFill>
            </a:endParaRPr>
          </a:p>
          <a:p>
            <a:pPr algn="l"/>
            <a:r>
              <a:rPr lang="en-US" sz="2800" b="1" dirty="0">
                <a:solidFill>
                  <a:schemeClr val="bg1"/>
                </a:solidFill>
              </a:rPr>
              <a:t>- </a:t>
            </a:r>
            <a:r>
              <a:rPr lang="en-US" sz="2800" b="1" dirty="0">
                <a:solidFill>
                  <a:srgbClr val="FFFF00"/>
                </a:solidFill>
              </a:rPr>
              <a:t>Ligand-gated channels </a:t>
            </a:r>
            <a:r>
              <a:rPr lang="en-US" sz="2800" b="1" dirty="0">
                <a:solidFill>
                  <a:schemeClr val="bg1"/>
                </a:solidFill>
              </a:rPr>
              <a:t>- are channels whose permeability is greatly increased when some type of chemical ligand binds to the protein structure.</a:t>
            </a:r>
          </a:p>
          <a:p>
            <a:pPr algn="l"/>
            <a:r>
              <a:rPr lang="en-US" sz="2800" b="1" dirty="0">
                <a:solidFill>
                  <a:schemeClr val="bg1"/>
                </a:solidFill>
              </a:rPr>
              <a:t> </a:t>
            </a:r>
            <a:r>
              <a:rPr lang="en-US" b="1" dirty="0">
                <a:solidFill>
                  <a:schemeClr val="bg1"/>
                </a:solidFill>
              </a:rPr>
              <a:t>Ligand-gated channels are a group of transmembrane ion-channel proteins which open to allow ions such as Na+, K+, Ca2+, and Cl− to pass through the membrane in response to the binding of a chemical messenger (i.e. a ligand), such as a neurotransmitter</a:t>
            </a:r>
          </a:p>
          <a:p>
            <a:pPr algn="l"/>
            <a:endParaRPr lang="en-US" sz="2800" b="1" dirty="0">
              <a:solidFill>
                <a:srgbClr val="FFFF00"/>
              </a:solidFill>
            </a:endParaRPr>
          </a:p>
          <a:p>
            <a:pPr algn="l"/>
            <a:r>
              <a:rPr lang="en-US" sz="2800" b="1" dirty="0">
                <a:solidFill>
                  <a:srgbClr val="FFFF00"/>
                </a:solidFill>
              </a:rPr>
              <a:t>- Voltage-gated channels</a:t>
            </a:r>
            <a:r>
              <a:rPr lang="en-US" sz="2800" b="1" dirty="0">
                <a:solidFill>
                  <a:schemeClr val="bg1"/>
                </a:solidFill>
              </a:rPr>
              <a:t> - are channels whose permeability is influenced by the membrane potential difference – membrane voltage (permeability depends on applied electric field)</a:t>
            </a:r>
          </a:p>
          <a:p>
            <a:pPr algn="l"/>
            <a:endParaRPr lang="en-US" sz="2800" dirty="0">
              <a:solidFill>
                <a:schemeClr val="bg1"/>
              </a:solidFill>
            </a:endParaRPr>
          </a:p>
        </p:txBody>
      </p:sp>
    </p:spTree>
    <p:extLst>
      <p:ext uri="{BB962C8B-B14F-4D97-AF65-F5344CB8AC3E}">
        <p14:creationId xmlns:p14="http://schemas.microsoft.com/office/powerpoint/2010/main" val="896706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b="1" dirty="0">
              <a:solidFill>
                <a:schemeClr val="bg1"/>
              </a:solidFill>
            </a:endParaRPr>
          </a:p>
          <a:p>
            <a:pPr algn="l"/>
            <a:endParaRPr lang="ru-RU" sz="2800" b="1" dirty="0">
              <a:solidFill>
                <a:srgbClr val="92D050"/>
              </a:solidFill>
            </a:endParaRPr>
          </a:p>
          <a:p>
            <a:pPr algn="l"/>
            <a:r>
              <a:rPr lang="en-US" sz="3600" b="1" dirty="0">
                <a:solidFill>
                  <a:srgbClr val="92D050"/>
                </a:solidFill>
              </a:rPr>
              <a:t>2. Neurotransmitters </a:t>
            </a:r>
            <a:r>
              <a:rPr lang="en-US" sz="2800" b="1" dirty="0">
                <a:solidFill>
                  <a:srgbClr val="FFFF00"/>
                </a:solidFill>
              </a:rPr>
              <a:t> </a:t>
            </a:r>
            <a:endParaRPr lang="ru-RU" sz="2800" b="1" dirty="0">
              <a:solidFill>
                <a:srgbClr val="FFFF00"/>
              </a:solidFill>
            </a:endParaRPr>
          </a:p>
          <a:p>
            <a:pPr algn="l"/>
            <a:r>
              <a:rPr lang="en-US" sz="2800" b="1" dirty="0">
                <a:solidFill>
                  <a:srgbClr val="FFFF00"/>
                </a:solidFill>
              </a:rPr>
              <a:t> </a:t>
            </a:r>
            <a:endParaRPr lang="ru-RU" sz="2800" b="1" dirty="0">
              <a:solidFill>
                <a:srgbClr val="FFFF00"/>
              </a:solidFill>
            </a:endParaRPr>
          </a:p>
          <a:p>
            <a:pPr algn="l"/>
            <a:r>
              <a:rPr lang="ru-RU" sz="3200" b="1" dirty="0">
                <a:solidFill>
                  <a:schemeClr val="bg1"/>
                </a:solidFill>
              </a:rPr>
              <a:t>- </a:t>
            </a:r>
            <a:r>
              <a:rPr lang="en-US" sz="3200" b="1" dirty="0">
                <a:solidFill>
                  <a:schemeClr val="bg1"/>
                </a:solidFill>
              </a:rPr>
              <a:t>are endogenous chemicals that enable neurotransmission and which are released by the axon terminal of a neuron </a:t>
            </a:r>
            <a:endParaRPr lang="ru-RU" sz="3200" b="1" dirty="0">
              <a:solidFill>
                <a:schemeClr val="bg1"/>
              </a:solidFill>
            </a:endParaRPr>
          </a:p>
          <a:p>
            <a:pPr algn="l"/>
            <a:r>
              <a:rPr lang="en-US" sz="3200" b="1" dirty="0">
                <a:solidFill>
                  <a:schemeClr val="bg1"/>
                </a:solidFill>
              </a:rPr>
              <a:t>(the presynaptic neuron), and bind to and activate the receptors on the dendrites of another neuron (the postsynaptic neuron)</a:t>
            </a:r>
          </a:p>
          <a:p>
            <a:pPr algn="l"/>
            <a:endParaRPr lang="en-US" sz="2800" b="1" dirty="0">
              <a:solidFill>
                <a:schemeClr val="bg1"/>
              </a:solidFill>
            </a:endParaRPr>
          </a:p>
          <a:p>
            <a:pPr algn="l"/>
            <a:endParaRPr lang="en-US" sz="2800" b="1" dirty="0">
              <a:solidFill>
                <a:schemeClr val="bg1"/>
              </a:solidFill>
            </a:endParaRPr>
          </a:p>
        </p:txBody>
      </p:sp>
    </p:spTree>
    <p:extLst>
      <p:ext uri="{BB962C8B-B14F-4D97-AF65-F5344CB8AC3E}">
        <p14:creationId xmlns:p14="http://schemas.microsoft.com/office/powerpoint/2010/main" val="721321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44463"/>
            <a:ext cx="11678098" cy="6215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9812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b="1" dirty="0">
              <a:solidFill>
                <a:schemeClr val="bg1"/>
              </a:solidFill>
            </a:endParaRPr>
          </a:p>
          <a:p>
            <a:pPr algn="l"/>
            <a:endParaRPr lang="en-US" sz="2800" b="1" dirty="0">
              <a:solidFill>
                <a:schemeClr val="bg1"/>
              </a:solidFill>
            </a:endParaRPr>
          </a:p>
          <a:p>
            <a:pPr algn="l"/>
            <a:r>
              <a:rPr lang="en-US" sz="3600" b="1" dirty="0">
                <a:solidFill>
                  <a:srgbClr val="92D050"/>
                </a:solidFill>
              </a:rPr>
              <a:t>3. Sodium-Potassium Pump </a:t>
            </a:r>
            <a:endParaRPr lang="ru-RU" sz="3600" b="1" dirty="0">
              <a:solidFill>
                <a:srgbClr val="92D050"/>
              </a:solidFill>
            </a:endParaRPr>
          </a:p>
          <a:p>
            <a:pPr algn="l"/>
            <a:r>
              <a:rPr lang="en-US" sz="2800" b="1" dirty="0">
                <a:solidFill>
                  <a:schemeClr val="bg1"/>
                </a:solidFill>
              </a:rPr>
              <a:t>( Na+ / K+ pump, sodium-potassium adenosine triphosphatase Na+ / K+ ATPase ) </a:t>
            </a:r>
            <a:endParaRPr lang="ru-RU" sz="2800" b="1" dirty="0">
              <a:solidFill>
                <a:schemeClr val="bg1"/>
              </a:solidFill>
            </a:endParaRPr>
          </a:p>
          <a:p>
            <a:pPr algn="l"/>
            <a:endParaRPr lang="ru-RU" sz="2800" b="1" dirty="0">
              <a:solidFill>
                <a:schemeClr val="bg1"/>
              </a:solidFill>
            </a:endParaRPr>
          </a:p>
          <a:p>
            <a:pPr algn="l"/>
            <a:r>
              <a:rPr lang="en-US" sz="3200" b="1" dirty="0">
                <a:solidFill>
                  <a:schemeClr val="bg1"/>
                </a:solidFill>
              </a:rPr>
              <a:t>– is a mechanism that pumps sodium out of cells while pumping potassium into cells to maintain stability of the ions concentration gradients and resting potential </a:t>
            </a:r>
          </a:p>
          <a:p>
            <a:pPr algn="l"/>
            <a:endParaRPr lang="en-US" sz="2800" b="1" dirty="0">
              <a:solidFill>
                <a:schemeClr val="bg1"/>
              </a:solidFill>
            </a:endParaRPr>
          </a:p>
        </p:txBody>
      </p:sp>
    </p:spTree>
    <p:extLst>
      <p:ext uri="{BB962C8B-B14F-4D97-AF65-F5344CB8AC3E}">
        <p14:creationId xmlns:p14="http://schemas.microsoft.com/office/powerpoint/2010/main" val="4045488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b="1" dirty="0">
              <a:solidFill>
                <a:schemeClr val="bg1"/>
              </a:solidFill>
            </a:endParaRPr>
          </a:p>
          <a:p>
            <a:pPr algn="l"/>
            <a:endParaRPr lang="en-US" sz="2800" b="1" dirty="0">
              <a:solidFill>
                <a:schemeClr val="bg1"/>
              </a:solidFill>
            </a:endParaRPr>
          </a:p>
        </p:txBody>
      </p:sp>
      <p:pic>
        <p:nvPicPr>
          <p:cNvPr id="15362" name="Picture 2" descr="C:\Users\Us\Documents\Physics&amp;Math\Lectures on MBPh\5. Biophysics of MP\5.2\Sodium-potassium_pump_and_diffus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478" y="119793"/>
            <a:ext cx="12055522" cy="6738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478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2800" dirty="0">
              <a:solidFill>
                <a:schemeClr val="bg1"/>
              </a:solidFill>
            </a:endParaRPr>
          </a:p>
          <a:p>
            <a:endParaRPr lang="en-US" sz="3600" b="1" dirty="0">
              <a:solidFill>
                <a:schemeClr val="accent4">
                  <a:lumMod val="40000"/>
                  <a:lumOff val="60000"/>
                </a:schemeClr>
              </a:solidFill>
            </a:endParaRPr>
          </a:p>
          <a:p>
            <a:r>
              <a:rPr lang="en-US" sz="3600" b="1" dirty="0">
                <a:solidFill>
                  <a:schemeClr val="accent4">
                    <a:lumMod val="40000"/>
                    <a:lumOff val="60000"/>
                  </a:schemeClr>
                </a:solidFill>
              </a:rPr>
              <a:t>3. Functioning / Mechanism </a:t>
            </a:r>
          </a:p>
          <a:p>
            <a:endParaRPr lang="en-US" sz="2800" b="1" dirty="0">
              <a:solidFill>
                <a:schemeClr val="bg1"/>
              </a:solidFill>
            </a:endParaRPr>
          </a:p>
          <a:p>
            <a:endParaRPr lang="en-US" sz="2800" b="1" dirty="0">
              <a:solidFill>
                <a:schemeClr val="bg1"/>
              </a:solidFill>
            </a:endParaRPr>
          </a:p>
          <a:p>
            <a:r>
              <a:rPr lang="en-US" sz="4000" b="1" dirty="0">
                <a:solidFill>
                  <a:schemeClr val="bg1"/>
                </a:solidFill>
              </a:rPr>
              <a:t>"All-or-none" principle - action potential can occur fully or does not occur at all</a:t>
            </a:r>
          </a:p>
          <a:p>
            <a:endParaRPr lang="en-US" sz="2800" dirty="0">
              <a:solidFill>
                <a:schemeClr val="bg1"/>
              </a:solidFill>
            </a:endParaRPr>
          </a:p>
          <a:p>
            <a:pPr algn="l"/>
            <a:endParaRPr lang="en-US" sz="2800" dirty="0">
              <a:solidFill>
                <a:schemeClr val="bg1"/>
              </a:solidFill>
            </a:endParaRPr>
          </a:p>
        </p:txBody>
      </p:sp>
    </p:spTree>
    <p:extLst>
      <p:ext uri="{BB962C8B-B14F-4D97-AF65-F5344CB8AC3E}">
        <p14:creationId xmlns:p14="http://schemas.microsoft.com/office/powerpoint/2010/main" val="1553113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200" dirty="0">
              <a:solidFill>
                <a:schemeClr val="bg1"/>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603" y="122828"/>
            <a:ext cx="11515928" cy="6605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1319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endParaRPr lang="ru-RU" sz="2800" dirty="0">
                  <a:solidFill>
                    <a:schemeClr val="bg1"/>
                  </a:solidFill>
                </a:endParaRPr>
              </a:p>
              <a:p>
                <a:pPr algn="l"/>
                <a:r>
                  <a:rPr lang="en-US" sz="3600" b="1" dirty="0">
                    <a:solidFill>
                      <a:srgbClr val="FFFF00"/>
                    </a:solidFill>
                  </a:rPr>
                  <a:t>Initial (Resting) state:  </a:t>
                </a:r>
              </a:p>
              <a:p>
                <a:pPr algn="l"/>
                <a:r>
                  <a:rPr lang="en-US" sz="2800" b="1" dirty="0">
                    <a:solidFill>
                      <a:schemeClr val="bg1"/>
                    </a:solidFill>
                  </a:rPr>
                  <a:t>- </a:t>
                </a:r>
                <a:r>
                  <a:rPr lang="en-US" sz="2800" b="1" dirty="0">
                    <a:solidFill>
                      <a:srgbClr val="FFC000"/>
                    </a:solidFill>
                  </a:rPr>
                  <a:t>voltage-gated sodium channels </a:t>
                </a:r>
                <a:r>
                  <a:rPr lang="en-US" sz="2800" b="1" dirty="0">
                    <a:solidFill>
                      <a:schemeClr val="bg1"/>
                    </a:solidFill>
                  </a:rPr>
                  <a:t>are closed (deactivated) and do not let sodium ions through. </a:t>
                </a:r>
              </a:p>
              <a:p>
                <a:pPr algn="l"/>
                <a:r>
                  <a:rPr lang="en-US" sz="2800" b="1" dirty="0">
                    <a:solidFill>
                      <a:schemeClr val="bg1"/>
                    </a:solidFill>
                  </a:rPr>
                  <a:t>- </a:t>
                </a:r>
                <a:r>
                  <a:rPr lang="en-US" sz="2800" b="1" dirty="0">
                    <a:solidFill>
                      <a:srgbClr val="FFC000"/>
                    </a:solidFill>
                  </a:rPr>
                  <a:t>Membrane voltage </a:t>
                </a:r>
                <a:r>
                  <a:rPr lang="en-US" sz="2800" b="1" dirty="0">
                    <a:solidFill>
                      <a:schemeClr val="bg1"/>
                    </a:solidFill>
                  </a:rPr>
                  <a:t>is equal to the resting potential which is a stationary membrane potential: </a:t>
                </a:r>
              </a:p>
              <a:p>
                <a:pPr algn="l"/>
                <a:endParaRPr lang="en-US" sz="2800" b="1" dirty="0">
                  <a:solidFill>
                    <a:schemeClr val="bg1"/>
                  </a:solidFill>
                </a:endParaRPr>
              </a:p>
              <a:p>
                <a14:m>
                  <m:oMath xmlns:m="http://schemas.openxmlformats.org/officeDocument/2006/math">
                    <m:sSub>
                      <m:sSubPr>
                        <m:ctrlPr>
                          <a:rPr lang="ru-RU" sz="2800" b="1" i="1" smtClean="0">
                            <a:solidFill>
                              <a:srgbClr val="FFFF00"/>
                            </a:solidFill>
                            <a:latin typeface="Cambria Math" panose="02040503050406030204" pitchFamily="18" charset="0"/>
                          </a:rPr>
                        </m:ctrlPr>
                      </m:sSubPr>
                      <m:e>
                        <m:r>
                          <a:rPr lang="de-DE" sz="2800" b="1" i="1">
                            <a:solidFill>
                              <a:srgbClr val="FFFF00"/>
                            </a:solidFill>
                            <a:latin typeface="Cambria Math"/>
                          </a:rPr>
                          <m:t>𝑬</m:t>
                        </m:r>
                      </m:e>
                      <m:sub>
                        <m:r>
                          <a:rPr lang="de-DE" sz="2800" b="1" i="1">
                            <a:solidFill>
                              <a:srgbClr val="FFFF00"/>
                            </a:solidFill>
                            <a:latin typeface="Cambria Math"/>
                          </a:rPr>
                          <m:t>𝒎</m:t>
                        </m:r>
                        <m:r>
                          <a:rPr lang="en-US" sz="2800" b="1" i="1" smtClean="0">
                            <a:solidFill>
                              <a:srgbClr val="FFFF00"/>
                            </a:solidFill>
                            <a:latin typeface="Cambria Math"/>
                          </a:rPr>
                          <m:t>𝒓𝒔</m:t>
                        </m:r>
                      </m:sub>
                    </m:sSub>
                  </m:oMath>
                </a14:m>
                <a:r>
                  <a:rPr lang="de-DE" sz="2800" b="1" i="1" dirty="0">
                    <a:solidFill>
                      <a:srgbClr val="FFFF00"/>
                    </a:solidFill>
                  </a:rPr>
                  <a:t> = </a:t>
                </a:r>
                <a14:m>
                  <m:oMath xmlns:m="http://schemas.openxmlformats.org/officeDocument/2006/math">
                    <m:f>
                      <m:fPr>
                        <m:ctrlPr>
                          <a:rPr lang="ru-RU" sz="2800" b="1" i="1">
                            <a:solidFill>
                              <a:srgbClr val="FFFF00"/>
                            </a:solidFill>
                            <a:latin typeface="Cambria Math" panose="02040503050406030204" pitchFamily="18" charset="0"/>
                          </a:rPr>
                        </m:ctrlPr>
                      </m:fPr>
                      <m:num>
                        <m:r>
                          <a:rPr lang="en-US" sz="2800" b="1" i="1">
                            <a:solidFill>
                              <a:srgbClr val="FFFF00"/>
                            </a:solidFill>
                            <a:latin typeface="Cambria Math"/>
                          </a:rPr>
                          <m:t>𝑹𝑻</m:t>
                        </m:r>
                      </m:num>
                      <m:den>
                        <m:r>
                          <a:rPr lang="en-US" sz="2800" b="1" i="1">
                            <a:solidFill>
                              <a:srgbClr val="FFFF00"/>
                            </a:solidFill>
                            <a:latin typeface="Cambria Math"/>
                          </a:rPr>
                          <m:t>𝑭</m:t>
                        </m:r>
                      </m:den>
                    </m:f>
                  </m:oMath>
                </a14:m>
                <a:r>
                  <a:rPr lang="en-US" sz="2800" b="1" i="1" dirty="0">
                    <a:solidFill>
                      <a:srgbClr val="FFFF00"/>
                    </a:solidFill>
                  </a:rPr>
                  <a:t> </a:t>
                </a:r>
                <a14:m>
                  <m:oMath xmlns:m="http://schemas.openxmlformats.org/officeDocument/2006/math">
                    <m:r>
                      <a:rPr lang="de-DE" sz="2800" b="1" i="1">
                        <a:solidFill>
                          <a:srgbClr val="FFFF00"/>
                        </a:solidFill>
                        <a:latin typeface="Cambria Math"/>
                      </a:rPr>
                      <m:t>∙</m:t>
                    </m:r>
                  </m:oMath>
                </a14:m>
                <a:r>
                  <a:rPr lang="de-DE" sz="2800" b="1" i="1" dirty="0">
                    <a:solidFill>
                      <a:srgbClr val="FFFF00"/>
                    </a:solidFill>
                  </a:rPr>
                  <a:t>ln</a:t>
                </a:r>
                <a14:m>
                  <m:oMath xmlns:m="http://schemas.openxmlformats.org/officeDocument/2006/math">
                    <m:f>
                      <m:fPr>
                        <m:ctrlPr>
                          <a:rPr lang="ru-RU" sz="3600" b="1" i="1">
                            <a:solidFill>
                              <a:srgbClr val="FFFF00"/>
                            </a:solidFill>
                            <a:latin typeface="Cambria Math" panose="02040503050406030204" pitchFamily="18" charset="0"/>
                          </a:rPr>
                        </m:ctrlPr>
                      </m:fPr>
                      <m:num>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𝑵𝒂</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𝑵𝒂</m:t>
                            </m:r>
                            <m:r>
                              <a:rPr lang="de-DE" sz="3600" b="1" i="1">
                                <a:solidFill>
                                  <a:srgbClr val="FFFF00"/>
                                </a:solidFill>
                                <a:latin typeface="Cambria Math"/>
                              </a:rPr>
                              <m:t>+]</m:t>
                            </m:r>
                          </m:e>
                          <m:sub>
                            <m:r>
                              <a:rPr lang="de-DE" sz="3600" b="1" i="1">
                                <a:solidFill>
                                  <a:srgbClr val="FFFF00"/>
                                </a:solidFill>
                                <a:latin typeface="Cambria Math"/>
                              </a:rPr>
                              <m:t>𝒐</m:t>
                            </m:r>
                          </m:sub>
                        </m:sSub>
                        <m:r>
                          <a:rPr lang="de-DE" sz="3600" b="1" i="1">
                            <a:solidFill>
                              <a:srgbClr val="FFFF00"/>
                            </a:solidFill>
                            <a:latin typeface="Cambria Math"/>
                          </a:rPr>
                          <m:t>+</m:t>
                        </m:r>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𝑲</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𝑲</m:t>
                            </m:r>
                            <m:r>
                              <a:rPr lang="de-DE" sz="3600" b="1" i="1">
                                <a:solidFill>
                                  <a:srgbClr val="FFFF00"/>
                                </a:solidFill>
                                <a:latin typeface="Cambria Math"/>
                              </a:rPr>
                              <m:t>+]</m:t>
                            </m:r>
                          </m:e>
                          <m:sub>
                            <m:r>
                              <a:rPr lang="de-DE" sz="3600" b="1" i="1">
                                <a:solidFill>
                                  <a:srgbClr val="FFFF00"/>
                                </a:solidFill>
                                <a:latin typeface="Cambria Math"/>
                              </a:rPr>
                              <m:t>𝒐</m:t>
                            </m:r>
                          </m:sub>
                        </m:sSub>
                        <m:r>
                          <a:rPr lang="de-DE" sz="3600" b="1" i="1">
                            <a:solidFill>
                              <a:srgbClr val="FFFF00"/>
                            </a:solidFill>
                            <a:latin typeface="Cambria Math"/>
                          </a:rPr>
                          <m:t>+</m:t>
                        </m:r>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𝑪𝒍</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𝑪𝒍</m:t>
                            </m:r>
                            <m:r>
                              <a:rPr lang="de-DE" sz="3600" b="1" i="1">
                                <a:solidFill>
                                  <a:srgbClr val="FFFF00"/>
                                </a:solidFill>
                                <a:latin typeface="Cambria Math"/>
                              </a:rPr>
                              <m:t>−]</m:t>
                            </m:r>
                          </m:e>
                          <m:sub>
                            <m:r>
                              <a:rPr lang="de-DE" sz="3600" b="1" i="1">
                                <a:solidFill>
                                  <a:srgbClr val="FFFF00"/>
                                </a:solidFill>
                                <a:latin typeface="Cambria Math"/>
                              </a:rPr>
                              <m:t>𝒊</m:t>
                            </m:r>
                          </m:sub>
                        </m:sSub>
                        <m:r>
                          <a:rPr lang="de-DE" sz="3600" b="1" i="1">
                            <a:solidFill>
                              <a:srgbClr val="FFFF00"/>
                            </a:solidFill>
                            <a:latin typeface="Cambria Math"/>
                          </a:rPr>
                          <m:t> </m:t>
                        </m:r>
                      </m:num>
                      <m:den>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𝑵𝒂</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𝑵𝒂</m:t>
                            </m:r>
                            <m:r>
                              <a:rPr lang="de-DE" sz="3600" b="1" i="1">
                                <a:solidFill>
                                  <a:srgbClr val="FFFF00"/>
                                </a:solidFill>
                                <a:latin typeface="Cambria Math"/>
                              </a:rPr>
                              <m:t>+]</m:t>
                            </m:r>
                          </m:e>
                          <m:sub>
                            <m:r>
                              <a:rPr lang="de-DE" sz="3600" b="1" i="1">
                                <a:solidFill>
                                  <a:srgbClr val="FFFF00"/>
                                </a:solidFill>
                                <a:latin typeface="Cambria Math"/>
                              </a:rPr>
                              <m:t>𝒊</m:t>
                            </m:r>
                          </m:sub>
                        </m:sSub>
                        <m:r>
                          <a:rPr lang="de-DE" sz="3600" b="1" i="1">
                            <a:solidFill>
                              <a:srgbClr val="FFFF00"/>
                            </a:solidFill>
                            <a:latin typeface="Cambria Math"/>
                          </a:rPr>
                          <m:t>+</m:t>
                        </m:r>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𝑲</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𝑲</m:t>
                            </m:r>
                            <m:r>
                              <a:rPr lang="de-DE" sz="3600" b="1" i="1">
                                <a:solidFill>
                                  <a:srgbClr val="FFFF00"/>
                                </a:solidFill>
                                <a:latin typeface="Cambria Math"/>
                              </a:rPr>
                              <m:t>+]</m:t>
                            </m:r>
                          </m:e>
                          <m:sub>
                            <m:r>
                              <a:rPr lang="de-DE" sz="3600" b="1" i="1">
                                <a:solidFill>
                                  <a:srgbClr val="FFFF00"/>
                                </a:solidFill>
                                <a:latin typeface="Cambria Math"/>
                              </a:rPr>
                              <m:t>𝒊</m:t>
                            </m:r>
                          </m:sub>
                        </m:sSub>
                        <m:r>
                          <a:rPr lang="de-DE" sz="3600" b="1" i="1">
                            <a:solidFill>
                              <a:srgbClr val="FFFF00"/>
                            </a:solidFill>
                            <a:latin typeface="Cambria Math"/>
                          </a:rPr>
                          <m:t>+</m:t>
                        </m:r>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𝑷</m:t>
                            </m:r>
                          </m:e>
                          <m:sub>
                            <m:r>
                              <a:rPr lang="de-DE" sz="3600" b="1" i="1">
                                <a:solidFill>
                                  <a:srgbClr val="FFFF00"/>
                                </a:solidFill>
                                <a:latin typeface="Cambria Math"/>
                              </a:rPr>
                              <m:t>𝑪𝒍</m:t>
                            </m:r>
                            <m:r>
                              <a:rPr lang="de-DE" sz="3600" b="1" i="1">
                                <a:solidFill>
                                  <a:srgbClr val="FFFF00"/>
                                </a:solidFill>
                                <a:latin typeface="Cambria Math"/>
                              </a:rPr>
                              <m:t>−</m:t>
                            </m:r>
                          </m:sub>
                        </m:sSub>
                        <m:sSub>
                          <m:sSubPr>
                            <m:ctrlPr>
                              <a:rPr lang="ru-RU" sz="3600" b="1" i="1">
                                <a:solidFill>
                                  <a:srgbClr val="FFFF00"/>
                                </a:solidFill>
                                <a:latin typeface="Cambria Math" panose="02040503050406030204" pitchFamily="18" charset="0"/>
                              </a:rPr>
                            </m:ctrlPr>
                          </m:sSubPr>
                          <m:e>
                            <m:r>
                              <a:rPr lang="de-DE" sz="3600" b="1" i="1">
                                <a:solidFill>
                                  <a:srgbClr val="FFFF00"/>
                                </a:solidFill>
                                <a:latin typeface="Cambria Math"/>
                              </a:rPr>
                              <m:t>[</m:t>
                            </m:r>
                            <m:r>
                              <a:rPr lang="de-DE" sz="3600" b="1" i="1">
                                <a:solidFill>
                                  <a:srgbClr val="FFFF00"/>
                                </a:solidFill>
                                <a:latin typeface="Cambria Math"/>
                              </a:rPr>
                              <m:t>𝑪𝒍</m:t>
                            </m:r>
                            <m:r>
                              <a:rPr lang="de-DE" sz="3600" b="1" i="1">
                                <a:solidFill>
                                  <a:srgbClr val="FFFF00"/>
                                </a:solidFill>
                                <a:latin typeface="Cambria Math"/>
                              </a:rPr>
                              <m:t>−]</m:t>
                            </m:r>
                          </m:e>
                          <m:sub>
                            <m:r>
                              <a:rPr lang="de-DE" sz="3600" b="1" i="1">
                                <a:solidFill>
                                  <a:srgbClr val="FFFF00"/>
                                </a:solidFill>
                                <a:latin typeface="Cambria Math"/>
                              </a:rPr>
                              <m:t>𝒐</m:t>
                            </m:r>
                          </m:sub>
                        </m:sSub>
                      </m:den>
                    </m:f>
                  </m:oMath>
                </a14:m>
                <a:endParaRPr lang="ru-RU" sz="3600" dirty="0"/>
              </a:p>
              <a:p>
                <a:pPr algn="l"/>
                <a:endParaRPr lang="en-US" sz="2800" b="1" dirty="0">
                  <a:solidFill>
                    <a:schemeClr val="bg1"/>
                  </a:solidFill>
                </a:endParaRPr>
              </a:p>
              <a:p>
                <a:pPr algn="l"/>
                <a:r>
                  <a:rPr lang="en-US" sz="2800" b="1" dirty="0">
                    <a:solidFill>
                      <a:schemeClr val="bg1"/>
                    </a:solidFill>
                  </a:rPr>
                  <a:t>- </a:t>
                </a:r>
                <a:r>
                  <a:rPr lang="en-US" sz="2800" b="1" dirty="0">
                    <a:solidFill>
                      <a:srgbClr val="FFC000"/>
                    </a:solidFill>
                  </a:rPr>
                  <a:t>Na+ / K+ pump </a:t>
                </a:r>
                <a:r>
                  <a:rPr lang="en-US" sz="2800" b="1" dirty="0">
                    <a:solidFill>
                      <a:schemeClr val="bg1"/>
                    </a:solidFill>
                  </a:rPr>
                  <a:t>keeps the concentration gradients and resting potential stable.</a:t>
                </a:r>
                <a:endParaRPr lang="ru-RU" sz="2800" b="1"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1659"/>
                </a:stretch>
              </a:blipFill>
            </p:spPr>
            <p:txBody>
              <a:bodyPr/>
              <a:lstStyle/>
              <a:p>
                <a:r>
                  <a:rPr lang="ru-RU">
                    <a:noFill/>
                  </a:rPr>
                  <a:t> </a:t>
                </a:r>
              </a:p>
            </p:txBody>
          </p:sp>
        </mc:Fallback>
      </mc:AlternateContent>
    </p:spTree>
    <p:extLst>
      <p:ext uri="{BB962C8B-B14F-4D97-AF65-F5344CB8AC3E}">
        <p14:creationId xmlns:p14="http://schemas.microsoft.com/office/powerpoint/2010/main" val="4259855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r>
              <a:rPr lang="en-US" sz="3200" dirty="0"/>
              <a:t> </a:t>
            </a:r>
          </a:p>
          <a:p>
            <a:endParaRPr lang="en-US" sz="3200"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131" y="805219"/>
            <a:ext cx="7356144" cy="484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85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4314" y="518615"/>
            <a:ext cx="11396133" cy="5773003"/>
          </a:xfrm>
        </p:spPr>
        <p:txBody>
          <a:bodyPr>
            <a:normAutofit fontScale="92500" lnSpcReduction="10000"/>
          </a:bodyPr>
          <a:lstStyle/>
          <a:p>
            <a:r>
              <a:rPr lang="en-US" sz="3600" b="1" dirty="0">
                <a:solidFill>
                  <a:srgbClr val="92D050"/>
                </a:solidFill>
              </a:rPr>
              <a:t>The objects of consideration:</a:t>
            </a:r>
          </a:p>
          <a:p>
            <a:endParaRPr lang="en-US" sz="3600" b="1" dirty="0">
              <a:solidFill>
                <a:schemeClr val="accent4">
                  <a:lumMod val="40000"/>
                  <a:lumOff val="60000"/>
                </a:schemeClr>
              </a:solidFill>
            </a:endParaRPr>
          </a:p>
          <a:p>
            <a:pPr algn="just"/>
            <a:r>
              <a:rPr lang="en-US" sz="3600" dirty="0">
                <a:solidFill>
                  <a:srgbClr val="92D050"/>
                </a:solidFill>
              </a:rPr>
              <a:t>Excitable cells</a:t>
            </a:r>
            <a:r>
              <a:rPr lang="en-US" sz="3600" dirty="0">
                <a:solidFill>
                  <a:schemeClr val="accent4">
                    <a:lumMod val="40000"/>
                    <a:lumOff val="60000"/>
                  </a:schemeClr>
                </a:solidFill>
              </a:rPr>
              <a:t> - are cells membrane of which can change its electric potential difference (membrane voltage) in response to applied stimulus.</a:t>
            </a:r>
          </a:p>
          <a:p>
            <a:pPr algn="just"/>
            <a:endParaRPr lang="en-US" sz="3600" dirty="0">
              <a:solidFill>
                <a:schemeClr val="accent4">
                  <a:lumMod val="40000"/>
                  <a:lumOff val="60000"/>
                </a:schemeClr>
              </a:solidFill>
            </a:endParaRPr>
          </a:p>
          <a:p>
            <a:pPr algn="just"/>
            <a:r>
              <a:rPr lang="en-US" sz="3600" dirty="0">
                <a:solidFill>
                  <a:schemeClr val="accent4">
                    <a:lumMod val="40000"/>
                    <a:lumOff val="60000"/>
                  </a:schemeClr>
                </a:solidFill>
              </a:rPr>
              <a:t>Excitable cells can generate an action potential at its membrane in response to depolarization and may transmit an electrical impulse – a wave of depolarization along the membrane.  </a:t>
            </a:r>
          </a:p>
          <a:p>
            <a:pPr algn="just"/>
            <a:endParaRPr lang="en-US" sz="3600" dirty="0">
              <a:solidFill>
                <a:schemeClr val="accent4">
                  <a:lumMod val="40000"/>
                  <a:lumOff val="60000"/>
                </a:schemeClr>
              </a:solidFill>
            </a:endParaRPr>
          </a:p>
          <a:p>
            <a:pPr algn="just"/>
            <a:r>
              <a:rPr lang="en-US" sz="3600" dirty="0">
                <a:solidFill>
                  <a:srgbClr val="92D050"/>
                </a:solidFill>
              </a:rPr>
              <a:t>Excitable cells:</a:t>
            </a:r>
            <a:r>
              <a:rPr lang="en-US" sz="3600" dirty="0">
                <a:solidFill>
                  <a:schemeClr val="accent4">
                    <a:lumMod val="40000"/>
                    <a:lumOff val="60000"/>
                  </a:schemeClr>
                </a:solidFill>
              </a:rPr>
              <a:t> </a:t>
            </a:r>
            <a:r>
              <a:rPr lang="en-US" sz="3600" dirty="0">
                <a:solidFill>
                  <a:srgbClr val="FFFF00"/>
                </a:solidFill>
              </a:rPr>
              <a:t>neurons, muscle cells, endocrine cells </a:t>
            </a:r>
            <a:r>
              <a:rPr lang="en-US" sz="3600" dirty="0">
                <a:solidFill>
                  <a:schemeClr val="accent4">
                    <a:lumMod val="40000"/>
                    <a:lumOff val="60000"/>
                  </a:schemeClr>
                </a:solidFill>
              </a:rPr>
              <a:t>(e.g. insulin-releasing pancreatic β cells)</a:t>
            </a:r>
          </a:p>
          <a:p>
            <a:endParaRPr lang="en-US" sz="3600" dirty="0">
              <a:solidFill>
                <a:schemeClr val="accent4">
                  <a:lumMod val="40000"/>
                  <a:lumOff val="60000"/>
                </a:schemeClr>
              </a:solidFill>
            </a:endParaRPr>
          </a:p>
        </p:txBody>
      </p:sp>
    </p:spTree>
    <p:extLst>
      <p:ext uri="{BB962C8B-B14F-4D97-AF65-F5344CB8AC3E}">
        <p14:creationId xmlns:p14="http://schemas.microsoft.com/office/powerpoint/2010/main" val="829486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3600" b="1" dirty="0">
                <a:solidFill>
                  <a:srgbClr val="FFC000"/>
                </a:solidFill>
              </a:rPr>
              <a:t>Zero Phase - Initiation:  </a:t>
            </a:r>
          </a:p>
          <a:p>
            <a:pPr algn="l"/>
            <a:r>
              <a:rPr lang="en-US" sz="2800" b="1" dirty="0">
                <a:solidFill>
                  <a:schemeClr val="bg1"/>
                </a:solidFill>
              </a:rPr>
              <a:t>- Gated channels open in response to stimuli such as neurotransmitters* or pressure, temperature, voltage, light, sound etc. and pass the ions flow through the membrane what in turn causes changes in membrane potentials (causes graded potentials to happen).</a:t>
            </a:r>
          </a:p>
          <a:p>
            <a:pPr algn="l"/>
            <a:r>
              <a:rPr lang="en-US" sz="2800" b="1" dirty="0">
                <a:solidFill>
                  <a:schemeClr val="bg1"/>
                </a:solidFill>
              </a:rPr>
              <a:t>* Neurotransmitters that act to open Na+ channels produce excitatory postsynaptic potentials, or EPSPs, whereas neurotransmitters that act to open K+ or Cl− channels produce inhibitory postsynaptic potentials, or IPSPs. </a:t>
            </a:r>
          </a:p>
          <a:p>
            <a:pPr algn="l"/>
            <a:r>
              <a:rPr lang="en-US" sz="2800" b="1" dirty="0">
                <a:solidFill>
                  <a:schemeClr val="bg1"/>
                </a:solidFill>
              </a:rPr>
              <a:t>- When multiple types of channels are open within the same time period, the respective graded potentials and potentials due to opening of some voltage-gated sodium channels summate.</a:t>
            </a:r>
          </a:p>
          <a:p>
            <a:pPr algn="l"/>
            <a:endParaRPr lang="en-US" sz="2800" dirty="0">
              <a:solidFill>
                <a:schemeClr val="bg1"/>
              </a:solidFill>
            </a:endParaRPr>
          </a:p>
        </p:txBody>
      </p:sp>
    </p:spTree>
    <p:extLst>
      <p:ext uri="{BB962C8B-B14F-4D97-AF65-F5344CB8AC3E}">
        <p14:creationId xmlns:p14="http://schemas.microsoft.com/office/powerpoint/2010/main" val="384986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dirty="0">
              <a:solidFill>
                <a:schemeClr val="bg1"/>
              </a:solidFil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04716"/>
            <a:ext cx="11869428" cy="64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8102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dirty="0">
              <a:solidFill>
                <a:schemeClr val="bg1"/>
              </a:solidFil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399" y="338664"/>
            <a:ext cx="11396133" cy="6129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5424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5910" y="338665"/>
            <a:ext cx="11256622" cy="6129867"/>
          </a:xfrm>
        </p:spPr>
        <p:txBody>
          <a:bodyPr>
            <a:normAutofit/>
          </a:bodyPr>
          <a:lstStyle/>
          <a:p>
            <a:pPr algn="l"/>
            <a:endParaRPr lang="en-US" sz="2800" dirty="0">
              <a:solidFill>
                <a:schemeClr val="bg1"/>
              </a:solidFill>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364" y="0"/>
            <a:ext cx="11973636"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6943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pPr algn="l"/>
                <a:r>
                  <a:rPr lang="en-US" sz="3600" b="1" dirty="0">
                    <a:solidFill>
                      <a:srgbClr val="FFC000"/>
                    </a:solidFill>
                  </a:rPr>
                  <a:t>Phase one – Depolarization:</a:t>
                </a:r>
              </a:p>
              <a:p>
                <a:pPr algn="l"/>
                <a:endParaRPr lang="en-US" sz="2800" b="1" dirty="0">
                  <a:solidFill>
                    <a:schemeClr val="bg1"/>
                  </a:solidFill>
                </a:endParaRPr>
              </a:p>
              <a:p>
                <a:pPr algn="l"/>
                <a:r>
                  <a:rPr lang="en-US" sz="2800" b="1" dirty="0">
                    <a:solidFill>
                      <a:schemeClr val="bg1"/>
                    </a:solidFill>
                  </a:rPr>
                  <a:t>- After the membrane potential reached the activation threshold (-55 mV), a significant amount of voltage-gated sodium channels are open and cause rapid depolarization.</a:t>
                </a:r>
              </a:p>
              <a:p>
                <a:pPr algn="l"/>
                <a:endParaRPr lang="en-US" sz="2800" b="1" dirty="0">
                  <a:solidFill>
                    <a:schemeClr val="bg1"/>
                  </a:solidFill>
                </a:endParaRPr>
              </a:p>
              <a:p>
                <a:pPr algn="l"/>
                <a:r>
                  <a:rPr lang="en-US" sz="2800" b="1" dirty="0">
                    <a:solidFill>
                      <a:schemeClr val="bg1"/>
                    </a:solidFill>
                  </a:rPr>
                  <a:t>- Once membrane voltage reaches around +30 mV then voltage-gated sodium channels become inactivated (closed) and depolarization stops.</a:t>
                </a:r>
              </a:p>
              <a:p>
                <a:pPr algn="l"/>
                <a:endParaRPr lang="en-US" sz="2800" dirty="0">
                  <a:solidFill>
                    <a:schemeClr val="bg1"/>
                  </a:solidFill>
                </a:endParaRPr>
              </a:p>
              <a:p>
                <a:r>
                  <a:rPr lang="de-DE" sz="3200" b="1" i="1" dirty="0">
                    <a:solidFill>
                      <a:srgbClr val="FFC000"/>
                    </a:solidFill>
                  </a:rPr>
                  <a:t>V = </a:t>
                </a:r>
                <a14:m>
                  <m:oMath xmlns:m="http://schemas.openxmlformats.org/officeDocument/2006/math">
                    <m:sSub>
                      <m:sSubPr>
                        <m:ctrlPr>
                          <a:rPr lang="ru-RU" sz="3200" b="1" i="1">
                            <a:solidFill>
                              <a:srgbClr val="FFC000"/>
                            </a:solidFill>
                            <a:latin typeface="Cambria Math" panose="02040503050406030204" pitchFamily="18" charset="0"/>
                          </a:rPr>
                        </m:ctrlPr>
                      </m:sSubPr>
                      <m:e>
                        <m:r>
                          <a:rPr lang="de-DE" sz="3200" b="1" i="1">
                            <a:solidFill>
                              <a:srgbClr val="FFC000"/>
                            </a:solidFill>
                            <a:latin typeface="Cambria Math"/>
                          </a:rPr>
                          <m:t>𝑬</m:t>
                        </m:r>
                      </m:e>
                      <m:sub>
                        <m:r>
                          <a:rPr lang="de-DE" sz="3200" b="1" i="1">
                            <a:solidFill>
                              <a:srgbClr val="FFC000"/>
                            </a:solidFill>
                            <a:latin typeface="Cambria Math"/>
                          </a:rPr>
                          <m:t>𝒎</m:t>
                        </m:r>
                        <m:r>
                          <a:rPr lang="en-US" sz="3200" b="1" i="1" smtClean="0">
                            <a:solidFill>
                              <a:srgbClr val="FFC000"/>
                            </a:solidFill>
                            <a:latin typeface="Cambria Math"/>
                          </a:rPr>
                          <m:t>𝒓𝒔</m:t>
                        </m:r>
                      </m:sub>
                    </m:sSub>
                  </m:oMath>
                </a14:m>
                <a:r>
                  <a:rPr lang="de-DE" sz="3200" b="1" i="1" dirty="0">
                    <a:solidFill>
                      <a:srgbClr val="FFC000"/>
                    </a:solidFill>
                  </a:rPr>
                  <a:t> + </a:t>
                </a:r>
                <a14:m>
                  <m:oMath xmlns:m="http://schemas.openxmlformats.org/officeDocument/2006/math">
                    <m:f>
                      <m:fPr>
                        <m:ctrlPr>
                          <a:rPr lang="ru-RU" sz="3200" b="1" i="1">
                            <a:solidFill>
                              <a:srgbClr val="FFC000"/>
                            </a:solidFill>
                            <a:latin typeface="Cambria Math" panose="02040503050406030204" pitchFamily="18" charset="0"/>
                          </a:rPr>
                        </m:ctrlPr>
                      </m:fPr>
                      <m:num>
                        <m:r>
                          <a:rPr lang="en-US" sz="3200" b="1" i="1">
                            <a:solidFill>
                              <a:srgbClr val="FFC000"/>
                            </a:solidFill>
                            <a:latin typeface="Cambria Math"/>
                          </a:rPr>
                          <m:t>𝑹𝑻</m:t>
                        </m:r>
                      </m:num>
                      <m:den>
                        <m:r>
                          <a:rPr lang="en-US" sz="3200" b="1" i="1">
                            <a:solidFill>
                              <a:srgbClr val="FFC000"/>
                            </a:solidFill>
                            <a:latin typeface="Cambria Math"/>
                          </a:rPr>
                          <m:t>𝑭</m:t>
                        </m:r>
                      </m:den>
                    </m:f>
                  </m:oMath>
                </a14:m>
                <a:r>
                  <a:rPr lang="de-DE" sz="3200" b="1" i="1" dirty="0">
                    <a:solidFill>
                      <a:srgbClr val="FFC000"/>
                    </a:solidFill>
                  </a:rPr>
                  <a:t> ln </a:t>
                </a:r>
                <a14:m>
                  <m:oMath xmlns:m="http://schemas.openxmlformats.org/officeDocument/2006/math">
                    <m:f>
                      <m:fPr>
                        <m:ctrlPr>
                          <a:rPr lang="ru-RU" sz="3200" b="1" i="1">
                            <a:solidFill>
                              <a:srgbClr val="FFC000"/>
                            </a:solidFill>
                            <a:latin typeface="Cambria Math" panose="02040503050406030204" pitchFamily="18" charset="0"/>
                          </a:rPr>
                        </m:ctrlPr>
                      </m:fPr>
                      <m:num>
                        <m:sSub>
                          <m:sSubPr>
                            <m:ctrlPr>
                              <a:rPr lang="ru-RU" sz="3200" b="1" i="1">
                                <a:solidFill>
                                  <a:srgbClr val="FFC000"/>
                                </a:solidFill>
                                <a:latin typeface="Cambria Math" panose="02040503050406030204" pitchFamily="18" charset="0"/>
                              </a:rPr>
                            </m:ctrlPr>
                          </m:sSubPr>
                          <m:e>
                            <m:r>
                              <a:rPr lang="de-DE" sz="3200" b="1" i="1">
                                <a:solidFill>
                                  <a:srgbClr val="FFC000"/>
                                </a:solidFill>
                                <a:latin typeface="Cambria Math"/>
                              </a:rPr>
                              <m:t>[</m:t>
                            </m:r>
                            <m:r>
                              <a:rPr lang="de-DE" sz="3200" b="1" i="1">
                                <a:solidFill>
                                  <a:srgbClr val="FFC000"/>
                                </a:solidFill>
                                <a:latin typeface="Cambria Math"/>
                              </a:rPr>
                              <m:t>𝑵𝒂</m:t>
                            </m:r>
                            <m:r>
                              <a:rPr lang="de-DE" sz="3200" b="1" i="1">
                                <a:solidFill>
                                  <a:srgbClr val="FFC000"/>
                                </a:solidFill>
                                <a:latin typeface="Cambria Math"/>
                              </a:rPr>
                              <m:t>+]</m:t>
                            </m:r>
                          </m:e>
                          <m:sub>
                            <m:r>
                              <a:rPr lang="de-DE" sz="3200" b="1" i="1">
                                <a:solidFill>
                                  <a:srgbClr val="FFC000"/>
                                </a:solidFill>
                                <a:latin typeface="Cambria Math"/>
                              </a:rPr>
                              <m:t>𝒐</m:t>
                            </m:r>
                          </m:sub>
                        </m:sSub>
                      </m:num>
                      <m:den>
                        <m:sSub>
                          <m:sSubPr>
                            <m:ctrlPr>
                              <a:rPr lang="ru-RU" sz="3200" b="1" i="1">
                                <a:solidFill>
                                  <a:srgbClr val="FFC000"/>
                                </a:solidFill>
                                <a:latin typeface="Cambria Math" panose="02040503050406030204" pitchFamily="18" charset="0"/>
                              </a:rPr>
                            </m:ctrlPr>
                          </m:sSubPr>
                          <m:e>
                            <m:r>
                              <a:rPr lang="de-DE" sz="3200" b="1" i="1">
                                <a:solidFill>
                                  <a:srgbClr val="FFC000"/>
                                </a:solidFill>
                                <a:latin typeface="Cambria Math"/>
                              </a:rPr>
                              <m:t>[</m:t>
                            </m:r>
                            <m:r>
                              <a:rPr lang="de-DE" sz="3200" b="1" i="1">
                                <a:solidFill>
                                  <a:srgbClr val="FFC000"/>
                                </a:solidFill>
                                <a:latin typeface="Cambria Math"/>
                              </a:rPr>
                              <m:t>𝑵𝒂</m:t>
                            </m:r>
                            <m:r>
                              <a:rPr lang="de-DE" sz="3200" b="1" i="1">
                                <a:solidFill>
                                  <a:srgbClr val="FFC000"/>
                                </a:solidFill>
                                <a:latin typeface="Cambria Math"/>
                              </a:rPr>
                              <m:t>+]</m:t>
                            </m:r>
                          </m:e>
                          <m:sub>
                            <m:r>
                              <a:rPr lang="de-DE" sz="3200" b="1" i="1">
                                <a:solidFill>
                                  <a:srgbClr val="FFC000"/>
                                </a:solidFill>
                                <a:latin typeface="Cambria Math"/>
                              </a:rPr>
                              <m:t>𝒊</m:t>
                            </m:r>
                          </m:sub>
                        </m:sSub>
                      </m:den>
                    </m:f>
                  </m:oMath>
                </a14:m>
                <a:endParaRPr lang="ru-RU" sz="3200" b="1" dirty="0"/>
              </a:p>
              <a:p>
                <a:pPr algn="l"/>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1659" t="-2388"/>
                </a:stretch>
              </a:blipFill>
            </p:spPr>
            <p:txBody>
              <a:bodyPr/>
              <a:lstStyle/>
              <a:p>
                <a:r>
                  <a:rPr lang="ru-RU">
                    <a:noFill/>
                  </a:rPr>
                  <a:t> </a:t>
                </a:r>
              </a:p>
            </p:txBody>
          </p:sp>
        </mc:Fallback>
      </mc:AlternateContent>
    </p:spTree>
    <p:extLst>
      <p:ext uri="{BB962C8B-B14F-4D97-AF65-F5344CB8AC3E}">
        <p14:creationId xmlns:p14="http://schemas.microsoft.com/office/powerpoint/2010/main" val="919596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104" y="144463"/>
            <a:ext cx="9239535" cy="6392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5071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3200" b="1" dirty="0">
                <a:solidFill>
                  <a:srgbClr val="92D050"/>
                </a:solidFill>
              </a:rPr>
              <a:t>Phase two – Repolarization:</a:t>
            </a:r>
          </a:p>
          <a:p>
            <a:pPr algn="l"/>
            <a:endParaRPr lang="en-US" sz="2800" b="1" dirty="0">
              <a:solidFill>
                <a:schemeClr val="bg1"/>
              </a:solidFill>
            </a:endParaRPr>
          </a:p>
          <a:p>
            <a:pPr algn="l"/>
            <a:r>
              <a:rPr lang="en-US" sz="2800" b="1" dirty="0">
                <a:solidFill>
                  <a:schemeClr val="bg1"/>
                </a:solidFill>
              </a:rPr>
              <a:t>- Voltage-gated potassium channels activate (open)</a:t>
            </a:r>
          </a:p>
          <a:p>
            <a:pPr algn="l"/>
            <a:endParaRPr lang="en-US" sz="2800" b="1" dirty="0">
              <a:solidFill>
                <a:schemeClr val="bg1"/>
              </a:solidFill>
            </a:endParaRPr>
          </a:p>
          <a:p>
            <a:pPr algn="l"/>
            <a:r>
              <a:rPr lang="en-US" sz="2800" b="1" dirty="0">
                <a:solidFill>
                  <a:schemeClr val="bg1"/>
                </a:solidFill>
              </a:rPr>
              <a:t>- Membrane voltage rapidly changes back and overshoots its resting membrane potential (hyperpolarization).</a:t>
            </a:r>
          </a:p>
          <a:p>
            <a:pPr algn="l"/>
            <a:endParaRPr lang="en-US" sz="2800" b="1" dirty="0">
              <a:solidFill>
                <a:schemeClr val="bg1"/>
              </a:solidFill>
            </a:endParaRPr>
          </a:p>
          <a:p>
            <a:pPr algn="l"/>
            <a:r>
              <a:rPr lang="en-US" sz="2800" b="1" dirty="0">
                <a:solidFill>
                  <a:schemeClr val="bg1"/>
                </a:solidFill>
              </a:rPr>
              <a:t>- Hyperpolarization – potassium channels stay open and continue to let potassium ions through.</a:t>
            </a:r>
          </a:p>
          <a:p>
            <a:pPr algn="l"/>
            <a:endParaRPr lang="en-US" sz="2800" b="1" dirty="0">
              <a:solidFill>
                <a:schemeClr val="bg1"/>
              </a:solidFill>
            </a:endParaRPr>
          </a:p>
          <a:p>
            <a:pPr algn="l"/>
            <a:r>
              <a:rPr lang="en-US" sz="2800" b="1" dirty="0">
                <a:solidFill>
                  <a:schemeClr val="bg1"/>
                </a:solidFill>
              </a:rPr>
              <a:t>- Voltage-gated potassium channels inactivate and membrane voltage returns to its resting value (near -70mV).</a:t>
            </a:r>
          </a:p>
          <a:p>
            <a:pPr algn="l"/>
            <a:endParaRPr lang="en-US" sz="2800" dirty="0">
              <a:solidFill>
                <a:schemeClr val="bg1"/>
              </a:solidFill>
            </a:endParaRPr>
          </a:p>
        </p:txBody>
      </p:sp>
    </p:spTree>
    <p:extLst>
      <p:ext uri="{BB962C8B-B14F-4D97-AF65-F5344CB8AC3E}">
        <p14:creationId xmlns:p14="http://schemas.microsoft.com/office/powerpoint/2010/main" val="398707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2" y="144462"/>
            <a:ext cx="11906511" cy="648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734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3200" b="1" dirty="0">
                <a:solidFill>
                  <a:srgbClr val="92D050"/>
                </a:solidFill>
              </a:rPr>
              <a:t>Refractory period  </a:t>
            </a:r>
            <a:r>
              <a:rPr lang="en-US" sz="3200" b="1" dirty="0">
                <a:solidFill>
                  <a:srgbClr val="FFC000"/>
                </a:solidFill>
              </a:rPr>
              <a:t>- </a:t>
            </a:r>
          </a:p>
          <a:p>
            <a:pPr algn="l"/>
            <a:r>
              <a:rPr lang="en-US" sz="2800" b="1" dirty="0">
                <a:solidFill>
                  <a:schemeClr val="bg1"/>
                </a:solidFill>
              </a:rPr>
              <a:t>is a period of time during which a cell can’t be electrically excited regardless of the strength of the stimulus.  Refractory period is equal to the amount of time it takes for an excitable membrane to be ready for a next stimulus once it returns to its resting state following an excitation. The refractory period in a neuron occurs after an action potential generated. </a:t>
            </a:r>
          </a:p>
          <a:p>
            <a:pPr algn="l"/>
            <a:endParaRPr lang="en-US" sz="2800" b="1" dirty="0">
              <a:solidFill>
                <a:schemeClr val="bg1"/>
              </a:solidFill>
            </a:endParaRPr>
          </a:p>
          <a:p>
            <a:pPr algn="l"/>
            <a:r>
              <a:rPr lang="en-US" sz="2800" b="1" dirty="0">
                <a:solidFill>
                  <a:schemeClr val="bg1"/>
                </a:solidFill>
              </a:rPr>
              <a:t>- </a:t>
            </a:r>
            <a:r>
              <a:rPr lang="en-US" sz="2800" b="1" dirty="0">
                <a:solidFill>
                  <a:srgbClr val="92D050"/>
                </a:solidFill>
              </a:rPr>
              <a:t>The absolute refractory period </a:t>
            </a:r>
            <a:r>
              <a:rPr lang="en-US" sz="2800" b="1" dirty="0">
                <a:solidFill>
                  <a:schemeClr val="bg1"/>
                </a:solidFill>
              </a:rPr>
              <a:t>– the period while and after depolarization when the majority of sodium channels remain in the inactive state. While the voltage-gated sodium channels are in the inactive state, it will not open in response to depolarization.</a:t>
            </a:r>
          </a:p>
          <a:p>
            <a:pPr algn="l"/>
            <a:r>
              <a:rPr lang="en-US" sz="2800" b="1" dirty="0">
                <a:solidFill>
                  <a:schemeClr val="bg1"/>
                </a:solidFill>
              </a:rPr>
              <a:t>- </a:t>
            </a:r>
            <a:r>
              <a:rPr lang="en-US" sz="2800" b="1" dirty="0">
                <a:solidFill>
                  <a:srgbClr val="92D050"/>
                </a:solidFill>
              </a:rPr>
              <a:t>The relative refractory period </a:t>
            </a:r>
            <a:r>
              <a:rPr lang="en-US" sz="2800" b="1" dirty="0">
                <a:solidFill>
                  <a:schemeClr val="bg1"/>
                </a:solidFill>
              </a:rPr>
              <a:t>- the period after depolarization (while hyperpolarization) when partially repolarization has occurred and a greater stimulus is required to cause the action potentials to happen. </a:t>
            </a:r>
          </a:p>
        </p:txBody>
      </p:sp>
    </p:spTree>
    <p:extLst>
      <p:ext uri="{BB962C8B-B14F-4D97-AF65-F5344CB8AC3E}">
        <p14:creationId xmlns:p14="http://schemas.microsoft.com/office/powerpoint/2010/main" val="207170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44462"/>
            <a:ext cx="11865567" cy="661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6170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r>
              <a:rPr lang="en-US" sz="2800" b="1" dirty="0">
                <a:solidFill>
                  <a:schemeClr val="accent6"/>
                </a:solidFill>
              </a:rPr>
              <a:t>A neuron or nerve cell </a:t>
            </a:r>
            <a:r>
              <a:rPr lang="en-US" sz="2800" b="1" dirty="0">
                <a:solidFill>
                  <a:schemeClr val="bg1"/>
                </a:solidFill>
              </a:rPr>
              <a:t>- is an electrically excitable cell that receives, processes and transmits information through electrical and chemical signals. </a:t>
            </a:r>
            <a:endParaRPr lang="en-US" sz="2800" dirty="0">
              <a:solidFill>
                <a:schemeClr val="bg1"/>
              </a:solidFill>
            </a:endParaRPr>
          </a:p>
        </p:txBody>
      </p:sp>
      <p:sp>
        <p:nvSpPr>
          <p:cNvPr id="2" name="Rectangle 1"/>
          <p:cNvSpPr/>
          <p:nvPr/>
        </p:nvSpPr>
        <p:spPr>
          <a:xfrm>
            <a:off x="0" y="1733266"/>
            <a:ext cx="12192000" cy="512473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Рисунок 4" descr="C:\Users\Us\Documents\Physics&amp;Math\Lectures on MBPh\5. Biophysics of MP\7624067_f496.jpg"/>
          <p:cNvPicPr/>
          <p:nvPr/>
        </p:nvPicPr>
        <p:blipFill>
          <a:blip r:embed="rId3">
            <a:extLst>
              <a:ext uri="{28A0092B-C50C-407E-A947-70E740481C1C}">
                <a14:useLocalDpi xmlns:a14="http://schemas.microsoft.com/office/drawing/2010/main" val="0"/>
              </a:ext>
            </a:extLst>
          </a:blip>
          <a:srcRect/>
          <a:stretch>
            <a:fillRect/>
          </a:stretch>
        </p:blipFill>
        <p:spPr bwMode="auto">
          <a:xfrm>
            <a:off x="1173707" y="1951629"/>
            <a:ext cx="9799094" cy="4640239"/>
          </a:xfrm>
          <a:prstGeom prst="rect">
            <a:avLst/>
          </a:prstGeom>
          <a:noFill/>
          <a:ln>
            <a:noFill/>
          </a:ln>
        </p:spPr>
      </p:pic>
    </p:spTree>
    <p:extLst>
      <p:ext uri="{BB962C8B-B14F-4D97-AF65-F5344CB8AC3E}">
        <p14:creationId xmlns:p14="http://schemas.microsoft.com/office/powerpoint/2010/main" val="691430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B6B87-9475-4089-86FF-33E323A333B7}"/>
              </a:ext>
            </a:extLst>
          </p:cNvPr>
          <p:cNvSpPr>
            <a:spLocks noGrp="1"/>
          </p:cNvSpPr>
          <p:nvPr>
            <p:ph type="title"/>
          </p:nvPr>
        </p:nvSpPr>
        <p:spPr>
          <a:xfrm>
            <a:off x="838200" y="365126"/>
            <a:ext cx="10515600" cy="359704"/>
          </a:xfrm>
          <a:solidFill>
            <a:srgbClr val="FFFF00"/>
          </a:solidFill>
        </p:spPr>
        <p:txBody>
          <a:bodyPr>
            <a:normAutofit fontScale="90000"/>
          </a:bodyPr>
          <a:lstStyle/>
          <a:p>
            <a:pPr algn="ctr"/>
            <a:r>
              <a:rPr lang="en-US" b="1" dirty="0">
                <a:solidFill>
                  <a:srgbClr val="7030A0"/>
                </a:solidFill>
              </a:rPr>
              <a:t>References</a:t>
            </a:r>
            <a:endParaRPr lang="uk-UA" b="1" dirty="0">
              <a:solidFill>
                <a:srgbClr val="7030A0"/>
              </a:solidFill>
            </a:endParaRPr>
          </a:p>
        </p:txBody>
      </p:sp>
      <p:sp>
        <p:nvSpPr>
          <p:cNvPr id="6" name="Объект 5">
            <a:extLst>
              <a:ext uri="{FF2B5EF4-FFF2-40B4-BE49-F238E27FC236}">
                <a16:creationId xmlns:a16="http://schemas.microsoft.com/office/drawing/2014/main" id="{99DF8B70-B505-4752-84F0-F751ABF732F0}"/>
              </a:ext>
            </a:extLst>
          </p:cNvPr>
          <p:cNvSpPr>
            <a:spLocks noGrp="1"/>
          </p:cNvSpPr>
          <p:nvPr>
            <p:ph idx="1"/>
          </p:nvPr>
        </p:nvSpPr>
        <p:spPr>
          <a:xfrm>
            <a:off x="838200" y="1103971"/>
            <a:ext cx="10515600" cy="5269120"/>
          </a:xfrm>
          <a:solidFill>
            <a:srgbClr val="FFFF00"/>
          </a:solidFill>
        </p:spPr>
        <p:txBody>
          <a:bodyPr>
            <a:normAutofit lnSpcReduction="10000"/>
          </a:bodyPr>
          <a:lstStyle/>
          <a:p>
            <a:pPr marL="0" indent="0">
              <a:buNone/>
            </a:pPr>
            <a:r>
              <a:rPr lang="en-US" sz="1900" dirty="0">
                <a:solidFill>
                  <a:srgbClr val="7030A0"/>
                </a:solidFill>
              </a:rPr>
              <a:t>1.Medical and Biological Physics. Part </a:t>
            </a:r>
            <a:r>
              <a:rPr lang="uk-UA" sz="1900" dirty="0">
                <a:solidFill>
                  <a:srgbClr val="7030A0"/>
                </a:solidFill>
              </a:rPr>
              <a:t>І / [ </a:t>
            </a:r>
            <a:r>
              <a:rPr lang="en-US" sz="1900" dirty="0">
                <a:solidFill>
                  <a:srgbClr val="7030A0"/>
                </a:solidFill>
              </a:rPr>
              <a:t>V.I. </a:t>
            </a:r>
            <a:r>
              <a:rPr lang="en-US" sz="1900" dirty="0" err="1">
                <a:solidFill>
                  <a:srgbClr val="7030A0"/>
                </a:solidFill>
              </a:rPr>
              <a:t>Fediv</a:t>
            </a:r>
            <a:r>
              <a:rPr lang="en-US" sz="1900" dirty="0">
                <a:solidFill>
                  <a:srgbClr val="7030A0"/>
                </a:solidFill>
              </a:rPr>
              <a:t>, O.I. </a:t>
            </a:r>
            <a:r>
              <a:rPr lang="en-US" sz="1900" dirty="0" err="1">
                <a:solidFill>
                  <a:srgbClr val="7030A0"/>
                </a:solidFill>
              </a:rPr>
              <a:t>Olar</a:t>
            </a:r>
            <a:r>
              <a:rPr lang="en-US" sz="1900" dirty="0">
                <a:solidFill>
                  <a:srgbClr val="7030A0"/>
                </a:solidFill>
              </a:rPr>
              <a:t>, O.Y. </a:t>
            </a:r>
            <a:r>
              <a:rPr lang="en-US" sz="1900" dirty="0" err="1">
                <a:solidFill>
                  <a:srgbClr val="7030A0"/>
                </a:solidFill>
              </a:rPr>
              <a:t>Mykytiuk</a:t>
            </a:r>
            <a:r>
              <a:rPr lang="en-US" sz="1900" dirty="0">
                <a:solidFill>
                  <a:srgbClr val="7030A0"/>
                </a:solidFill>
              </a:rPr>
              <a:t> and others]. Textbook for students of higher medical education institutions – Chernivtsi: BSMU Publishing House, 2016. - 205 p.    </a:t>
            </a:r>
          </a:p>
          <a:p>
            <a:pPr marL="0" indent="0">
              <a:buNone/>
            </a:pPr>
            <a:r>
              <a:rPr lang="en-US" sz="1900" dirty="0">
                <a:solidFill>
                  <a:srgbClr val="7030A0"/>
                </a:solidFill>
              </a:rPr>
              <a:t>2.Medical and Biological Physics. Part </a:t>
            </a:r>
            <a:r>
              <a:rPr lang="uk-UA" sz="1900" dirty="0">
                <a:solidFill>
                  <a:srgbClr val="7030A0"/>
                </a:solidFill>
              </a:rPr>
              <a:t>ІІ / [ </a:t>
            </a:r>
            <a:r>
              <a:rPr lang="en-US" sz="1900" dirty="0">
                <a:solidFill>
                  <a:srgbClr val="7030A0"/>
                </a:solidFill>
              </a:rPr>
              <a:t>V.I. </a:t>
            </a:r>
            <a:r>
              <a:rPr lang="en-US" sz="1900" dirty="0" err="1">
                <a:solidFill>
                  <a:srgbClr val="7030A0"/>
                </a:solidFill>
              </a:rPr>
              <a:t>Fediv</a:t>
            </a:r>
            <a:r>
              <a:rPr lang="en-US" sz="1900" dirty="0">
                <a:solidFill>
                  <a:srgbClr val="7030A0"/>
                </a:solidFill>
              </a:rPr>
              <a:t>, O.I. </a:t>
            </a:r>
            <a:r>
              <a:rPr lang="en-US" sz="1900" dirty="0" err="1">
                <a:solidFill>
                  <a:srgbClr val="7030A0"/>
                </a:solidFill>
              </a:rPr>
              <a:t>Olar</a:t>
            </a:r>
            <a:r>
              <a:rPr lang="en-US" sz="1900" dirty="0">
                <a:solidFill>
                  <a:srgbClr val="7030A0"/>
                </a:solidFill>
              </a:rPr>
              <a:t>, O.Y. </a:t>
            </a:r>
            <a:r>
              <a:rPr lang="en-US" sz="1900" dirty="0" err="1">
                <a:solidFill>
                  <a:srgbClr val="7030A0"/>
                </a:solidFill>
              </a:rPr>
              <a:t>Mykytiuk</a:t>
            </a:r>
            <a:r>
              <a:rPr lang="en-US" sz="1900" dirty="0">
                <a:solidFill>
                  <a:srgbClr val="7030A0"/>
                </a:solidFill>
              </a:rPr>
              <a:t>, V.F. </a:t>
            </a:r>
            <a:r>
              <a:rPr lang="en-US" sz="1900" dirty="0" err="1">
                <a:solidFill>
                  <a:srgbClr val="7030A0"/>
                </a:solidFill>
              </a:rPr>
              <a:t>Boiechko</a:t>
            </a:r>
            <a:r>
              <a:rPr lang="en-US" sz="1900" dirty="0">
                <a:solidFill>
                  <a:srgbClr val="7030A0"/>
                </a:solidFill>
              </a:rPr>
              <a:t>]. Textbook for students of higher medical education institutions – Chernivtsi: BSMU Publishing House, 2017. - 235 p.    </a:t>
            </a:r>
          </a:p>
          <a:p>
            <a:pPr marL="0" indent="0">
              <a:buNone/>
            </a:pPr>
            <a:r>
              <a:rPr lang="en-US" sz="1900" dirty="0">
                <a:solidFill>
                  <a:srgbClr val="7030A0"/>
                </a:solidFill>
              </a:rPr>
              <a:t>3. Jack A. </a:t>
            </a:r>
            <a:r>
              <a:rPr lang="en-US" sz="1900" dirty="0" err="1">
                <a:solidFill>
                  <a:srgbClr val="7030A0"/>
                </a:solidFill>
              </a:rPr>
              <a:t>Tuszynski</a:t>
            </a:r>
            <a:r>
              <a:rPr lang="en-US" sz="1900" dirty="0">
                <a:solidFill>
                  <a:srgbClr val="7030A0"/>
                </a:solidFill>
              </a:rPr>
              <a:t>, Michal </a:t>
            </a:r>
            <a:r>
              <a:rPr lang="en-US" sz="1900" dirty="0" err="1">
                <a:solidFill>
                  <a:srgbClr val="7030A0"/>
                </a:solidFill>
              </a:rPr>
              <a:t>Kurzynski</a:t>
            </a:r>
            <a:r>
              <a:rPr lang="en-US" sz="1900" dirty="0">
                <a:solidFill>
                  <a:srgbClr val="7030A0"/>
                </a:solidFill>
              </a:rPr>
              <a:t>. Introduction to Molecular Biophysics. CRC Press LLC, 2019.</a:t>
            </a:r>
          </a:p>
          <a:p>
            <a:pPr marL="0" indent="0">
              <a:buNone/>
            </a:pPr>
            <a:r>
              <a:rPr lang="en-US" sz="1900" dirty="0">
                <a:solidFill>
                  <a:srgbClr val="7030A0"/>
                </a:solidFill>
              </a:rPr>
              <a:t>4.Irving P. Herman.  Physics of the Human Body. / Springer – Verlag. Berlin, Heidelberg 2007.</a:t>
            </a:r>
          </a:p>
          <a:p>
            <a:pPr marL="0" indent="0">
              <a:buNone/>
            </a:pPr>
            <a:r>
              <a:rPr lang="en-US" sz="1900" dirty="0">
                <a:solidFill>
                  <a:srgbClr val="7030A0"/>
                </a:solidFill>
              </a:rPr>
              <a:t>5. College Physics: OpenStax.</a:t>
            </a:r>
          </a:p>
          <a:p>
            <a:pPr marL="0" indent="0">
              <a:buNone/>
            </a:pPr>
            <a:r>
              <a:rPr lang="en-US" sz="1800" b="1" dirty="0">
                <a:solidFill>
                  <a:srgbClr val="7030A0"/>
                </a:solidFill>
              </a:rPr>
              <a:t>6. Internet resources:</a:t>
            </a:r>
          </a:p>
          <a:p>
            <a:pPr marL="0" indent="0">
              <a:buNone/>
            </a:pPr>
            <a:r>
              <a:rPr lang="en-US" sz="1800" dirty="0">
                <a:hlinkClick r:id="rId2"/>
              </a:rPr>
              <a:t>https://en.wikipedia.org/wiki/Action_potential</a:t>
            </a:r>
            <a:endParaRPr lang="en-US" sz="1800" dirty="0"/>
          </a:p>
          <a:p>
            <a:pPr marL="0" indent="0">
              <a:buNone/>
            </a:pPr>
            <a:r>
              <a:rPr lang="en-US" sz="1800" dirty="0">
                <a:hlinkClick r:id="rId3"/>
              </a:rPr>
              <a:t>https://en.wikipedia.org/wiki/Neurotransmitter</a:t>
            </a:r>
            <a:endParaRPr lang="en-US" sz="1800" dirty="0"/>
          </a:p>
          <a:p>
            <a:pPr marL="0" indent="0">
              <a:buNone/>
            </a:pPr>
            <a:r>
              <a:rPr lang="en-US" sz="1800" dirty="0">
                <a:hlinkClick r:id="rId4"/>
              </a:rPr>
              <a:t>https://en.wikipedia.org/wiki/Na%2B/K%2B-ATPase</a:t>
            </a:r>
            <a:endParaRPr lang="en-US" sz="1800" dirty="0"/>
          </a:p>
          <a:p>
            <a:pPr marL="0" indent="0">
              <a:buNone/>
            </a:pPr>
            <a:r>
              <a:rPr lang="en-US" sz="1800" dirty="0">
                <a:hlinkClick r:id="rId5"/>
              </a:rPr>
              <a:t>https://en.wikipedia.org/wiki/Excitatory_postsynaptic_potential</a:t>
            </a:r>
            <a:endParaRPr lang="en-US" sz="1800" dirty="0"/>
          </a:p>
          <a:p>
            <a:pPr marL="0" indent="0">
              <a:buNone/>
            </a:pPr>
            <a:r>
              <a:rPr lang="en-US" sz="1800" dirty="0">
                <a:hlinkClick r:id="rId6"/>
              </a:rPr>
              <a:t>https://en.wikipedia.org/wiki/Inhibitory_postsynaptic_potential</a:t>
            </a:r>
            <a:endParaRPr lang="en-US" sz="1800" dirty="0"/>
          </a:p>
          <a:p>
            <a:pPr marL="0" indent="0">
              <a:buNone/>
            </a:pPr>
            <a:r>
              <a:rPr lang="en-US" sz="1800" dirty="0">
                <a:hlinkClick r:id="rId7"/>
              </a:rPr>
              <a:t>https://en.wikipedia.org/wiki/Ligand-gated_ion_channel</a:t>
            </a:r>
            <a:endParaRPr lang="en-US" sz="1800" dirty="0"/>
          </a:p>
          <a:p>
            <a:pPr marL="0" indent="0">
              <a:buNone/>
            </a:pPr>
            <a:r>
              <a:rPr lang="en-US" sz="1800" dirty="0">
                <a:hlinkClick r:id="rId8"/>
              </a:rPr>
              <a:t>https://pressbooks.bccampus.ca/collegephysics/chapter/electric-forces-in-biology/</a:t>
            </a:r>
            <a:endParaRPr lang="en-US" sz="1800" dirty="0"/>
          </a:p>
          <a:p>
            <a:pPr marL="0" indent="0">
              <a:buNone/>
            </a:pPr>
            <a:endParaRPr lang="en-US" sz="1800" dirty="0"/>
          </a:p>
          <a:p>
            <a:pPr marL="0" indent="0">
              <a:buNone/>
            </a:pPr>
            <a:endParaRPr lang="uk-UA" sz="1800" dirty="0"/>
          </a:p>
        </p:txBody>
      </p:sp>
    </p:spTree>
    <p:extLst>
      <p:ext uri="{BB962C8B-B14F-4D97-AF65-F5344CB8AC3E}">
        <p14:creationId xmlns:p14="http://schemas.microsoft.com/office/powerpoint/2010/main" val="643316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fontScale="62500" lnSpcReduction="20000"/>
          </a:bodyPr>
          <a:lstStyle/>
          <a:p>
            <a:endParaRPr lang="uk-UA" sz="3600" dirty="0">
              <a:solidFill>
                <a:schemeClr val="accent4">
                  <a:lumMod val="40000"/>
                  <a:lumOff val="60000"/>
                </a:schemeClr>
              </a:solidFill>
              <a:latin typeface="Blogger Sans" charset="0"/>
              <a:ea typeface="Blogger Sans" charset="0"/>
              <a:cs typeface="Blogger Sans" charset="0"/>
            </a:endParaRPr>
          </a:p>
          <a:p>
            <a:pPr algn="l">
              <a:lnSpc>
                <a:spcPct val="170000"/>
              </a:lnSpc>
              <a:spcBef>
                <a:spcPts val="0"/>
              </a:spcBef>
            </a:pPr>
            <a:r>
              <a:rPr lang="en-US" sz="4600"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6"/>
                </a:solidFill>
                <a:latin typeface="Blogger Sans" charset="0"/>
                <a:ea typeface="Blogger Sans" charset="0"/>
                <a:cs typeface="Blogger Sans" charset="0"/>
              </a:rPr>
              <a:t>dendrites:</a:t>
            </a:r>
            <a:r>
              <a:rPr lang="en-US" sz="4600"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4">
                    <a:lumMod val="40000"/>
                    <a:lumOff val="60000"/>
                  </a:schemeClr>
                </a:solidFill>
                <a:latin typeface="Blogger Sans" charset="0"/>
                <a:ea typeface="Blogger Sans" charset="0"/>
                <a:cs typeface="Blogger Sans" charset="0"/>
              </a:rPr>
              <a:t>receive signals from neighboring neurons </a:t>
            </a:r>
          </a:p>
          <a:p>
            <a:pPr algn="l">
              <a:lnSpc>
                <a:spcPct val="170000"/>
              </a:lnSpc>
              <a:spcBef>
                <a:spcPts val="0"/>
              </a:spcBef>
            </a:pPr>
            <a:r>
              <a:rPr lang="en-US" sz="4600" b="1"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6"/>
                </a:solidFill>
                <a:latin typeface="Blogger Sans" charset="0"/>
                <a:ea typeface="Blogger Sans" charset="0"/>
                <a:cs typeface="Blogger Sans" charset="0"/>
              </a:rPr>
              <a:t>axon:</a:t>
            </a:r>
            <a:r>
              <a:rPr lang="en-US" sz="4600" b="1" dirty="0">
                <a:solidFill>
                  <a:schemeClr val="accent4">
                    <a:lumMod val="40000"/>
                    <a:lumOff val="60000"/>
                  </a:schemeClr>
                </a:solidFill>
                <a:latin typeface="Blogger Sans" charset="0"/>
                <a:ea typeface="Blogger Sans" charset="0"/>
                <a:cs typeface="Blogger Sans" charset="0"/>
              </a:rPr>
              <a:t> transmit signals over a distance</a:t>
            </a:r>
          </a:p>
          <a:p>
            <a:pPr algn="l">
              <a:lnSpc>
                <a:spcPct val="170000"/>
              </a:lnSpc>
              <a:spcBef>
                <a:spcPts val="0"/>
              </a:spcBef>
            </a:pPr>
            <a:r>
              <a:rPr lang="en-US" sz="4600"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6"/>
                </a:solidFill>
                <a:latin typeface="Blogger Sans" charset="0"/>
                <a:ea typeface="Blogger Sans" charset="0"/>
                <a:cs typeface="Blogger Sans" charset="0"/>
              </a:rPr>
              <a:t>axon terminal:</a:t>
            </a:r>
            <a:r>
              <a:rPr lang="en-US" sz="4600" b="1" dirty="0">
                <a:solidFill>
                  <a:schemeClr val="accent4">
                    <a:lumMod val="40000"/>
                    <a:lumOff val="60000"/>
                  </a:schemeClr>
                </a:solidFill>
                <a:latin typeface="Blogger Sans" charset="0"/>
                <a:ea typeface="Blogger Sans" charset="0"/>
                <a:cs typeface="Blogger Sans" charset="0"/>
              </a:rPr>
              <a:t> transmit signals to other neuron dendrites or tissues </a:t>
            </a:r>
          </a:p>
          <a:p>
            <a:pPr algn="l">
              <a:lnSpc>
                <a:spcPct val="170000"/>
              </a:lnSpc>
              <a:spcBef>
                <a:spcPts val="0"/>
              </a:spcBef>
            </a:pPr>
            <a:r>
              <a:rPr lang="en-US" sz="4600" b="1"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6"/>
                </a:solidFill>
                <a:latin typeface="Blogger Sans" charset="0"/>
                <a:ea typeface="Blogger Sans" charset="0"/>
                <a:cs typeface="Blogger Sans" charset="0"/>
              </a:rPr>
              <a:t>myelin sheath: </a:t>
            </a:r>
            <a:r>
              <a:rPr lang="en-US" sz="4600" b="1" dirty="0">
                <a:solidFill>
                  <a:schemeClr val="accent4">
                    <a:lumMod val="40000"/>
                    <a:lumOff val="60000"/>
                  </a:schemeClr>
                </a:solidFill>
                <a:latin typeface="Blogger Sans" charset="0"/>
                <a:ea typeface="Blogger Sans" charset="0"/>
                <a:cs typeface="Blogger Sans" charset="0"/>
              </a:rPr>
              <a:t>insulator which speeds up signal transmission along the axon </a:t>
            </a:r>
          </a:p>
          <a:p>
            <a:pPr algn="l">
              <a:lnSpc>
                <a:spcPct val="170000"/>
              </a:lnSpc>
              <a:spcBef>
                <a:spcPts val="0"/>
              </a:spcBef>
            </a:pPr>
            <a:r>
              <a:rPr lang="en-US" sz="4600" b="1" dirty="0">
                <a:solidFill>
                  <a:schemeClr val="accent4">
                    <a:lumMod val="40000"/>
                    <a:lumOff val="60000"/>
                  </a:schemeClr>
                </a:solidFill>
                <a:latin typeface="Blogger Sans" charset="0"/>
                <a:ea typeface="Blogger Sans" charset="0"/>
                <a:cs typeface="Blogger Sans" charset="0"/>
              </a:rPr>
              <a:t>• </a:t>
            </a:r>
            <a:r>
              <a:rPr lang="en-US" sz="4600" b="1" dirty="0">
                <a:solidFill>
                  <a:schemeClr val="accent6"/>
                </a:solidFill>
                <a:latin typeface="Blogger Sans" charset="0"/>
                <a:ea typeface="Blogger Sans" charset="0"/>
                <a:cs typeface="Blogger Sans" charset="0"/>
              </a:rPr>
              <a:t>nodes of Ranvier: </a:t>
            </a:r>
            <a:r>
              <a:rPr lang="en-US" sz="4600" b="1" dirty="0">
                <a:solidFill>
                  <a:schemeClr val="accent4">
                    <a:lumMod val="40000"/>
                    <a:lumOff val="60000"/>
                  </a:schemeClr>
                </a:solidFill>
                <a:latin typeface="Blogger Sans" charset="0"/>
                <a:ea typeface="Blogger Sans" charset="0"/>
                <a:cs typeface="Blogger Sans" charset="0"/>
              </a:rPr>
              <a:t>myelin-sheath gaps where the axolemma is exposed to the extracellular space.</a:t>
            </a:r>
          </a:p>
          <a:p>
            <a:pPr algn="l">
              <a:lnSpc>
                <a:spcPct val="170000"/>
              </a:lnSpc>
              <a:spcBef>
                <a:spcPts val="0"/>
              </a:spcBef>
            </a:pPr>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Tree>
    <p:extLst>
      <p:ext uri="{BB962C8B-B14F-4D97-AF65-F5344CB8AC3E}">
        <p14:creationId xmlns:p14="http://schemas.microsoft.com/office/powerpoint/2010/main" val="2006244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4314" y="2156346"/>
            <a:ext cx="11396133" cy="1514901"/>
          </a:xfrm>
        </p:spPr>
        <p:txBody>
          <a:bodyPr>
            <a:normAutofit/>
          </a:bodyPr>
          <a:lstStyle/>
          <a:p>
            <a:r>
              <a:rPr lang="en-US" sz="3600" b="1" cap="all" dirty="0">
                <a:solidFill>
                  <a:schemeClr val="accent4">
                    <a:lumMod val="40000"/>
                    <a:lumOff val="60000"/>
                  </a:schemeClr>
                </a:solidFill>
                <a:latin typeface="Blogger Sans" charset="0"/>
                <a:ea typeface="Blogger Sans" charset="0"/>
                <a:cs typeface="Blogger Sans" charset="0"/>
              </a:rPr>
              <a:t> </a:t>
            </a:r>
            <a:endParaRPr lang="ru-RU" sz="3600" b="1" cap="all" dirty="0">
              <a:solidFill>
                <a:schemeClr val="accent4">
                  <a:lumMod val="40000"/>
                  <a:lumOff val="60000"/>
                </a:schemeClr>
              </a:solidFill>
              <a:latin typeface="Blogger Sans" charset="0"/>
              <a:ea typeface="Blogger Sans" charset="0"/>
              <a:cs typeface="Blogger Sans" charset="0"/>
            </a:endParaRPr>
          </a:p>
          <a:p>
            <a:r>
              <a:rPr lang="en-US" sz="4000" b="1" dirty="0">
                <a:solidFill>
                  <a:schemeClr val="accent4">
                    <a:lumMod val="40000"/>
                    <a:lumOff val="60000"/>
                  </a:schemeClr>
                </a:solidFill>
              </a:rPr>
              <a:t>1. Basic notions and definitions</a:t>
            </a:r>
            <a:endParaRPr lang="en-US" sz="4000" dirty="0">
              <a:solidFill>
                <a:schemeClr val="accent4">
                  <a:lumMod val="40000"/>
                  <a:lumOff val="60000"/>
                </a:schemeClr>
              </a:solidFill>
            </a:endParaRPr>
          </a:p>
        </p:txBody>
      </p:sp>
    </p:spTree>
    <p:extLst>
      <p:ext uri="{BB962C8B-B14F-4D97-AF65-F5344CB8AC3E}">
        <p14:creationId xmlns:p14="http://schemas.microsoft.com/office/powerpoint/2010/main" val="69506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2800"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Membrane potential</a:t>
            </a:r>
            <a:r>
              <a:rPr lang="en-US" sz="2800" b="1" dirty="0">
                <a:solidFill>
                  <a:schemeClr val="bg1"/>
                </a:solidFill>
                <a:latin typeface="Blogger Sans" charset="0"/>
                <a:ea typeface="Blogger Sans" charset="0"/>
                <a:cs typeface="Blogger Sans" charset="0"/>
              </a:rPr>
              <a:t> (transmembrane potential difference, membrane voltage) – is the difference in electric potential between the interior and the exterior of a biological cell. </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Reversal potential </a:t>
            </a:r>
            <a:r>
              <a:rPr lang="en-US" sz="2800" b="1" dirty="0">
                <a:solidFill>
                  <a:schemeClr val="bg1"/>
                </a:solidFill>
                <a:latin typeface="Blogger Sans" charset="0"/>
                <a:ea typeface="Blogger Sans" charset="0"/>
                <a:cs typeface="Blogger Sans" charset="0"/>
              </a:rPr>
              <a:t>(equilibrium potential) – is a potential which is thought to be established across a cell membrane when diffusive and electrical forces counterbalance each other, so that there is no net ion flow across the membrane.</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Resting potential </a:t>
            </a:r>
            <a:r>
              <a:rPr lang="en-US" sz="2800" b="1" dirty="0">
                <a:solidFill>
                  <a:schemeClr val="bg1"/>
                </a:solidFill>
                <a:latin typeface="Blogger Sans" charset="0"/>
                <a:ea typeface="Blogger Sans" charset="0"/>
                <a:cs typeface="Blogger Sans" charset="0"/>
              </a:rPr>
              <a:t>(stationary potential) – is a potential which is being established across a cell membrane (particularly across the excitable cells membrane) at resting (steady) state when no stimuli affect the cell.</a:t>
            </a:r>
          </a:p>
          <a:p>
            <a:pPr algn="l"/>
            <a:endParaRPr lang="en-US" sz="2800" dirty="0">
              <a:solidFill>
                <a:schemeClr val="bg1"/>
              </a:solidFill>
              <a:latin typeface="Blogger Sans" charset="0"/>
              <a:ea typeface="Blogger Sans" charset="0"/>
              <a:cs typeface="Blogger Sans" charset="0"/>
            </a:endParaRPr>
          </a:p>
        </p:txBody>
      </p:sp>
    </p:spTree>
    <p:extLst>
      <p:ext uri="{BB962C8B-B14F-4D97-AF65-F5344CB8AC3E}">
        <p14:creationId xmlns:p14="http://schemas.microsoft.com/office/powerpoint/2010/main" val="202781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fontScale="92500" lnSpcReduction="10000"/>
          </a:bodyPr>
          <a:lstStyle/>
          <a:p>
            <a:pPr algn="l"/>
            <a:r>
              <a:rPr lang="en-US" sz="2800" dirty="0">
                <a:solidFill>
                  <a:schemeClr val="bg1"/>
                </a:solidFill>
                <a:latin typeface="Blogger Sans" charset="0"/>
                <a:ea typeface="Blogger Sans" charset="0"/>
                <a:cs typeface="Blogger Sans" charset="0"/>
              </a:rPr>
              <a:t>- </a:t>
            </a:r>
            <a:r>
              <a:rPr lang="en-US" sz="3300" b="1" dirty="0">
                <a:solidFill>
                  <a:srgbClr val="FFC000"/>
                </a:solidFill>
                <a:latin typeface="Blogger Sans" charset="0"/>
                <a:ea typeface="Blogger Sans" charset="0"/>
                <a:cs typeface="Blogger Sans" charset="0"/>
              </a:rPr>
              <a:t>Graded potentials </a:t>
            </a:r>
            <a:r>
              <a:rPr lang="en-US" sz="2800" b="1" dirty="0">
                <a:solidFill>
                  <a:schemeClr val="bg1"/>
                </a:solidFill>
                <a:latin typeface="Blogger Sans" charset="0"/>
                <a:ea typeface="Blogger Sans" charset="0"/>
                <a:cs typeface="Blogger Sans" charset="0"/>
              </a:rPr>
              <a:t>– are changes in membrane potential due to activity of ligand-gated ion channels or some other types-gated canals. The magnitude of a graded potential is determined by the strength of the stimulus. Graded potentials may be </a:t>
            </a:r>
            <a:r>
              <a:rPr lang="en-US" sz="2800" b="1" dirty="0">
                <a:solidFill>
                  <a:srgbClr val="FFC000"/>
                </a:solidFill>
                <a:latin typeface="Blogger Sans" charset="0"/>
                <a:ea typeface="Blogger Sans" charset="0"/>
                <a:cs typeface="Blogger Sans" charset="0"/>
              </a:rPr>
              <a:t>excitatory</a:t>
            </a:r>
            <a:r>
              <a:rPr lang="en-US" sz="2800" b="1" dirty="0">
                <a:solidFill>
                  <a:schemeClr val="bg1"/>
                </a:solidFill>
                <a:latin typeface="Blogger Sans" charset="0"/>
                <a:ea typeface="Blogger Sans" charset="0"/>
                <a:cs typeface="Blogger Sans" charset="0"/>
              </a:rPr>
              <a:t> or </a:t>
            </a:r>
            <a:r>
              <a:rPr lang="en-US" sz="2800" b="1" dirty="0">
                <a:solidFill>
                  <a:srgbClr val="92D050"/>
                </a:solidFill>
                <a:latin typeface="Blogger Sans" charset="0"/>
                <a:ea typeface="Blogger Sans" charset="0"/>
                <a:cs typeface="Blogger Sans" charset="0"/>
              </a:rPr>
              <a:t>inhibitory</a:t>
            </a:r>
            <a:r>
              <a:rPr lang="en-US" sz="2800" b="1" dirty="0">
                <a:solidFill>
                  <a:schemeClr val="bg1"/>
                </a:solidFill>
                <a:latin typeface="Blogger Sans" charset="0"/>
                <a:ea typeface="Blogger Sans" charset="0"/>
                <a:cs typeface="Blogger Sans" charset="0"/>
              </a:rPr>
              <a:t>.</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Excitatory postsynaptic potentials (EPSPs) </a:t>
            </a:r>
            <a:r>
              <a:rPr lang="en-US" sz="2800" b="1" dirty="0">
                <a:solidFill>
                  <a:schemeClr val="bg1"/>
                </a:solidFill>
                <a:latin typeface="Blogger Sans" charset="0"/>
                <a:ea typeface="Blogger Sans" charset="0"/>
                <a:cs typeface="Blogger Sans" charset="0"/>
              </a:rPr>
              <a:t>– are potentials which result from the flow of positively charged ions into the postsynaptic cell due to opening ligand-gated ion channels, or from a decrease in positive charge outflow.</a:t>
            </a:r>
          </a:p>
          <a:p>
            <a:pPr algn="l"/>
            <a:r>
              <a:rPr lang="en-US" sz="2800" b="1" dirty="0">
                <a:solidFill>
                  <a:srgbClr val="FFC000"/>
                </a:solidFill>
                <a:latin typeface="Blogger Sans" charset="0"/>
                <a:ea typeface="Blogger Sans" charset="0"/>
                <a:cs typeface="Blogger Sans" charset="0"/>
              </a:rPr>
              <a:t>EPSPs</a:t>
            </a:r>
            <a:r>
              <a:rPr lang="en-US" sz="2800" b="1" dirty="0">
                <a:solidFill>
                  <a:schemeClr val="bg1"/>
                </a:solidFill>
                <a:latin typeface="Blogger Sans" charset="0"/>
                <a:ea typeface="Blogger Sans" charset="0"/>
                <a:cs typeface="Blogger Sans" charset="0"/>
              </a:rPr>
              <a:t> make a postsynaptic neuron more likely to generate an action potential – increase the likelihood of a postsynaptic action potential occurring.</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92D050"/>
                </a:solidFill>
                <a:latin typeface="Blogger Sans" charset="0"/>
                <a:ea typeface="Blogger Sans" charset="0"/>
                <a:cs typeface="Blogger Sans" charset="0"/>
              </a:rPr>
              <a:t>Inhibitory postsynaptic potentials (IPSPs) </a:t>
            </a:r>
            <a:r>
              <a:rPr lang="en-US" sz="2800" b="1" dirty="0">
                <a:solidFill>
                  <a:schemeClr val="bg1"/>
                </a:solidFill>
                <a:latin typeface="Blogger Sans" charset="0"/>
                <a:ea typeface="Blogger Sans" charset="0"/>
                <a:cs typeface="Blogger Sans" charset="0"/>
              </a:rPr>
              <a:t>– are potentials which result from the flow of negatively charged ions into the cell due to opening ligand-gated ion channels, or from an increase in positive charge outflow. </a:t>
            </a:r>
          </a:p>
          <a:p>
            <a:pPr algn="l"/>
            <a:r>
              <a:rPr lang="en-US" sz="2800" b="1" dirty="0">
                <a:solidFill>
                  <a:srgbClr val="92D050"/>
                </a:solidFill>
                <a:latin typeface="Blogger Sans" charset="0"/>
                <a:ea typeface="Blogger Sans" charset="0"/>
                <a:cs typeface="Blogger Sans" charset="0"/>
              </a:rPr>
              <a:t>IPSPs</a:t>
            </a:r>
            <a:r>
              <a:rPr lang="en-US" sz="2800" b="1" dirty="0">
                <a:solidFill>
                  <a:schemeClr val="bg1"/>
                </a:solidFill>
                <a:latin typeface="Blogger Sans" charset="0"/>
                <a:ea typeface="Blogger Sans" charset="0"/>
                <a:cs typeface="Blogger Sans" charset="0"/>
              </a:rPr>
              <a:t> make a postsynaptic neuron less likely to generate an action potential – decrease the likelihood of a postsynaptic action potential occurring.</a:t>
            </a:r>
          </a:p>
          <a:p>
            <a:pPr algn="l"/>
            <a:endParaRPr lang="en-US" sz="2800" b="1" dirty="0">
              <a:solidFill>
                <a:schemeClr val="bg1"/>
              </a:solidFill>
              <a:latin typeface="Blogger Sans" charset="0"/>
              <a:ea typeface="Blogger Sans" charset="0"/>
              <a:cs typeface="Blogger Sans" charset="0"/>
            </a:endParaRPr>
          </a:p>
        </p:txBody>
      </p:sp>
    </p:spTree>
    <p:extLst>
      <p:ext uri="{BB962C8B-B14F-4D97-AF65-F5344CB8AC3E}">
        <p14:creationId xmlns:p14="http://schemas.microsoft.com/office/powerpoint/2010/main" val="294642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a:t>
            </a:r>
            <a:r>
              <a:rPr lang="en-US" sz="2800"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Excitatory postsynaptic current (EPSC) </a:t>
            </a:r>
            <a:r>
              <a:rPr lang="en-US" sz="2800" b="1" dirty="0">
                <a:solidFill>
                  <a:schemeClr val="bg1"/>
                </a:solidFill>
                <a:latin typeface="Blogger Sans" charset="0"/>
                <a:ea typeface="Blogger Sans" charset="0"/>
                <a:cs typeface="Blogger Sans" charset="0"/>
              </a:rPr>
              <a:t>- is the flow of ions that causes an EPSP </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Action Potential (nerve impulse, spike) </a:t>
            </a:r>
            <a:r>
              <a:rPr lang="en-US" sz="2800" b="1" dirty="0">
                <a:solidFill>
                  <a:schemeClr val="bg1"/>
                </a:solidFill>
                <a:latin typeface="Blogger Sans" charset="0"/>
                <a:ea typeface="Blogger Sans" charset="0"/>
                <a:cs typeface="Blogger Sans" charset="0"/>
              </a:rPr>
              <a:t>– a sudden brief shift in membrane potential from negative to positive normally caused by the incoming sodium ions flow </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rgbClr val="FFFF00"/>
                </a:solidFill>
                <a:latin typeface="Blogger Sans" charset="0"/>
                <a:ea typeface="Blogger Sans" charset="0"/>
                <a:cs typeface="Blogger Sans" charset="0"/>
              </a:rPr>
              <a:t>- Action Potential Threshold </a:t>
            </a:r>
            <a:r>
              <a:rPr lang="en-US" sz="2800" b="1" dirty="0">
                <a:solidFill>
                  <a:schemeClr val="bg1"/>
                </a:solidFill>
                <a:latin typeface="Blogger Sans" charset="0"/>
                <a:ea typeface="Blogger Sans" charset="0"/>
                <a:cs typeface="Blogger Sans" charset="0"/>
              </a:rPr>
              <a:t>– is the critical level of membrane potential at which an action potential can be initiated</a:t>
            </a:r>
          </a:p>
          <a:p>
            <a:pPr algn="l"/>
            <a:endParaRPr lang="en-US" sz="2800"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 </a:t>
            </a:r>
            <a:r>
              <a:rPr lang="en-US" sz="2800" b="1" dirty="0">
                <a:solidFill>
                  <a:srgbClr val="FFFF00"/>
                </a:solidFill>
                <a:latin typeface="Blogger Sans" charset="0"/>
                <a:ea typeface="Blogger Sans" charset="0"/>
                <a:cs typeface="Blogger Sans" charset="0"/>
              </a:rPr>
              <a:t>Refractoriness</a:t>
            </a:r>
            <a:r>
              <a:rPr lang="en-US" sz="2800" b="1" dirty="0">
                <a:solidFill>
                  <a:schemeClr val="bg1"/>
                </a:solidFill>
                <a:latin typeface="Blogger Sans" charset="0"/>
                <a:ea typeface="Blogger Sans" charset="0"/>
                <a:cs typeface="Blogger Sans" charset="0"/>
              </a:rPr>
              <a:t> – is the property not to respond on stimuli</a:t>
            </a:r>
            <a:endParaRPr lang="en-US" sz="2800" dirty="0">
              <a:solidFill>
                <a:schemeClr val="bg1"/>
              </a:solidFill>
              <a:latin typeface="Blogger Sans" charset="0"/>
              <a:ea typeface="Blogger Sans" charset="0"/>
              <a:cs typeface="Blogger Sans" charset="0"/>
            </a:endParaRPr>
          </a:p>
        </p:txBody>
      </p:sp>
    </p:spTree>
    <p:extLst>
      <p:ext uri="{BB962C8B-B14F-4D97-AF65-F5344CB8AC3E}">
        <p14:creationId xmlns:p14="http://schemas.microsoft.com/office/powerpoint/2010/main" val="1679233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2800" dirty="0"/>
          </a:p>
          <a:p>
            <a:endParaRPr lang="en-US" sz="2800" dirty="0"/>
          </a:p>
          <a:p>
            <a:endParaRPr lang="en-US" sz="2800" dirty="0"/>
          </a:p>
          <a:p>
            <a:endParaRPr lang="en-US" sz="2800" dirty="0"/>
          </a:p>
          <a:p>
            <a:endParaRPr lang="en-US" sz="2800" dirty="0"/>
          </a:p>
          <a:p>
            <a:endParaRPr lang="en-US" sz="2800" dirty="0"/>
          </a:p>
        </p:txBody>
      </p:sp>
      <p:sp>
        <p:nvSpPr>
          <p:cNvPr id="5" name="Прямоугольник 4"/>
          <p:cNvSpPr/>
          <p:nvPr/>
        </p:nvSpPr>
        <p:spPr>
          <a:xfrm>
            <a:off x="723331" y="696036"/>
            <a:ext cx="10179089" cy="5016758"/>
          </a:xfrm>
          <a:prstGeom prst="rect">
            <a:avLst/>
          </a:prstGeom>
        </p:spPr>
        <p:txBody>
          <a:bodyPr wrap="square">
            <a:spAutoFit/>
          </a:bodyPr>
          <a:lstStyle/>
          <a:p>
            <a:pPr algn="ctr"/>
            <a:endParaRPr lang="en-US" sz="4000" b="1" dirty="0"/>
          </a:p>
          <a:p>
            <a:pPr algn="ctr"/>
            <a:r>
              <a:rPr lang="en-US" sz="4000" b="1" dirty="0">
                <a:solidFill>
                  <a:schemeClr val="accent4">
                    <a:lumMod val="40000"/>
                    <a:lumOff val="60000"/>
                  </a:schemeClr>
                </a:solidFill>
              </a:rPr>
              <a:t>2. The Key Functional Elements</a:t>
            </a:r>
          </a:p>
          <a:p>
            <a:pPr algn="just"/>
            <a:endParaRPr lang="en-US" sz="4000" b="1" dirty="0">
              <a:solidFill>
                <a:schemeClr val="accent4">
                  <a:lumMod val="40000"/>
                  <a:lumOff val="60000"/>
                </a:schemeClr>
              </a:solidFill>
            </a:endParaRPr>
          </a:p>
          <a:p>
            <a:pPr algn="just"/>
            <a:r>
              <a:rPr lang="en-US" sz="4000" b="1" dirty="0">
                <a:solidFill>
                  <a:srgbClr val="00B050"/>
                </a:solidFill>
              </a:rPr>
              <a:t>- Ion channels</a:t>
            </a:r>
          </a:p>
          <a:p>
            <a:pPr algn="just"/>
            <a:r>
              <a:rPr lang="en-US" sz="4000" b="1" dirty="0">
                <a:solidFill>
                  <a:srgbClr val="00B050"/>
                </a:solidFill>
              </a:rPr>
              <a:t>- Neurotransmitters </a:t>
            </a:r>
          </a:p>
          <a:p>
            <a:pPr algn="just"/>
            <a:r>
              <a:rPr lang="en-US" sz="4000" b="1" dirty="0">
                <a:solidFill>
                  <a:srgbClr val="00B050"/>
                </a:solidFill>
              </a:rPr>
              <a:t>- Sodium-Potassium Pump </a:t>
            </a:r>
          </a:p>
          <a:p>
            <a:pPr algn="ctr"/>
            <a:endParaRPr lang="en-US" sz="4000" b="1" dirty="0"/>
          </a:p>
          <a:p>
            <a:pPr algn="ctr"/>
            <a:endParaRPr lang="ru-RU" sz="4000" b="1" dirty="0"/>
          </a:p>
        </p:txBody>
      </p:sp>
    </p:spTree>
    <p:extLst>
      <p:ext uri="{BB962C8B-B14F-4D97-AF65-F5344CB8AC3E}">
        <p14:creationId xmlns:p14="http://schemas.microsoft.com/office/powerpoint/2010/main" val="1128056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1758</TotalTime>
  <Words>1596</Words>
  <Application>Microsoft Office PowerPoint</Application>
  <PresentationFormat>Широкоэкранный</PresentationFormat>
  <Paragraphs>131</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Blogger Sans</vt:lpstr>
      <vt:lpstr>Calibri</vt:lpstr>
      <vt:lpstr>Calibri Light</vt:lpstr>
      <vt:lpstr>Cambria Math</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Kyrylo Rusanivsky</dc:creator>
  <cp:lastModifiedBy>Пользователь</cp:lastModifiedBy>
  <cp:revision>164</cp:revision>
  <cp:lastPrinted>2017-05-02T20:58:29Z</cp:lastPrinted>
  <dcterms:created xsi:type="dcterms:W3CDTF">2017-03-29T12:00:53Z</dcterms:created>
  <dcterms:modified xsi:type="dcterms:W3CDTF">2021-09-20T14:50:06Z</dcterms:modified>
</cp:coreProperties>
</file>