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640"/>
  </p:normalViewPr>
  <p:slideViewPr>
    <p:cSldViewPr>
      <p:cViewPr varScale="1">
        <p:scale>
          <a:sx n="87" d="100"/>
          <a:sy n="87" d="100"/>
        </p:scale>
        <p:origin x="21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dipocyte" TargetMode="External"/><Relationship Id="rId2" Type="http://schemas.openxmlformats.org/officeDocument/2006/relationships/hyperlink" Target="https://en.wikipedia.org/wiki/Fibroblas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Mast_cell" TargetMode="External"/><Relationship Id="rId4" Type="http://schemas.openxmlformats.org/officeDocument/2006/relationships/hyperlink" Target="https://en.wikipedia.org/wiki/Macrophag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95736" y="199783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6000" b="1" cap="all" dirty="0">
                <a:solidFill>
                  <a:srgbClr val="002060"/>
                </a:solidFill>
              </a:rPr>
              <a:t>Основи біореології</a:t>
            </a:r>
            <a:endParaRPr lang="ru-RU" sz="6000" cap="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1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24658"/>
              </p:ext>
            </p:extLst>
          </p:nvPr>
        </p:nvGraphicFramePr>
        <p:xfrm>
          <a:off x="251520" y="1268760"/>
          <a:ext cx="8640960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Документ" r:id="rId3" imgW="6297183" imgH="3228942" progId="Word.Document.12">
                  <p:embed/>
                </p:oleObj>
              </mc:Choice>
              <mc:Fallback>
                <p:oleObj name="Документ" r:id="rId3" imgW="6297183" imgH="32289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1268760"/>
                        <a:ext cx="8640960" cy="4968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220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7030A0"/>
                </a:solidFill>
              </a:rPr>
              <a:t>Анізотропія кістки</a:t>
            </a:r>
            <a:endParaRPr lang="ru-RU" sz="32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dirty="0">
                    <a:solidFill>
                      <a:srgbClr val="002060"/>
                    </a:solidFill>
                  </a:rPr>
                  <a:t>Перелом при </a:t>
                </a:r>
                <a:r>
                  <a:rPr lang="ru-RU" dirty="0" err="1">
                    <a:solidFill>
                      <a:srgbClr val="002060"/>
                    </a:solidFill>
                  </a:rPr>
                  <a:t>розтягуванні</a:t>
                </a:r>
                <a:endParaRPr lang="ru-RU" dirty="0">
                  <a:solidFill>
                    <a:srgbClr val="002060"/>
                  </a:solidFill>
                </a:endParaRPr>
              </a:p>
              <a:p>
                <a:r>
                  <a:rPr lang="en-US" b="1" i="1" dirty="0">
                    <a:solidFill>
                      <a:srgbClr val="002060"/>
                    </a:solidFill>
                  </a:rPr>
                  <a:t>σ = </a:t>
                </a:r>
                <a:r>
                  <a:rPr lang="en-US" b="1" dirty="0">
                    <a:solidFill>
                      <a:srgbClr val="002060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𝑵</m:t>
                        </m:r>
                      </m:num>
                      <m:den>
                        <m:sSup>
                          <m:sSup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  ε = 0.05</a:t>
                </a: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ru-RU" dirty="0"/>
              </a:p>
              <a:p>
                <a:r>
                  <a:rPr lang="uk-UA" dirty="0">
                    <a:solidFill>
                      <a:srgbClr val="002060"/>
                    </a:solidFill>
                  </a:rPr>
                  <a:t>Перелом при стисканні </a:t>
                </a:r>
              </a:p>
              <a:p>
                <a:pPr marL="0" indent="0">
                  <a:buNone/>
                </a:pPr>
                <a:r>
                  <a:rPr lang="en-US" b="1" i="1" dirty="0">
                    <a:solidFill>
                      <a:srgbClr val="002060"/>
                    </a:solidFill>
                  </a:rPr>
                  <a:t>σ = </a:t>
                </a:r>
                <a:r>
                  <a:rPr lang="en-US" b="1" dirty="0">
                    <a:solidFill>
                      <a:srgbClr val="00206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𝑵</m:t>
                        </m:r>
                      </m:num>
                      <m:den>
                        <m:sSup>
                          <m:sSup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  ε = 0.1</a:t>
                </a:r>
                <a:endParaRPr lang="ru-RU" dirty="0">
                  <a:solidFill>
                    <a:srgbClr val="002060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3017" t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Объект 6" descr="C:\Users\Us\Documents\Physics&amp;Math\Lectures on MBPh\3.Mechanical properties of biological tissues\AnisotropySketch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172819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6256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err="1">
                <a:solidFill>
                  <a:srgbClr val="7030A0"/>
                </a:solidFill>
              </a:rPr>
              <a:t>Еластін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556792"/>
            <a:ext cx="8363272" cy="4569371"/>
          </a:xfrm>
        </p:spPr>
        <p:txBody>
          <a:bodyPr/>
          <a:lstStyle/>
          <a:p>
            <a:r>
              <a:rPr lang="ru-RU" sz="2800" dirty="0" err="1">
                <a:solidFill>
                  <a:srgbClr val="002060"/>
                </a:solidFill>
              </a:rPr>
              <a:t>Еластин</a:t>
            </a:r>
            <a:r>
              <a:rPr lang="ru-RU" sz="2800" dirty="0">
                <a:solidFill>
                  <a:srgbClr val="002060"/>
                </a:solidFill>
              </a:rPr>
              <a:t> - </a:t>
            </a:r>
            <a:r>
              <a:rPr lang="ru-RU" sz="2800" dirty="0" err="1">
                <a:solidFill>
                  <a:srgbClr val="002060"/>
                </a:solidFill>
              </a:rPr>
              <a:t>волокнистий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білок</a:t>
            </a:r>
            <a:r>
              <a:rPr lang="ru-RU" sz="2800" dirty="0">
                <a:solidFill>
                  <a:srgbClr val="002060"/>
                </a:solidFill>
              </a:rPr>
              <a:t> з </a:t>
            </a:r>
            <a:r>
              <a:rPr lang="ru-RU" sz="2800" dirty="0" err="1">
                <a:solidFill>
                  <a:srgbClr val="002060"/>
                </a:solidFill>
              </a:rPr>
              <a:t>властивостями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в'язкопружнього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матерілу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  </a:t>
            </a:r>
            <a:r>
              <a:rPr lang="ru-RU" sz="2800" dirty="0" err="1">
                <a:solidFill>
                  <a:srgbClr val="002060"/>
                </a:solidFill>
              </a:rPr>
              <a:t>Еластинові</a:t>
            </a:r>
            <a:r>
              <a:rPr lang="ru-RU" sz="2800" dirty="0">
                <a:solidFill>
                  <a:srgbClr val="002060"/>
                </a:solidFill>
              </a:rPr>
              <a:t> волокна </a:t>
            </a:r>
            <a:r>
              <a:rPr lang="ru-RU" sz="2800" dirty="0" err="1">
                <a:solidFill>
                  <a:srgbClr val="002060"/>
                </a:solidFill>
              </a:rPr>
              <a:t>мають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низьку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жорсткість</a:t>
            </a:r>
            <a:r>
              <a:rPr lang="ru-RU" sz="2800" dirty="0">
                <a:solidFill>
                  <a:srgbClr val="002060"/>
                </a:solidFill>
              </a:rPr>
              <a:t> в межах 200% </a:t>
            </a:r>
            <a:r>
              <a:rPr lang="ru-RU" sz="2800" dirty="0" err="1">
                <a:solidFill>
                  <a:srgbClr val="002060"/>
                </a:solidFill>
              </a:rPr>
              <a:t>подовження</a:t>
            </a:r>
            <a:r>
              <a:rPr lang="ru-RU" sz="2800" dirty="0">
                <a:solidFill>
                  <a:srgbClr val="002060"/>
                </a:solidFill>
              </a:rPr>
              <a:t> з </a:t>
            </a:r>
            <a:r>
              <a:rPr lang="ru-RU" sz="2800" dirty="0" err="1">
                <a:solidFill>
                  <a:srgbClr val="002060"/>
                </a:solidFill>
              </a:rPr>
              <a:t>подальшою</a:t>
            </a:r>
            <a:r>
              <a:rPr lang="ru-RU" sz="2800" dirty="0">
                <a:solidFill>
                  <a:srgbClr val="002060"/>
                </a:solidFill>
              </a:rPr>
              <a:t> короткою </a:t>
            </a:r>
            <a:r>
              <a:rPr lang="ru-RU" sz="2800" dirty="0" err="1">
                <a:solidFill>
                  <a:srgbClr val="002060"/>
                </a:solidFill>
              </a:rPr>
              <a:t>областю</a:t>
            </a:r>
            <a:r>
              <a:rPr lang="ru-RU" sz="2800" dirty="0">
                <a:solidFill>
                  <a:srgbClr val="002060"/>
                </a:solidFill>
              </a:rPr>
              <a:t>, де </a:t>
            </a:r>
            <a:r>
              <a:rPr lang="ru-RU" sz="2800" dirty="0" err="1">
                <a:solidFill>
                  <a:srgbClr val="002060"/>
                </a:solidFill>
              </a:rPr>
              <a:t>жорсткість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різко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збільшується</a:t>
            </a:r>
            <a:r>
              <a:rPr lang="ru-RU" sz="2800" dirty="0">
                <a:solidFill>
                  <a:srgbClr val="002060"/>
                </a:solidFill>
              </a:rPr>
              <a:t> до </a:t>
            </a:r>
            <a:r>
              <a:rPr lang="ru-RU" sz="2800" dirty="0" err="1">
                <a:solidFill>
                  <a:srgbClr val="002060"/>
                </a:solidFill>
              </a:rPr>
              <a:t>розриву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624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>
                <a:solidFill>
                  <a:srgbClr val="7030A0"/>
                </a:solidFill>
              </a:rPr>
              <a:t>Деформація еластину та артеріальних судин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7" name="Объект 6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960440" cy="4248472"/>
          </a:xfrm>
          <a:prstGeom prst="rect">
            <a:avLst/>
          </a:prstGeom>
          <a:noFill/>
        </p:spPr>
      </p:pic>
      <p:pic>
        <p:nvPicPr>
          <p:cNvPr id="8" name="Объект 7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16832"/>
            <a:ext cx="4464496" cy="4104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8953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696744" cy="6408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6877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7030A0"/>
                </a:solidFill>
              </a:rPr>
              <a:t>В'язкість</a:t>
            </a:r>
            <a:endParaRPr lang="ru-RU" sz="32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3322712" cy="4525963"/>
              </a:xfrm>
            </p:spPr>
            <p:txBody>
              <a:bodyPr/>
              <a:lstStyle/>
              <a:p>
                <a:endParaRPr lang="en-US" b="1" i="1" dirty="0">
                  <a:solidFill>
                    <a:srgbClr val="002060"/>
                  </a:solidFill>
                  <a:latin typeface="Times New Roman"/>
                  <a:ea typeface="Calibri"/>
                </a:endParaRPr>
              </a:p>
              <a:p>
                <a:pPr marL="0" indent="0">
                  <a:buNone/>
                </a:pPr>
                <a:r>
                  <a:rPr lang="en-US" b="1" i="1" dirty="0">
                    <a:solidFill>
                      <a:srgbClr val="002060"/>
                    </a:solidFill>
                    <a:latin typeface="Times New Roman"/>
                    <a:ea typeface="Calibri"/>
                  </a:rPr>
                  <a:t>   F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r>
                  <a:rPr lang="en-US" b="1" i="1" dirty="0">
                    <a:solidFill>
                      <a:srgbClr val="002060"/>
                    </a:solidFill>
                    <a:effectLst/>
                    <a:latin typeface="Times New Roman"/>
                    <a:ea typeface="Calibri"/>
                  </a:rPr>
                  <a:t> η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∙</m:t>
                    </m:r>
                  </m:oMath>
                </a14:m>
                <a:r>
                  <a:rPr lang="en-US" b="1" i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</a:rPr>
                  <a:t> </a:t>
                </a:r>
                <a:r>
                  <a:rPr lang="en-US" b="1" i="1" dirty="0">
                    <a:solidFill>
                      <a:srgbClr val="002060"/>
                    </a:solidFill>
                    <a:latin typeface="Times New Roman"/>
                    <a:ea typeface="Times New Roman"/>
                  </a:rPr>
                  <a:t>S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𝑽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𝒚</m:t>
                        </m:r>
                      </m:den>
                    </m:f>
                  </m:oMath>
                </a14:m>
                <a:endParaRPr lang="en-US" sz="3200" b="1" i="1" dirty="0">
                  <a:solidFill>
                    <a:srgbClr val="002060"/>
                  </a:solidFill>
                  <a:effectLst/>
                  <a:latin typeface="Cambria Math"/>
                  <a:ea typeface="Times New Roman"/>
                  <a:cs typeface="Times New Roman"/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rgbClr val="002060"/>
                  </a:solidFill>
                  <a:latin typeface="Cambria Math"/>
                  <a:ea typeface="Times New Roman"/>
                  <a:cs typeface="Times New Roman"/>
                </a:endParaRPr>
              </a:p>
              <a:p>
                <a:pPr marL="0" indent="0">
                  <a:buNone/>
                </a:pPr>
                <a:r>
                  <a:rPr lang="en-US" b="1" i="1" dirty="0">
                    <a:solidFill>
                      <a:srgbClr val="002060"/>
                    </a:solidFill>
                    <a:latin typeface="Cambria Math"/>
                    <a:ea typeface="Times New Roman"/>
                    <a:cs typeface="Times New Roman"/>
                  </a:rPr>
                  <a:t>  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𝝉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  <a:ea typeface="Times New Roman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𝑭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=  </a:t>
                </a:r>
                <a:r>
                  <a:rPr lang="en-US" b="1" i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η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𝝏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𝑽</m:t>
                        </m:r>
                      </m:num>
                      <m:den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𝝏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endParaRPr lang="ru-RU" sz="1800" dirty="0">
                  <a:ea typeface="Calibri"/>
                  <a:cs typeface="Times New Roman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3322712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88841"/>
            <a:ext cx="4536504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4967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366701"/>
              </p:ext>
            </p:extLst>
          </p:nvPr>
        </p:nvGraphicFramePr>
        <p:xfrm>
          <a:off x="611561" y="1412778"/>
          <a:ext cx="8437873" cy="4752521"/>
        </p:xfrm>
        <a:graphic>
          <a:graphicData uri="http://schemas.openxmlformats.org/drawingml/2006/table">
            <a:tbl>
              <a:tblPr firstRow="1" firstCol="1" bandRow="1"/>
              <a:tblGrid>
                <a:gridCol w="2015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3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3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8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Температура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t° C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рідина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Вода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1.792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1.002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0.6947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0.653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0.282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Плазма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крові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1.810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1.257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Цільна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кров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3.015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2.084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Етиловий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спирт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1.20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Метанол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0.584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Глицерин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Олія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оливкова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0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2000 - 10000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71720" y="471839"/>
            <a:ext cx="81513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В'язкість деяких важливих біологічних рідин в </a:t>
            </a:r>
            <a:r>
              <a:rPr kumimoji="0" lang="uk-UA" altLang="ru-RU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миліпаскалях</a:t>
            </a: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uk-UA" altLang="ru-RU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мПа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uk-UA" alt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залежності від температури 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(t° C)</a:t>
            </a:r>
            <a:endParaRPr kumimoji="0" lang="en-US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58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1668493"/>
                  </p:ext>
                </p:extLst>
              </p:nvPr>
            </p:nvGraphicFramePr>
            <p:xfrm>
              <a:off x="971600" y="1772815"/>
              <a:ext cx="7200799" cy="420944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0673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13344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2617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𝟎</m:t>
                              </m:r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&lt;</m:t>
                              </m:r>
                            </m:oMath>
                          </a14:m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Re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1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Flow is laminar in form of ‘creeping ‘flow, entirely dominated by viscosity.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2617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𝟏</m:t>
                              </m:r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&lt;</m:t>
                              </m:r>
                            </m:oMath>
                          </a14:m>
                          <a:r>
                            <a:rPr lang="en-US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 Re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2000</a:t>
                          </a:r>
                          <a:endParaRPr lang="ru-RU" sz="18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Laminar flow, determined by fluid viscosity and kinetic energy of flow.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4523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2000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&lt;</m:t>
                              </m:r>
                            </m:oMath>
                          </a14:m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 Re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3000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Flow is unstable</a:t>
                          </a:r>
                          <a:r>
                            <a:rPr lang="en-US" sz="1800" dirty="0">
                              <a:effectLst/>
                              <a:latin typeface="LiberationSans"/>
                              <a:ea typeface="Calibri"/>
                              <a:cs typeface="LiberationSans"/>
                            </a:rPr>
                            <a:t> </a:t>
                          </a: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— that is, it can be laminar, but small obstructions and surface roughness can make it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turbulent, and it may oscillate randomly between being laminar and turbulent.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7359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𝟑𝟎𝟎𝟎</m:t>
                              </m:r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&lt;</m:t>
                              </m:r>
                            </m:oMath>
                          </a14:m>
                          <a:r>
                            <a:rPr lang="en-US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Re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10000</a:t>
                          </a:r>
                          <a:endParaRPr lang="ru-RU" sz="18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Transition to turbulence 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2617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10 000 </a:t>
                          </a:r>
                          <a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&lt; </a:t>
                          </a:r>
                          <a:r>
                            <a:rPr lang="ru-RU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Re</a:t>
                          </a:r>
                          <a:endParaRPr lang="ru-RU" sz="18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Flow is turbulent relatively determined by laminar viscosity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1668493"/>
                  </p:ext>
                </p:extLst>
              </p:nvPr>
            </p:nvGraphicFramePr>
            <p:xfrm>
              <a:off x="971600" y="1772815"/>
              <a:ext cx="7200799" cy="420944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067355"/>
                    <a:gridCol w="4133444"/>
                  </a:tblGrid>
                  <a:tr h="72617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8403" r="-134524" b="-484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Flow is laminar in form of ‘creeping ‘flow, entirely dominated by viscosity.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617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108403" r="-134524" b="-384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Laminar flow, determined by fluid viscosity and kinetic energy of flow.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5733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97255" r="-134524" b="-792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Flow is unstable</a:t>
                          </a:r>
                          <a:r>
                            <a:rPr lang="en-US" sz="1800" dirty="0">
                              <a:effectLst/>
                              <a:latin typeface="LiberationSans"/>
                              <a:ea typeface="Calibri"/>
                              <a:cs typeface="LiberationSans"/>
                            </a:rPr>
                            <a:t> </a:t>
                          </a: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— that is, it can be laminar, but small obstructions and surface roughness can make it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turbulent, and it may oscillate randomly between being laminar and turbulent.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7359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644872" r="-134524" b="-158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Transition to turbulence 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617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10 000 </a:t>
                          </a:r>
                          <a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&lt; </a:t>
                          </a:r>
                          <a:r>
                            <a:rPr lang="ru-RU" sz="1800" b="1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Re</a:t>
                          </a:r>
                          <a:endParaRPr lang="ru-RU" sz="18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solidFill>
                                <a:srgbClr val="002060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Flow is turbulent relatively determined by laminar viscosity</a:t>
                          </a: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1"/>
              <p:cNvSpPr>
                <a:spLocks noChangeArrowheads="1"/>
              </p:cNvSpPr>
              <p:nvPr/>
            </p:nvSpPr>
            <p:spPr bwMode="auto">
              <a:xfrm>
                <a:off x="494546" y="260648"/>
                <a:ext cx="8223405" cy="13924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ru-RU" b="1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The relationship between the Reynolds number and the characteristics of the flow</a:t>
                </a:r>
                <a:endParaRPr kumimoji="0" lang="uk-UA" altLang="ru-RU" b="1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002060"/>
                    </a:solidFill>
                    <a:latin typeface="Times New Roman"/>
                    <a:ea typeface="Calibri"/>
                    <a:cs typeface="Times New Roman"/>
                  </a:rPr>
                  <a:t>Re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𝝆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𝒗𝒅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𝜼</m:t>
                        </m:r>
                      </m:den>
                    </m:f>
                  </m:oMath>
                </a14:m>
                <a:endParaRPr kumimoji="0" lang="en-US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4546" y="260648"/>
                <a:ext cx="8223405" cy="1392432"/>
              </a:xfrm>
              <a:prstGeom prst="rect">
                <a:avLst/>
              </a:prstGeom>
              <a:blipFill rotWithShape="1">
                <a:blip r:embed="rId3"/>
                <a:stretch>
                  <a:fillRect l="-148" t="-1754" r="-14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5651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\Documents\Physics&amp;Math\Lectures on MBPh\2.Mechanical properties of biological tissues\Blausen_0425_Formed_Element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7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8995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>
                <a:solidFill>
                  <a:srgbClr val="7030A0"/>
                </a:solidFill>
              </a:rPr>
              <a:t>В'язкість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крові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 algn="ctr">
                  <a:lnSpc>
                    <a:spcPct val="150000"/>
                  </a:lnSpc>
                  <a:spcAft>
                    <a:spcPts val="0"/>
                  </a:spcAft>
                  <a:buNone/>
                </a:pPr>
                <a:r>
                  <a:rPr lang="en-US" sz="2400" b="1" dirty="0" err="1">
                    <a:solidFill>
                      <a:srgbClr val="002060"/>
                    </a:solidFill>
                    <a:latin typeface="Times New Roman"/>
                    <a:ea typeface="Calibri"/>
                    <a:cs typeface="Times New Roman"/>
                  </a:rPr>
                  <a:t>Hct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𝒇𝒐𝒓𝒎𝒆𝒅</m:t>
                            </m:r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𝒆𝒍𝒆𝒎𝒆𝒏𝒕𝒔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𝒑𝒍𝒂𝒔𝒎𝒂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≈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𝒆𝒓𝒚𝒕𝒉𝒓𝒐𝒄𝒚𝒕𝒆𝒔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𝒑𝒍𝒂𝒔𝒎𝒂</m:t>
                            </m:r>
                          </m:sub>
                        </m:sSub>
                      </m:den>
                    </m:f>
                  </m:oMath>
                </a14:m>
                <a:endParaRPr lang="ru-RU" sz="1600" dirty="0">
                  <a:ea typeface="Calibri"/>
                  <a:cs typeface="Times New Roman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0"/>
                  </a:spcAft>
                  <a:buNone/>
                </a:pPr>
                <a:endParaRPr lang="uk-UA" sz="1600" dirty="0">
                  <a:ea typeface="Calibri"/>
                  <a:cs typeface="Times New Roman"/>
                </a:endParaRPr>
              </a:p>
              <a:p>
                <a:r>
                  <a:rPr lang="en-US" b="1" i="1" dirty="0">
                    <a:solidFill>
                      <a:srgbClr val="002060"/>
                    </a:solidFill>
                    <a:latin typeface="Times New Roman"/>
                    <a:ea typeface="Calibri"/>
                  </a:rPr>
                  <a:t>η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𝜼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</m:oMath>
                </a14:m>
                <a:r>
                  <a:rPr lang="en-US" b="1" i="1" dirty="0">
                    <a:solidFill>
                      <a:srgbClr val="002060"/>
                    </a:solidFill>
                    <a:effectLst/>
                    <a:latin typeface="Times New Roman"/>
                    <a:ea typeface="Times New Roman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(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𝜶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𝑯𝒄𝒕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)</m:t>
                        </m:r>
                      </m:e>
                      <m:sup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𝜷</m:t>
                        </m:r>
                      </m:sup>
                    </m:sSup>
                  </m:oMath>
                </a14:m>
                <a:endParaRPr lang="ru-RU" dirty="0"/>
              </a:p>
              <a:p>
                <a:r>
                  <a:rPr lang="en-US" b="1" i="1" dirty="0">
                    <a:solidFill>
                      <a:srgbClr val="002060"/>
                    </a:solidFill>
                    <a:latin typeface="Times New Roman"/>
                    <a:ea typeface="Times New Roman"/>
                  </a:rPr>
                  <a:t>η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𝜼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𝒆</m:t>
                        </m:r>
                      </m:e>
                      <m:sup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𝜸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𝑯𝒄𝒕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Объект 6" descr="C:\Users\Us\Documents\Physics&amp;Math\Lectures on MBPh\2.Mechanical properties of biological tissues\hemoglobin-and-hematocrit-determination-17-638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392488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489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7030A0"/>
                </a:solidFill>
              </a:rPr>
              <a:t>Види деформацій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20891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879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\Documents\Physics&amp;Math\Lectures on MBPh\2.Mechanical properties of biological tissues\Fig-3-Blood-viscosity-varies-as-a-function-of-hematocrit-value-and-the-flowing-shear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96944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752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\Documents\Physics&amp;Math\Lectures on MBPh\3.Mechanical properties of biological tissues\fig6.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06489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613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solidFill>
                  <a:srgbClr val="7030A0"/>
                </a:solidFill>
              </a:rPr>
              <a:t>Діаграма напруження - деформація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27280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60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solidFill>
                  <a:srgbClr val="7030A0"/>
                </a:solidFill>
              </a:rPr>
              <a:t>Механічні властивості матеріалів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Пружність </a:t>
            </a:r>
            <a:r>
              <a:rPr lang="uk-UA" dirty="0">
                <a:solidFill>
                  <a:srgbClr val="002060"/>
                </a:solidFill>
              </a:rPr>
              <a:t>- це здатність напруженого тіла відновити свої розміри та форму після зняття зовнішніх сил. Якщо тіло повністю відновить первісну форму і розміри, воно називається ідеально пружнім.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Жорсткість</a:t>
            </a: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uk-UA" dirty="0">
                <a:solidFill>
                  <a:srgbClr val="002060"/>
                </a:solidFill>
              </a:rPr>
              <a:t>здатність</a:t>
            </a:r>
            <a:r>
              <a:rPr lang="ru-RU" dirty="0">
                <a:solidFill>
                  <a:srgbClr val="002060"/>
                </a:solidFill>
              </a:rPr>
              <a:t> чинит</a:t>
            </a:r>
            <a:r>
              <a:rPr lang="uk-UA" dirty="0">
                <a:solidFill>
                  <a:srgbClr val="002060"/>
                </a:solidFill>
              </a:rPr>
              <a:t>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опір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відповідь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прикладену</a:t>
            </a:r>
            <a:r>
              <a:rPr lang="ru-RU" dirty="0">
                <a:solidFill>
                  <a:srgbClr val="002060"/>
                </a:solidFill>
              </a:rPr>
              <a:t> силу</a:t>
            </a:r>
            <a:r>
              <a:rPr lang="uk-UA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r>
              <a:rPr lang="uk-UA" b="1" dirty="0">
                <a:solidFill>
                  <a:srgbClr val="002060"/>
                </a:solidFill>
              </a:rPr>
              <a:t>Еластичність –</a:t>
            </a:r>
            <a:r>
              <a:rPr lang="uk-UA" dirty="0">
                <a:solidFill>
                  <a:srgbClr val="002060"/>
                </a:solidFill>
              </a:rPr>
              <a:t> здатність змінювати розміри під дією зовнішніх сил.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r>
              <a:rPr lang="uk-UA" b="1" dirty="0">
                <a:solidFill>
                  <a:srgbClr val="002060"/>
                </a:solidFill>
              </a:rPr>
              <a:t>Пластичність</a:t>
            </a:r>
            <a:r>
              <a:rPr lang="uk-UA" dirty="0">
                <a:solidFill>
                  <a:srgbClr val="002060"/>
                </a:solidFill>
              </a:rPr>
              <a:t> – здатність зберігати набуту форму та розміри після зняття навантаження.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770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7030A0"/>
                </a:solidFill>
              </a:rPr>
              <a:t>Механічні властивості матеріалів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/>
          </a:bodyPr>
          <a:lstStyle/>
          <a:p>
            <a:r>
              <a:rPr lang="ru-RU" sz="2700" b="1" dirty="0" err="1">
                <a:solidFill>
                  <a:srgbClr val="002060"/>
                </a:solidFill>
              </a:rPr>
              <a:t>Крихкість</a:t>
            </a:r>
            <a:r>
              <a:rPr lang="ru-RU" sz="2700" dirty="0">
                <a:solidFill>
                  <a:srgbClr val="002060"/>
                </a:solidFill>
              </a:rPr>
              <a:t> - </a:t>
            </a:r>
            <a:r>
              <a:rPr lang="ru-RU" sz="2700" dirty="0" err="1">
                <a:solidFill>
                  <a:srgbClr val="002060"/>
                </a:solidFill>
              </a:rPr>
              <a:t>властивість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матеріалу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піддаватися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руйнуванню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uk-UA" sz="2700" dirty="0">
                <a:solidFill>
                  <a:srgbClr val="002060"/>
                </a:solidFill>
              </a:rPr>
              <a:t>(</a:t>
            </a:r>
            <a:r>
              <a:rPr lang="ru-RU" sz="2700" dirty="0" err="1">
                <a:solidFill>
                  <a:srgbClr val="002060"/>
                </a:solidFill>
              </a:rPr>
              <a:t>перехід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від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пластичної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поведінки</a:t>
            </a:r>
            <a:r>
              <a:rPr lang="ru-RU" sz="2700" dirty="0">
                <a:solidFill>
                  <a:srgbClr val="002060"/>
                </a:solidFill>
              </a:rPr>
              <a:t> до точки </a:t>
            </a:r>
            <a:r>
              <a:rPr lang="ru-RU" sz="2700" dirty="0" err="1">
                <a:solidFill>
                  <a:srgbClr val="002060"/>
                </a:solidFill>
              </a:rPr>
              <a:t>руйнування</a:t>
            </a:r>
            <a:r>
              <a:rPr lang="uk-UA" sz="2700" dirty="0">
                <a:solidFill>
                  <a:srgbClr val="002060"/>
                </a:solidFill>
              </a:rPr>
              <a:t>)</a:t>
            </a:r>
            <a:endParaRPr lang="ru-RU" sz="27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700" dirty="0">
              <a:solidFill>
                <a:srgbClr val="002060"/>
              </a:solidFill>
            </a:endParaRPr>
          </a:p>
          <a:p>
            <a:r>
              <a:rPr lang="ru-RU" sz="2700" b="1" dirty="0" err="1">
                <a:solidFill>
                  <a:srgbClr val="002060"/>
                </a:solidFill>
              </a:rPr>
              <a:t>В'язкість</a:t>
            </a:r>
            <a:r>
              <a:rPr lang="ru-RU" sz="2700" dirty="0">
                <a:solidFill>
                  <a:srgbClr val="002060"/>
                </a:solidFill>
              </a:rPr>
              <a:t> - </a:t>
            </a:r>
            <a:r>
              <a:rPr lang="ru-RU" sz="2700" dirty="0" err="1">
                <a:solidFill>
                  <a:srgbClr val="002060"/>
                </a:solidFill>
              </a:rPr>
              <a:t>властивість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матеріалу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протистояти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зміні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його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форми</a:t>
            </a:r>
            <a:r>
              <a:rPr lang="ru-RU" sz="2700" dirty="0">
                <a:solidFill>
                  <a:srgbClr val="002060"/>
                </a:solidFill>
              </a:rPr>
              <a:t> при </a:t>
            </a:r>
            <a:r>
              <a:rPr lang="ru-RU" sz="2700" dirty="0" err="1">
                <a:solidFill>
                  <a:srgbClr val="002060"/>
                </a:solidFill>
              </a:rPr>
              <a:t>деформацій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зсуву</a:t>
            </a:r>
            <a:r>
              <a:rPr lang="uk-UA" sz="2700" dirty="0">
                <a:solidFill>
                  <a:srgbClr val="002060"/>
                </a:solidFill>
              </a:rPr>
              <a:t> (тертя між внутрішніми шарами рідини чи газу при їх відносному переміщенні).</a:t>
            </a:r>
            <a:endParaRPr lang="ru-RU" sz="27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700" dirty="0">
              <a:solidFill>
                <a:srgbClr val="002060"/>
              </a:solidFill>
            </a:endParaRPr>
          </a:p>
          <a:p>
            <a:r>
              <a:rPr lang="uk-UA" sz="2700" b="1" dirty="0">
                <a:solidFill>
                  <a:srgbClr val="002060"/>
                </a:solidFill>
              </a:rPr>
              <a:t>Текучість </a:t>
            </a:r>
            <a:r>
              <a:rPr lang="uk-UA" sz="2700" dirty="0">
                <a:solidFill>
                  <a:srgbClr val="002060"/>
                </a:solidFill>
              </a:rPr>
              <a:t>(ф</a:t>
            </a:r>
            <a:r>
              <a:rPr lang="ru-RU" sz="2700" dirty="0" err="1">
                <a:solidFill>
                  <a:srgbClr val="002060"/>
                </a:solidFill>
              </a:rPr>
              <a:t>люїдність</a:t>
            </a:r>
            <a:r>
              <a:rPr lang="uk-UA" sz="2700" dirty="0">
                <a:solidFill>
                  <a:srgbClr val="002060"/>
                </a:solidFill>
              </a:rPr>
              <a:t>)</a:t>
            </a:r>
            <a:r>
              <a:rPr lang="ru-RU" sz="2700" dirty="0">
                <a:solidFill>
                  <a:srgbClr val="002060"/>
                </a:solidFill>
              </a:rPr>
              <a:t> - </a:t>
            </a:r>
            <a:r>
              <a:rPr lang="ru-RU" sz="2700" dirty="0" err="1">
                <a:solidFill>
                  <a:srgbClr val="002060"/>
                </a:solidFill>
              </a:rPr>
              <a:t>здатність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матеріалу</a:t>
            </a:r>
            <a:r>
              <a:rPr lang="ru-RU" sz="2700" dirty="0">
                <a:solidFill>
                  <a:srgbClr val="002060"/>
                </a:solidFill>
              </a:rPr>
              <a:t> (</a:t>
            </a:r>
            <a:r>
              <a:rPr lang="ru-RU" sz="2700" dirty="0" err="1">
                <a:solidFill>
                  <a:srgbClr val="002060"/>
                </a:solidFill>
              </a:rPr>
              <a:t>речовини</a:t>
            </a:r>
            <a:r>
              <a:rPr lang="ru-RU" sz="2700" dirty="0">
                <a:solidFill>
                  <a:srgbClr val="002060"/>
                </a:solidFill>
              </a:rPr>
              <a:t>) </a:t>
            </a:r>
            <a:r>
              <a:rPr lang="ru-RU" sz="2700" dirty="0" err="1">
                <a:solidFill>
                  <a:srgbClr val="002060"/>
                </a:solidFill>
              </a:rPr>
              <a:t>текти</a:t>
            </a:r>
            <a:r>
              <a:rPr lang="uk-UA" sz="2700" dirty="0">
                <a:solidFill>
                  <a:srgbClr val="002060"/>
                </a:solidFill>
              </a:rPr>
              <a:t> (відносне переміщення внутрішніх шарів рідини чи газу)</a:t>
            </a:r>
            <a:r>
              <a:rPr lang="ru-RU" sz="2700" dirty="0">
                <a:solidFill>
                  <a:srgbClr val="002060"/>
                </a:solidFill>
              </a:rPr>
              <a:t>, </a:t>
            </a:r>
            <a:r>
              <a:rPr lang="ru-RU" sz="2700" dirty="0" err="1">
                <a:solidFill>
                  <a:srgbClr val="002060"/>
                </a:solidFill>
              </a:rPr>
              <a:t>фізична</a:t>
            </a:r>
            <a:r>
              <a:rPr lang="ru-RU" sz="2700" dirty="0">
                <a:solidFill>
                  <a:srgbClr val="002060"/>
                </a:solidFill>
              </a:rPr>
              <a:t> характеристика </a:t>
            </a:r>
            <a:r>
              <a:rPr lang="uk-UA" sz="2700" dirty="0">
                <a:solidFill>
                  <a:srgbClr val="002060"/>
                </a:solidFill>
              </a:rPr>
              <a:t>протилежна 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в'язк</a:t>
            </a:r>
            <a:r>
              <a:rPr lang="uk-UA" sz="2700" dirty="0">
                <a:solidFill>
                  <a:srgbClr val="002060"/>
                </a:solidFill>
              </a:rPr>
              <a:t>о</a:t>
            </a:r>
            <a:r>
              <a:rPr lang="ru-RU" sz="2700" dirty="0" err="1">
                <a:solidFill>
                  <a:srgbClr val="002060"/>
                </a:solidFill>
              </a:rPr>
              <a:t>ст</a:t>
            </a:r>
            <a:r>
              <a:rPr lang="uk-UA" sz="2700" dirty="0">
                <a:solidFill>
                  <a:srgbClr val="002060"/>
                </a:solidFill>
              </a:rPr>
              <a:t>і.</a:t>
            </a:r>
            <a:endParaRPr lang="ru-RU" sz="27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393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txBody>
          <a:bodyPr>
            <a:normAutofit fontScale="90000"/>
          </a:bodyPr>
          <a:lstStyle/>
          <a:p>
            <a:pPr lvl="0"/>
            <a:br>
              <a:rPr lang="uk-UA" sz="3200" b="1" dirty="0"/>
            </a:br>
            <a:r>
              <a:rPr lang="en-US" sz="3200" b="1" dirty="0">
                <a:solidFill>
                  <a:srgbClr val="7030A0"/>
                </a:solidFill>
              </a:rPr>
              <a:t>Types of biological tissues</a:t>
            </a:r>
            <a:br>
              <a:rPr lang="ru-RU" sz="3200" dirty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05364"/>
              </p:ext>
            </p:extLst>
          </p:nvPr>
        </p:nvGraphicFramePr>
        <p:xfrm>
          <a:off x="395535" y="1124745"/>
          <a:ext cx="8424937" cy="5486400"/>
        </p:xfrm>
        <a:graphic>
          <a:graphicData uri="http://schemas.openxmlformats.org/drawingml/2006/table">
            <a:tbl>
              <a:tblPr firstRow="1" firstCol="1" bandRow="1"/>
              <a:tblGrid>
                <a:gridCol w="2840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4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07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Epithelial Tissue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 skin, outer and inner covering of the body and the bodies  organs and cavities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375">
                <a:tc row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Connective Tissue =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Extracellular Matrix +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Some types of specific cells: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 tooltip="Fibroblast"/>
                        </a:rPr>
                        <a:t>fibroblasts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3" tooltip="Adipocyte"/>
                        </a:rPr>
                        <a:t>adipocytes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 tooltip="Macrophage"/>
                        </a:rPr>
                        <a:t>macrophages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5" tooltip="Mast cell"/>
                        </a:rPr>
                        <a:t>mast cells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leukocytes.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Loose connective tissue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Fibrous (Dense) connective tissue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Adipose (Fat) tissue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Curtilage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Bone tissue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8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Blood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72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Muscle Tissue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Skeletal muscles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Smooth muscles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Cardiac muscles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3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Nerve Tissue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Neurons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39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7030A0"/>
                </a:solidFill>
              </a:rPr>
              <a:t>Пружні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властивості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біологічних</a:t>
            </a:r>
            <a:r>
              <a:rPr lang="ru-RU" sz="3200" b="1" dirty="0">
                <a:solidFill>
                  <a:srgbClr val="7030A0"/>
                </a:solidFill>
              </a:rPr>
              <a:t> тканин </a:t>
            </a:r>
            <a:r>
              <a:rPr lang="ru-RU" sz="3200" b="1" dirty="0" err="1">
                <a:solidFill>
                  <a:srgbClr val="7030A0"/>
                </a:solidFill>
              </a:rPr>
              <a:t>залежать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від</a:t>
            </a:r>
            <a:r>
              <a:rPr lang="ru-RU" sz="3200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структури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тканини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функціонального</a:t>
            </a:r>
            <a:r>
              <a:rPr lang="ru-RU" dirty="0">
                <a:solidFill>
                  <a:srgbClr val="002060"/>
                </a:solidFill>
              </a:rPr>
              <a:t> стану </a:t>
            </a:r>
            <a:r>
              <a:rPr lang="ru-RU" dirty="0" err="1">
                <a:solidFill>
                  <a:srgbClr val="002060"/>
                </a:solidFill>
              </a:rPr>
              <a:t>тканини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який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має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тенденцію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змінюватися</a:t>
            </a:r>
            <a:r>
              <a:rPr lang="ru-RU" dirty="0">
                <a:solidFill>
                  <a:srgbClr val="002060"/>
                </a:solidFill>
              </a:rPr>
              <a:t> з </a:t>
            </a:r>
            <a:r>
              <a:rPr lang="ru-RU" dirty="0" err="1">
                <a:solidFill>
                  <a:srgbClr val="002060"/>
                </a:solidFill>
              </a:rPr>
              <a:t>віком</a:t>
            </a: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Прикладеного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навантаження</a:t>
            </a:r>
            <a:r>
              <a:rPr lang="ru-RU" dirty="0">
                <a:solidFill>
                  <a:srgbClr val="002060"/>
                </a:solidFill>
              </a:rPr>
              <a:t>: тип та величина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часу (</a:t>
            </a:r>
            <a:r>
              <a:rPr lang="ru-RU" dirty="0" err="1">
                <a:solidFill>
                  <a:srgbClr val="002060"/>
                </a:solidFill>
              </a:rPr>
              <a:t>тривалості</a:t>
            </a:r>
            <a:r>
              <a:rPr lang="ru-RU" dirty="0">
                <a:solidFill>
                  <a:srgbClr val="002060"/>
                </a:solidFill>
              </a:rPr>
              <a:t>), </a:t>
            </a:r>
            <a:r>
              <a:rPr lang="ru-RU" dirty="0" err="1">
                <a:solidFill>
                  <a:srgbClr val="002060"/>
                </a:solidFill>
              </a:rPr>
              <a:t>напрямку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швидкості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прикладеного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навантаження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68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solidFill>
                  <a:srgbClr val="7030A0"/>
                </a:solidFill>
              </a:rPr>
              <a:t>Структурні фактори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484784"/>
            <a:ext cx="8784976" cy="4641379"/>
          </a:xfrm>
        </p:spPr>
        <p:txBody>
          <a:bodyPr>
            <a:normAutofit/>
          </a:bodyPr>
          <a:lstStyle/>
          <a:p>
            <a:pPr lvl="0"/>
            <a:r>
              <a:rPr lang="ru-RU" dirty="0" err="1">
                <a:solidFill>
                  <a:srgbClr val="002060"/>
                </a:solidFill>
              </a:rPr>
              <a:t>Більшість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біологічних</a:t>
            </a:r>
            <a:r>
              <a:rPr lang="ru-RU" dirty="0">
                <a:solidFill>
                  <a:srgbClr val="002060"/>
                </a:solidFill>
              </a:rPr>
              <a:t> тканин є </a:t>
            </a:r>
            <a:r>
              <a:rPr lang="ru-RU" dirty="0" err="1">
                <a:solidFill>
                  <a:srgbClr val="002060"/>
                </a:solidFill>
              </a:rPr>
              <a:t>композиційними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матеріалами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мають</a:t>
            </a:r>
            <a:r>
              <a:rPr lang="ru-RU" dirty="0">
                <a:solidFill>
                  <a:srgbClr val="002060"/>
                </a:solidFill>
              </a:rPr>
              <a:t> як </a:t>
            </a:r>
            <a:r>
              <a:rPr lang="ru-RU" dirty="0" err="1">
                <a:solidFill>
                  <a:srgbClr val="002060"/>
                </a:solidFill>
              </a:rPr>
              <a:t>рідкі</a:t>
            </a:r>
            <a:r>
              <a:rPr lang="ru-RU" dirty="0">
                <a:solidFill>
                  <a:srgbClr val="002060"/>
                </a:solidFill>
              </a:rPr>
              <a:t>, так і </a:t>
            </a:r>
            <a:r>
              <a:rPr lang="ru-RU" dirty="0" err="1">
                <a:solidFill>
                  <a:srgbClr val="002060"/>
                </a:solidFill>
              </a:rPr>
              <a:t>тверді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властивості</a:t>
            </a:r>
            <a:r>
              <a:rPr lang="ru-RU" dirty="0">
                <a:solidFill>
                  <a:srgbClr val="002060"/>
                </a:solidFill>
              </a:rPr>
              <a:t> - є </a:t>
            </a:r>
            <a:r>
              <a:rPr lang="ru-RU" b="1" dirty="0" err="1">
                <a:solidFill>
                  <a:srgbClr val="002060"/>
                </a:solidFill>
              </a:rPr>
              <a:t>в'язкопружними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0" lv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Є два </a:t>
            </a:r>
            <a:r>
              <a:rPr lang="ru-RU" dirty="0" err="1">
                <a:solidFill>
                  <a:srgbClr val="002060"/>
                </a:solidFill>
              </a:rPr>
              <a:t>основні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білкові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компоненти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біологічних</a:t>
            </a:r>
            <a:r>
              <a:rPr lang="ru-RU" dirty="0">
                <a:solidFill>
                  <a:srgbClr val="002060"/>
                </a:solidFill>
              </a:rPr>
              <a:t> тканин, </a:t>
            </a:r>
            <a:r>
              <a:rPr lang="ru-RU" dirty="0" err="1">
                <a:solidFill>
                  <a:srgbClr val="002060"/>
                </a:solidFill>
              </a:rPr>
              <a:t>які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суттєво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впливають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загальні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механічні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властивості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поведінку</a:t>
            </a:r>
            <a:r>
              <a:rPr lang="ru-RU" dirty="0">
                <a:solidFill>
                  <a:srgbClr val="002060"/>
                </a:solidFill>
              </a:rPr>
              <a:t> тканин: </a:t>
            </a:r>
            <a:r>
              <a:rPr lang="ru-RU" b="1" dirty="0" err="1">
                <a:solidFill>
                  <a:srgbClr val="002060"/>
                </a:solidFill>
              </a:rPr>
              <a:t>колаген</a:t>
            </a:r>
            <a:r>
              <a:rPr lang="ru-RU" b="1" dirty="0">
                <a:solidFill>
                  <a:srgbClr val="002060"/>
                </a:solidFill>
              </a:rPr>
              <a:t> та </a:t>
            </a:r>
            <a:r>
              <a:rPr lang="ru-RU" b="1" dirty="0" err="1">
                <a:solidFill>
                  <a:srgbClr val="002060"/>
                </a:solidFill>
              </a:rPr>
              <a:t>еластин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7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7030A0"/>
                </a:solidFill>
              </a:rPr>
              <a:t>Колаген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ru-RU" sz="2800" dirty="0" err="1">
                <a:solidFill>
                  <a:srgbClr val="002060"/>
                </a:solidFill>
              </a:rPr>
              <a:t>Колаген</a:t>
            </a:r>
            <a:r>
              <a:rPr lang="ru-RU" sz="2800" dirty="0">
                <a:solidFill>
                  <a:srgbClr val="002060"/>
                </a:solidFill>
              </a:rPr>
              <a:t> - </a:t>
            </a:r>
            <a:r>
              <a:rPr lang="ru-RU" sz="2800" dirty="0" err="1">
                <a:solidFill>
                  <a:srgbClr val="002060"/>
                </a:solidFill>
              </a:rPr>
              <a:t>це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білок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що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складається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із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завитих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фібрил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що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агрегуються</a:t>
            </a:r>
            <a:r>
              <a:rPr lang="ru-RU" sz="2800" dirty="0">
                <a:solidFill>
                  <a:srgbClr val="002060"/>
                </a:solidFill>
              </a:rPr>
              <a:t> у волокна. </a:t>
            </a:r>
          </a:p>
          <a:p>
            <a:pPr marL="0" indent="0">
              <a:buNone/>
            </a:pP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 err="1">
                <a:solidFill>
                  <a:srgbClr val="002060"/>
                </a:solidFill>
              </a:rPr>
              <a:t>Механічні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властивості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колагенових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фібрил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такі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що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кожну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фібрилу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можна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розглядати</a:t>
            </a:r>
            <a:r>
              <a:rPr lang="ru-RU" sz="2800" dirty="0">
                <a:solidFill>
                  <a:srgbClr val="002060"/>
                </a:solidFill>
              </a:rPr>
              <a:t> як </a:t>
            </a:r>
            <a:r>
              <a:rPr lang="ru-RU" sz="2800" dirty="0" err="1">
                <a:solidFill>
                  <a:srgbClr val="002060"/>
                </a:solidFill>
              </a:rPr>
              <a:t>механічну</a:t>
            </a:r>
            <a:r>
              <a:rPr lang="ru-RU" sz="2800" dirty="0">
                <a:solidFill>
                  <a:srgbClr val="002060"/>
                </a:solidFill>
              </a:rPr>
              <a:t> пружину, а </a:t>
            </a:r>
            <a:r>
              <a:rPr lang="ru-RU" sz="2800" dirty="0" err="1">
                <a:solidFill>
                  <a:srgbClr val="002060"/>
                </a:solidFill>
              </a:rPr>
              <a:t>кожне</a:t>
            </a:r>
            <a:r>
              <a:rPr lang="ru-RU" sz="2800" dirty="0">
                <a:solidFill>
                  <a:srgbClr val="002060"/>
                </a:solidFill>
              </a:rPr>
              <a:t> волокно - як </a:t>
            </a:r>
            <a:r>
              <a:rPr lang="ru-RU" sz="2800" dirty="0" err="1">
                <a:solidFill>
                  <a:srgbClr val="002060"/>
                </a:solidFill>
              </a:rPr>
              <a:t>збірку</a:t>
            </a:r>
            <a:r>
              <a:rPr lang="ru-RU" sz="2800" dirty="0">
                <a:solidFill>
                  <a:srgbClr val="002060"/>
                </a:solidFill>
              </a:rPr>
              <a:t> пружин.</a:t>
            </a:r>
          </a:p>
          <a:p>
            <a:pPr marL="0" indent="0">
              <a:buNone/>
            </a:pPr>
            <a:endParaRPr lang="uk-UA" sz="2800" dirty="0">
              <a:solidFill>
                <a:srgbClr val="002060"/>
              </a:solidFill>
            </a:endParaRPr>
          </a:p>
          <a:p>
            <a:r>
              <a:rPr lang="ru-RU" sz="2800" dirty="0" err="1">
                <a:solidFill>
                  <a:srgbClr val="002060"/>
                </a:solidFill>
              </a:rPr>
              <a:t>Колагенові</a:t>
            </a:r>
            <a:r>
              <a:rPr lang="ru-RU" sz="2800" dirty="0">
                <a:solidFill>
                  <a:srgbClr val="002060"/>
                </a:solidFill>
              </a:rPr>
              <a:t> волокна </a:t>
            </a:r>
            <a:r>
              <a:rPr lang="ru-RU" sz="2800" dirty="0" err="1">
                <a:solidFill>
                  <a:srgbClr val="002060"/>
                </a:solidFill>
              </a:rPr>
              <a:t>характеризуються</a:t>
            </a:r>
            <a:r>
              <a:rPr lang="ru-RU" sz="2800" dirty="0">
                <a:solidFill>
                  <a:srgbClr val="002060"/>
                </a:solidFill>
              </a:rPr>
              <a:t> твердо-</a:t>
            </a:r>
            <a:r>
              <a:rPr lang="ru-RU" sz="2800" dirty="0" err="1">
                <a:solidFill>
                  <a:srgbClr val="002060"/>
                </a:solidFill>
              </a:rPr>
              <a:t>рідкими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або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в'язкопружними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властивостями</a:t>
            </a:r>
            <a:r>
              <a:rPr lang="ru-RU" sz="2800" dirty="0">
                <a:solidFill>
                  <a:srgbClr val="002060"/>
                </a:solidFill>
              </a:rPr>
              <a:t> з </a:t>
            </a:r>
            <a:r>
              <a:rPr lang="ru-RU" sz="2800" dirty="0" err="1">
                <a:solidFill>
                  <a:srgbClr val="002060"/>
                </a:solidFill>
              </a:rPr>
              <a:t>відносно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високою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міцністю</a:t>
            </a:r>
            <a:r>
              <a:rPr lang="ru-RU" sz="2800" dirty="0">
                <a:solidFill>
                  <a:srgbClr val="002060"/>
                </a:solidFill>
              </a:rPr>
              <a:t> на </a:t>
            </a:r>
            <a:r>
              <a:rPr lang="ru-RU" sz="2800" dirty="0" err="1">
                <a:solidFill>
                  <a:srgbClr val="002060"/>
                </a:solidFill>
              </a:rPr>
              <a:t>розрив</a:t>
            </a:r>
            <a:r>
              <a:rPr lang="ru-RU" sz="2800" dirty="0">
                <a:solidFill>
                  <a:srgbClr val="002060"/>
                </a:solidFill>
              </a:rPr>
              <a:t> та </a:t>
            </a:r>
            <a:r>
              <a:rPr lang="ru-RU" sz="2800" dirty="0" err="1">
                <a:solidFill>
                  <a:srgbClr val="002060"/>
                </a:solidFill>
              </a:rPr>
              <a:t>слабкою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стійкістю</a:t>
            </a:r>
            <a:r>
              <a:rPr lang="ru-RU" sz="2800" dirty="0">
                <a:solidFill>
                  <a:srgbClr val="002060"/>
                </a:solidFill>
              </a:rPr>
              <a:t> до </a:t>
            </a:r>
            <a:r>
              <a:rPr lang="ru-RU" sz="2800" dirty="0" err="1">
                <a:solidFill>
                  <a:srgbClr val="002060"/>
                </a:solidFill>
              </a:rPr>
              <a:t>стиснення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4474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668</Words>
  <Application>Microsoft Macintosh PowerPoint</Application>
  <PresentationFormat>On-screen Show (4:3)</PresentationFormat>
  <Paragraphs>156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LiberationSans</vt:lpstr>
      <vt:lpstr>Times New Roman</vt:lpstr>
      <vt:lpstr>Wingdings</vt:lpstr>
      <vt:lpstr>Тема Office</vt:lpstr>
      <vt:lpstr>Документ</vt:lpstr>
      <vt:lpstr>PowerPoint Presentation</vt:lpstr>
      <vt:lpstr>Види деформацій</vt:lpstr>
      <vt:lpstr>Діаграма напруження - деформація</vt:lpstr>
      <vt:lpstr>Механічні властивості матеріалів</vt:lpstr>
      <vt:lpstr>Механічні властивості матеріалів</vt:lpstr>
      <vt:lpstr> Types of biological tissues </vt:lpstr>
      <vt:lpstr>Пружні властивості біологічних тканин залежать від:</vt:lpstr>
      <vt:lpstr>Структурні фактори</vt:lpstr>
      <vt:lpstr>Колаген</vt:lpstr>
      <vt:lpstr>PowerPoint Presentation</vt:lpstr>
      <vt:lpstr>Анізотропія кістки</vt:lpstr>
      <vt:lpstr>Еластін</vt:lpstr>
      <vt:lpstr>Деформація еластину та артеріальних судин</vt:lpstr>
      <vt:lpstr>PowerPoint Presentation</vt:lpstr>
      <vt:lpstr>В'язкість</vt:lpstr>
      <vt:lpstr>PowerPoint Presentation</vt:lpstr>
      <vt:lpstr>PowerPoint Presentation</vt:lpstr>
      <vt:lpstr>PowerPoint Presentation</vt:lpstr>
      <vt:lpstr>В'язкість крові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</dc:creator>
  <cp:lastModifiedBy>Microsoft Office User</cp:lastModifiedBy>
  <cp:revision>22</cp:revision>
  <dcterms:created xsi:type="dcterms:W3CDTF">2019-09-18T18:09:36Z</dcterms:created>
  <dcterms:modified xsi:type="dcterms:W3CDTF">2020-12-27T21:50:00Z</dcterms:modified>
</cp:coreProperties>
</file>