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8" r:id="rId1"/>
    <p:sldMasterId id="2147483690" r:id="rId2"/>
    <p:sldMasterId id="2147483702" r:id="rId3"/>
  </p:sldMasterIdLst>
  <p:notesMasterIdLst>
    <p:notesMasterId r:id="rId50"/>
  </p:notesMasterIdLst>
  <p:sldIdLst>
    <p:sldId id="287" r:id="rId4"/>
    <p:sldId id="257" r:id="rId5"/>
    <p:sldId id="258" r:id="rId6"/>
    <p:sldId id="259" r:id="rId7"/>
    <p:sldId id="260" r:id="rId8"/>
    <p:sldId id="261" r:id="rId9"/>
    <p:sldId id="262" r:id="rId10"/>
    <p:sldId id="263" r:id="rId11"/>
    <p:sldId id="306" r:id="rId12"/>
    <p:sldId id="265" r:id="rId13"/>
    <p:sldId id="289" r:id="rId14"/>
    <p:sldId id="291" r:id="rId15"/>
    <p:sldId id="290" r:id="rId16"/>
    <p:sldId id="292" r:id="rId17"/>
    <p:sldId id="294" r:id="rId18"/>
    <p:sldId id="295" r:id="rId19"/>
    <p:sldId id="296" r:id="rId20"/>
    <p:sldId id="298" r:id="rId21"/>
    <p:sldId id="299" r:id="rId22"/>
    <p:sldId id="300" r:id="rId23"/>
    <p:sldId id="301" r:id="rId24"/>
    <p:sldId id="302" r:id="rId25"/>
    <p:sldId id="293" r:id="rId26"/>
    <p:sldId id="304" r:id="rId27"/>
    <p:sldId id="305" r:id="rId28"/>
    <p:sldId id="303" r:id="rId29"/>
    <p:sldId id="267" r:id="rId30"/>
    <p:sldId id="268" r:id="rId31"/>
    <p:sldId id="310" r:id="rId32"/>
    <p:sldId id="311" r:id="rId33"/>
    <p:sldId id="272" r:id="rId34"/>
    <p:sldId id="270" r:id="rId35"/>
    <p:sldId id="273" r:id="rId36"/>
    <p:sldId id="274" r:id="rId37"/>
    <p:sldId id="276" r:id="rId38"/>
    <p:sldId id="308" r:id="rId39"/>
    <p:sldId id="307" r:id="rId40"/>
    <p:sldId id="288" r:id="rId41"/>
    <p:sldId id="277" r:id="rId42"/>
    <p:sldId id="278" r:id="rId43"/>
    <p:sldId id="279" r:id="rId44"/>
    <p:sldId id="280" r:id="rId45"/>
    <p:sldId id="282" r:id="rId46"/>
    <p:sldId id="283" r:id="rId47"/>
    <p:sldId id="284" r:id="rId48"/>
    <p:sldId id="320"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691"/>
    <p:restoredTop sz="94640"/>
  </p:normalViewPr>
  <p:slideViewPr>
    <p:cSldViewPr snapToGrid="0" snapToObjects="1">
      <p:cViewPr varScale="1">
        <p:scale>
          <a:sx n="68" d="100"/>
          <a:sy n="68" d="100"/>
        </p:scale>
        <p:origin x="224" y="6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notesMaster" Target="notesMasters/notesMaster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heme" Target="theme/theme1.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8" Type="http://schemas.openxmlformats.org/officeDocument/2006/relationships/slide" Target="slides/slide5.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8291DE-F0DD-D445-ACB7-9D3E4037BFD9}" type="datetimeFigureOut">
              <a:rPr lang="en-US" smtClean="0"/>
              <a:t>9/26/21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192279-A5B0-4742-AEBC-F6BFB63414EC}" type="slidenum">
              <a:rPr lang="en-US" smtClean="0"/>
              <a:t>‹#›</a:t>
            </a:fld>
            <a:endParaRPr lang="en-US"/>
          </a:p>
        </p:txBody>
      </p:sp>
    </p:spTree>
    <p:extLst>
      <p:ext uri="{BB962C8B-B14F-4D97-AF65-F5344CB8AC3E}">
        <p14:creationId xmlns:p14="http://schemas.microsoft.com/office/powerpoint/2010/main" val="12021112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192279-A5B0-4742-AEBC-F6BFB63414EC}" type="slidenum">
              <a:rPr lang="en-US" smtClean="0"/>
              <a:t>10</a:t>
            </a:fld>
            <a:endParaRPr lang="en-US"/>
          </a:p>
        </p:txBody>
      </p:sp>
    </p:spTree>
    <p:extLst>
      <p:ext uri="{BB962C8B-B14F-4D97-AF65-F5344CB8AC3E}">
        <p14:creationId xmlns:p14="http://schemas.microsoft.com/office/powerpoint/2010/main" val="3575605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192279-A5B0-4742-AEBC-F6BFB63414EC}" type="slidenum">
              <a:rPr lang="en-US" smtClean="0"/>
              <a:t>19</a:t>
            </a:fld>
            <a:endParaRPr lang="en-US" dirty="0"/>
          </a:p>
        </p:txBody>
      </p:sp>
    </p:spTree>
    <p:extLst>
      <p:ext uri="{BB962C8B-B14F-4D97-AF65-F5344CB8AC3E}">
        <p14:creationId xmlns:p14="http://schemas.microsoft.com/office/powerpoint/2010/main" val="11876657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192279-A5B0-4742-AEBC-F6BFB63414EC}" type="slidenum">
              <a:rPr lang="en-US" smtClean="0"/>
              <a:t>20</a:t>
            </a:fld>
            <a:endParaRPr lang="en-US" dirty="0"/>
          </a:p>
        </p:txBody>
      </p:sp>
    </p:spTree>
    <p:extLst>
      <p:ext uri="{BB962C8B-B14F-4D97-AF65-F5344CB8AC3E}">
        <p14:creationId xmlns:p14="http://schemas.microsoft.com/office/powerpoint/2010/main" val="11876657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192279-A5B0-4742-AEBC-F6BFB63414EC}" type="slidenum">
              <a:rPr lang="en-US" smtClean="0"/>
              <a:t>21</a:t>
            </a:fld>
            <a:endParaRPr lang="en-US" dirty="0"/>
          </a:p>
        </p:txBody>
      </p:sp>
    </p:spTree>
    <p:extLst>
      <p:ext uri="{BB962C8B-B14F-4D97-AF65-F5344CB8AC3E}">
        <p14:creationId xmlns:p14="http://schemas.microsoft.com/office/powerpoint/2010/main" val="11876657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192279-A5B0-4742-AEBC-F6BFB63414EC}" type="slidenum">
              <a:rPr lang="en-US" smtClean="0"/>
              <a:t>22</a:t>
            </a:fld>
            <a:endParaRPr lang="en-US" dirty="0"/>
          </a:p>
        </p:txBody>
      </p:sp>
    </p:spTree>
    <p:extLst>
      <p:ext uri="{BB962C8B-B14F-4D97-AF65-F5344CB8AC3E}">
        <p14:creationId xmlns:p14="http://schemas.microsoft.com/office/powerpoint/2010/main" val="11876657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192279-A5B0-4742-AEBC-F6BFB63414EC}" type="slidenum">
              <a:rPr lang="en-US" smtClean="0">
                <a:solidFill>
                  <a:prstClr val="black"/>
                </a:solidFill>
              </a:rPr>
              <a:pPr/>
              <a:t>23</a:t>
            </a:fld>
            <a:endParaRPr lang="en-US" dirty="0">
              <a:solidFill>
                <a:prstClr val="black"/>
              </a:solidFill>
            </a:endParaRPr>
          </a:p>
        </p:txBody>
      </p:sp>
    </p:spTree>
    <p:extLst>
      <p:ext uri="{BB962C8B-B14F-4D97-AF65-F5344CB8AC3E}">
        <p14:creationId xmlns:p14="http://schemas.microsoft.com/office/powerpoint/2010/main" val="11876657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192279-A5B0-4742-AEBC-F6BFB63414EC}" type="slidenum">
              <a:rPr lang="en-US" smtClean="0">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11876657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192279-A5B0-4742-AEBC-F6BFB63414EC}" type="slidenum">
              <a:rPr lang="en-US" smtClean="0">
                <a:solidFill>
                  <a:prstClr val="black"/>
                </a:solidFill>
              </a:rPr>
              <a:pPr/>
              <a:t>25</a:t>
            </a:fld>
            <a:endParaRPr lang="en-US" dirty="0">
              <a:solidFill>
                <a:prstClr val="black"/>
              </a:solidFill>
            </a:endParaRPr>
          </a:p>
        </p:txBody>
      </p:sp>
    </p:spTree>
    <p:extLst>
      <p:ext uri="{BB962C8B-B14F-4D97-AF65-F5344CB8AC3E}">
        <p14:creationId xmlns:p14="http://schemas.microsoft.com/office/powerpoint/2010/main" val="11876657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192279-A5B0-4742-AEBC-F6BFB63414EC}" type="slidenum">
              <a:rPr lang="en-US" smtClean="0">
                <a:solidFill>
                  <a:prstClr val="black"/>
                </a:solidFill>
              </a:rPr>
              <a:pPr/>
              <a:t>26</a:t>
            </a:fld>
            <a:endParaRPr lang="en-US" dirty="0">
              <a:solidFill>
                <a:prstClr val="black"/>
              </a:solidFill>
            </a:endParaRPr>
          </a:p>
        </p:txBody>
      </p:sp>
    </p:spTree>
    <p:extLst>
      <p:ext uri="{BB962C8B-B14F-4D97-AF65-F5344CB8AC3E}">
        <p14:creationId xmlns:p14="http://schemas.microsoft.com/office/powerpoint/2010/main" val="11876657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192279-A5B0-4742-AEBC-F6BFB63414EC}" type="slidenum">
              <a:rPr lang="en-US" smtClean="0"/>
              <a:t>27</a:t>
            </a:fld>
            <a:endParaRPr lang="en-US"/>
          </a:p>
        </p:txBody>
      </p:sp>
    </p:spTree>
    <p:extLst>
      <p:ext uri="{BB962C8B-B14F-4D97-AF65-F5344CB8AC3E}">
        <p14:creationId xmlns:p14="http://schemas.microsoft.com/office/powerpoint/2010/main" val="17765047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192279-A5B0-4742-AEBC-F6BFB63414EC}" type="slidenum">
              <a:rPr lang="en-US" smtClean="0"/>
              <a:t>28</a:t>
            </a:fld>
            <a:endParaRPr lang="en-US"/>
          </a:p>
        </p:txBody>
      </p:sp>
    </p:spTree>
    <p:extLst>
      <p:ext uri="{BB962C8B-B14F-4D97-AF65-F5344CB8AC3E}">
        <p14:creationId xmlns:p14="http://schemas.microsoft.com/office/powerpoint/2010/main" val="7469525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192279-A5B0-4742-AEBC-F6BFB63414EC}" type="slidenum">
              <a:rPr lang="en-US" smtClean="0"/>
              <a:t>11</a:t>
            </a:fld>
            <a:endParaRPr lang="en-US" dirty="0"/>
          </a:p>
        </p:txBody>
      </p:sp>
    </p:spTree>
    <p:extLst>
      <p:ext uri="{BB962C8B-B14F-4D97-AF65-F5344CB8AC3E}">
        <p14:creationId xmlns:p14="http://schemas.microsoft.com/office/powerpoint/2010/main" val="11876657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A192279-A5B0-4742-AEBC-F6BFB63414EC}" type="slidenum">
              <a:rPr lang="en-US" smtClean="0"/>
              <a:t>34</a:t>
            </a:fld>
            <a:endParaRPr lang="en-US"/>
          </a:p>
        </p:txBody>
      </p:sp>
    </p:spTree>
    <p:extLst>
      <p:ext uri="{BB962C8B-B14F-4D97-AF65-F5344CB8AC3E}">
        <p14:creationId xmlns:p14="http://schemas.microsoft.com/office/powerpoint/2010/main" val="40989045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A192279-A5B0-4742-AEBC-F6BFB63414EC}" type="slidenum">
              <a:rPr lang="en-US" smtClean="0"/>
              <a:t>38</a:t>
            </a:fld>
            <a:endParaRPr lang="en-US"/>
          </a:p>
        </p:txBody>
      </p:sp>
    </p:spTree>
    <p:extLst>
      <p:ext uri="{BB962C8B-B14F-4D97-AF65-F5344CB8AC3E}">
        <p14:creationId xmlns:p14="http://schemas.microsoft.com/office/powerpoint/2010/main" val="36179762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A192279-A5B0-4742-AEBC-F6BFB63414EC}" type="slidenum">
              <a:rPr lang="en-US" smtClean="0"/>
              <a:t>41</a:t>
            </a:fld>
            <a:endParaRPr lang="en-US"/>
          </a:p>
        </p:txBody>
      </p:sp>
    </p:spTree>
    <p:extLst>
      <p:ext uri="{BB962C8B-B14F-4D97-AF65-F5344CB8AC3E}">
        <p14:creationId xmlns:p14="http://schemas.microsoft.com/office/powerpoint/2010/main" val="13994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192279-A5B0-4742-AEBC-F6BFB63414EC}" type="slidenum">
              <a:rPr lang="en-US" smtClean="0"/>
              <a:t>12</a:t>
            </a:fld>
            <a:endParaRPr lang="en-US" dirty="0"/>
          </a:p>
        </p:txBody>
      </p:sp>
    </p:spTree>
    <p:extLst>
      <p:ext uri="{BB962C8B-B14F-4D97-AF65-F5344CB8AC3E}">
        <p14:creationId xmlns:p14="http://schemas.microsoft.com/office/powerpoint/2010/main" val="11876657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192279-A5B0-4742-AEBC-F6BFB63414EC}" type="slidenum">
              <a:rPr lang="en-US" smtClean="0"/>
              <a:t>13</a:t>
            </a:fld>
            <a:endParaRPr lang="en-US" dirty="0"/>
          </a:p>
        </p:txBody>
      </p:sp>
    </p:spTree>
    <p:extLst>
      <p:ext uri="{BB962C8B-B14F-4D97-AF65-F5344CB8AC3E}">
        <p14:creationId xmlns:p14="http://schemas.microsoft.com/office/powerpoint/2010/main" val="11876657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192279-A5B0-4742-AEBC-F6BFB63414EC}" type="slidenum">
              <a:rPr lang="en-US" smtClean="0"/>
              <a:t>14</a:t>
            </a:fld>
            <a:endParaRPr lang="en-US" dirty="0"/>
          </a:p>
        </p:txBody>
      </p:sp>
    </p:spTree>
    <p:extLst>
      <p:ext uri="{BB962C8B-B14F-4D97-AF65-F5344CB8AC3E}">
        <p14:creationId xmlns:p14="http://schemas.microsoft.com/office/powerpoint/2010/main" val="1187665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192279-A5B0-4742-AEBC-F6BFB63414EC}" type="slidenum">
              <a:rPr lang="en-US" smtClean="0"/>
              <a:t>15</a:t>
            </a:fld>
            <a:endParaRPr lang="en-US" dirty="0"/>
          </a:p>
        </p:txBody>
      </p:sp>
    </p:spTree>
    <p:extLst>
      <p:ext uri="{BB962C8B-B14F-4D97-AF65-F5344CB8AC3E}">
        <p14:creationId xmlns:p14="http://schemas.microsoft.com/office/powerpoint/2010/main" val="11876657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192279-A5B0-4742-AEBC-F6BFB63414EC}" type="slidenum">
              <a:rPr lang="en-US" smtClean="0"/>
              <a:t>16</a:t>
            </a:fld>
            <a:endParaRPr lang="en-US" dirty="0"/>
          </a:p>
        </p:txBody>
      </p:sp>
    </p:spTree>
    <p:extLst>
      <p:ext uri="{BB962C8B-B14F-4D97-AF65-F5344CB8AC3E}">
        <p14:creationId xmlns:p14="http://schemas.microsoft.com/office/powerpoint/2010/main" val="11876657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192279-A5B0-4742-AEBC-F6BFB63414EC}" type="slidenum">
              <a:rPr lang="en-US" smtClean="0"/>
              <a:t>17</a:t>
            </a:fld>
            <a:endParaRPr lang="en-US" dirty="0"/>
          </a:p>
        </p:txBody>
      </p:sp>
    </p:spTree>
    <p:extLst>
      <p:ext uri="{BB962C8B-B14F-4D97-AF65-F5344CB8AC3E}">
        <p14:creationId xmlns:p14="http://schemas.microsoft.com/office/powerpoint/2010/main" val="11876657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192279-A5B0-4742-AEBC-F6BFB63414EC}" type="slidenum">
              <a:rPr lang="en-US" smtClean="0"/>
              <a:t>18</a:t>
            </a:fld>
            <a:endParaRPr lang="en-US" dirty="0"/>
          </a:p>
        </p:txBody>
      </p:sp>
    </p:spTree>
    <p:extLst>
      <p:ext uri="{BB962C8B-B14F-4D97-AF65-F5344CB8AC3E}">
        <p14:creationId xmlns:p14="http://schemas.microsoft.com/office/powerpoint/2010/main" val="11876657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342A8C5-8D69-3546-9801-3324DD42EC60}" type="datetimeFigureOut">
              <a:rPr lang="en-US" smtClean="0"/>
              <a:t>9/26/21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1627086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42A8C5-8D69-3546-9801-3324DD42EC60}" type="datetimeFigureOut">
              <a:rPr lang="en-US" smtClean="0"/>
              <a:t>9/26/21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77484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42A8C5-8D69-3546-9801-3324DD42EC60}" type="datetimeFigureOut">
              <a:rPr lang="en-US" smtClean="0"/>
              <a:t>9/26/21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8998760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342A8C5-8D69-3546-9801-3324DD42EC60}" type="datetimeFigureOut">
              <a:rPr lang="en-US" smtClean="0">
                <a:solidFill>
                  <a:prstClr val="black">
                    <a:tint val="75000"/>
                  </a:prstClr>
                </a:solidFill>
              </a:rPr>
              <a:pPr/>
              <a:t>9/26/21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20F9852-6A73-E14E-BA7C-955A311E23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063197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42A8C5-8D69-3546-9801-3324DD42EC60}" type="datetimeFigureOut">
              <a:rPr lang="en-US" smtClean="0">
                <a:solidFill>
                  <a:prstClr val="black">
                    <a:tint val="75000"/>
                  </a:prstClr>
                </a:solidFill>
              </a:rPr>
              <a:pPr/>
              <a:t>9/26/21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20F9852-6A73-E14E-BA7C-955A311E23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232420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42A8C5-8D69-3546-9801-3324DD42EC60}" type="datetimeFigureOut">
              <a:rPr lang="en-US" smtClean="0">
                <a:solidFill>
                  <a:prstClr val="black">
                    <a:tint val="75000"/>
                  </a:prstClr>
                </a:solidFill>
              </a:rPr>
              <a:pPr/>
              <a:t>9/26/21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20F9852-6A73-E14E-BA7C-955A311E23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75118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342A8C5-8D69-3546-9801-3324DD42EC60}" type="datetimeFigureOut">
              <a:rPr lang="en-US" smtClean="0">
                <a:solidFill>
                  <a:prstClr val="black">
                    <a:tint val="75000"/>
                  </a:prstClr>
                </a:solidFill>
              </a:rPr>
              <a:pPr/>
              <a:t>9/26/21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20F9852-6A73-E14E-BA7C-955A311E23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338731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342A8C5-8D69-3546-9801-3324DD42EC60}" type="datetimeFigureOut">
              <a:rPr lang="en-US" smtClean="0">
                <a:solidFill>
                  <a:prstClr val="black">
                    <a:tint val="75000"/>
                  </a:prstClr>
                </a:solidFill>
              </a:rPr>
              <a:pPr/>
              <a:t>9/26/21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20F9852-6A73-E14E-BA7C-955A311E23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32184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342A8C5-8D69-3546-9801-3324DD42EC60}" type="datetimeFigureOut">
              <a:rPr lang="en-US" smtClean="0">
                <a:solidFill>
                  <a:prstClr val="black">
                    <a:tint val="75000"/>
                  </a:prstClr>
                </a:solidFill>
              </a:rPr>
              <a:pPr/>
              <a:t>9/26/21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20F9852-6A73-E14E-BA7C-955A311E23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47022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42A8C5-8D69-3546-9801-3324DD42EC60}" type="datetimeFigureOut">
              <a:rPr lang="en-US" smtClean="0">
                <a:solidFill>
                  <a:prstClr val="black">
                    <a:tint val="75000"/>
                  </a:prstClr>
                </a:solidFill>
              </a:rPr>
              <a:pPr/>
              <a:t>9/26/21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20F9852-6A73-E14E-BA7C-955A311E23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27736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342A8C5-8D69-3546-9801-3324DD42EC60}" type="datetimeFigureOut">
              <a:rPr lang="en-US" smtClean="0">
                <a:solidFill>
                  <a:prstClr val="black">
                    <a:tint val="75000"/>
                  </a:prstClr>
                </a:solidFill>
              </a:rPr>
              <a:pPr/>
              <a:t>9/26/21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20F9852-6A73-E14E-BA7C-955A311E23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7910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42A8C5-8D69-3546-9801-3324DD42EC60}" type="datetimeFigureOut">
              <a:rPr lang="en-US" smtClean="0"/>
              <a:t>9/26/21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385069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342A8C5-8D69-3546-9801-3324DD42EC60}" type="datetimeFigureOut">
              <a:rPr lang="en-US" smtClean="0">
                <a:solidFill>
                  <a:prstClr val="black">
                    <a:tint val="75000"/>
                  </a:prstClr>
                </a:solidFill>
              </a:rPr>
              <a:pPr/>
              <a:t>9/26/21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20F9852-6A73-E14E-BA7C-955A311E23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69153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42A8C5-8D69-3546-9801-3324DD42EC60}" type="datetimeFigureOut">
              <a:rPr lang="en-US" smtClean="0">
                <a:solidFill>
                  <a:prstClr val="black">
                    <a:tint val="75000"/>
                  </a:prstClr>
                </a:solidFill>
              </a:rPr>
              <a:pPr/>
              <a:t>9/26/21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20F9852-6A73-E14E-BA7C-955A311E23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0155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42A8C5-8D69-3546-9801-3324DD42EC60}" type="datetimeFigureOut">
              <a:rPr lang="en-US" smtClean="0">
                <a:solidFill>
                  <a:prstClr val="black">
                    <a:tint val="75000"/>
                  </a:prstClr>
                </a:solidFill>
              </a:rPr>
              <a:pPr/>
              <a:t>9/26/21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20F9852-6A73-E14E-BA7C-955A311E23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789414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342A8C5-8D69-3546-9801-3324DD42EC60}" type="datetimeFigureOut">
              <a:rPr lang="en-US" smtClean="0">
                <a:solidFill>
                  <a:prstClr val="black">
                    <a:tint val="75000"/>
                  </a:prstClr>
                </a:solidFill>
              </a:rPr>
              <a:pPr/>
              <a:t>9/26/21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20F9852-6A73-E14E-BA7C-955A311E23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456149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42A8C5-8D69-3546-9801-3324DD42EC60}" type="datetimeFigureOut">
              <a:rPr lang="en-US" smtClean="0">
                <a:solidFill>
                  <a:prstClr val="black">
                    <a:tint val="75000"/>
                  </a:prstClr>
                </a:solidFill>
              </a:rPr>
              <a:pPr/>
              <a:t>9/26/21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20F9852-6A73-E14E-BA7C-955A311E23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31852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42A8C5-8D69-3546-9801-3324DD42EC60}" type="datetimeFigureOut">
              <a:rPr lang="en-US" smtClean="0">
                <a:solidFill>
                  <a:prstClr val="black">
                    <a:tint val="75000"/>
                  </a:prstClr>
                </a:solidFill>
              </a:rPr>
              <a:pPr/>
              <a:t>9/26/21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20F9852-6A73-E14E-BA7C-955A311E23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38158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342A8C5-8D69-3546-9801-3324DD42EC60}" type="datetimeFigureOut">
              <a:rPr lang="en-US" smtClean="0">
                <a:solidFill>
                  <a:prstClr val="black">
                    <a:tint val="75000"/>
                  </a:prstClr>
                </a:solidFill>
              </a:rPr>
              <a:pPr/>
              <a:t>9/26/21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20F9852-6A73-E14E-BA7C-955A311E23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0732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342A8C5-8D69-3546-9801-3324DD42EC60}" type="datetimeFigureOut">
              <a:rPr lang="en-US" smtClean="0">
                <a:solidFill>
                  <a:prstClr val="black">
                    <a:tint val="75000"/>
                  </a:prstClr>
                </a:solidFill>
              </a:rPr>
              <a:pPr/>
              <a:t>9/26/21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20F9852-6A73-E14E-BA7C-955A311E23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95565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342A8C5-8D69-3546-9801-3324DD42EC60}" type="datetimeFigureOut">
              <a:rPr lang="en-US" smtClean="0">
                <a:solidFill>
                  <a:prstClr val="black">
                    <a:tint val="75000"/>
                  </a:prstClr>
                </a:solidFill>
              </a:rPr>
              <a:pPr/>
              <a:t>9/26/21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20F9852-6A73-E14E-BA7C-955A311E23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681518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42A8C5-8D69-3546-9801-3324DD42EC60}" type="datetimeFigureOut">
              <a:rPr lang="en-US" smtClean="0">
                <a:solidFill>
                  <a:prstClr val="black">
                    <a:tint val="75000"/>
                  </a:prstClr>
                </a:solidFill>
              </a:rPr>
              <a:pPr/>
              <a:t>9/26/21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20F9852-6A73-E14E-BA7C-955A311E23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42656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42A8C5-8D69-3546-9801-3324DD42EC60}" type="datetimeFigureOut">
              <a:rPr lang="en-US" smtClean="0"/>
              <a:t>9/26/21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14998329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342A8C5-8D69-3546-9801-3324DD42EC60}" type="datetimeFigureOut">
              <a:rPr lang="en-US" smtClean="0">
                <a:solidFill>
                  <a:prstClr val="black">
                    <a:tint val="75000"/>
                  </a:prstClr>
                </a:solidFill>
              </a:rPr>
              <a:pPr/>
              <a:t>9/26/21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20F9852-6A73-E14E-BA7C-955A311E23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887010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342A8C5-8D69-3546-9801-3324DD42EC60}" type="datetimeFigureOut">
              <a:rPr lang="en-US" smtClean="0">
                <a:solidFill>
                  <a:prstClr val="black">
                    <a:tint val="75000"/>
                  </a:prstClr>
                </a:solidFill>
              </a:rPr>
              <a:pPr/>
              <a:t>9/26/21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20F9852-6A73-E14E-BA7C-955A311E23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6038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42A8C5-8D69-3546-9801-3324DD42EC60}" type="datetimeFigureOut">
              <a:rPr lang="en-US" smtClean="0">
                <a:solidFill>
                  <a:prstClr val="black">
                    <a:tint val="75000"/>
                  </a:prstClr>
                </a:solidFill>
              </a:rPr>
              <a:pPr/>
              <a:t>9/26/21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20F9852-6A73-E14E-BA7C-955A311E23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59124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42A8C5-8D69-3546-9801-3324DD42EC60}" type="datetimeFigureOut">
              <a:rPr lang="en-US" smtClean="0">
                <a:solidFill>
                  <a:prstClr val="black">
                    <a:tint val="75000"/>
                  </a:prstClr>
                </a:solidFill>
              </a:rPr>
              <a:pPr/>
              <a:t>9/26/21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20F9852-6A73-E14E-BA7C-955A311E23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8487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342A8C5-8D69-3546-9801-3324DD42EC60}" type="datetimeFigureOut">
              <a:rPr lang="en-US" smtClean="0"/>
              <a:t>9/26/21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5295270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342A8C5-8D69-3546-9801-3324DD42EC60}" type="datetimeFigureOut">
              <a:rPr lang="en-US" smtClean="0"/>
              <a:t>9/26/21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588744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342A8C5-8D69-3546-9801-3324DD42EC60}" type="datetimeFigureOut">
              <a:rPr lang="en-US" smtClean="0"/>
              <a:t>9/26/21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1578691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42A8C5-8D69-3546-9801-3324DD42EC60}" type="datetimeFigureOut">
              <a:rPr lang="en-US" smtClean="0"/>
              <a:t>9/26/21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914371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342A8C5-8D69-3546-9801-3324DD42EC60}" type="datetimeFigureOut">
              <a:rPr lang="en-US" smtClean="0"/>
              <a:t>9/26/21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4545873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342A8C5-8D69-3546-9801-3324DD42EC60}" type="datetimeFigureOut">
              <a:rPr lang="en-US" smtClean="0"/>
              <a:t>9/26/21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1650578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42A8C5-8D69-3546-9801-3324DD42EC60}" type="datetimeFigureOut">
              <a:rPr lang="en-US" smtClean="0"/>
              <a:t>9/26/21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0F9852-6A73-E14E-BA7C-955A311E2369}" type="slidenum">
              <a:rPr lang="en-US" smtClean="0"/>
              <a:t>‹#›</a:t>
            </a:fld>
            <a:endParaRPr lang="en-US"/>
          </a:p>
        </p:txBody>
      </p:sp>
    </p:spTree>
    <p:extLst>
      <p:ext uri="{BB962C8B-B14F-4D97-AF65-F5344CB8AC3E}">
        <p14:creationId xmlns:p14="http://schemas.microsoft.com/office/powerpoint/2010/main" val="10001542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42A8C5-8D69-3546-9801-3324DD42EC60}" type="datetimeFigureOut">
              <a:rPr lang="en-US" smtClean="0">
                <a:solidFill>
                  <a:prstClr val="black">
                    <a:tint val="75000"/>
                  </a:prstClr>
                </a:solidFill>
              </a:rPr>
              <a:pPr/>
              <a:t>9/26/21</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0F9852-6A73-E14E-BA7C-955A311E23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518399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42A8C5-8D69-3546-9801-3324DD42EC60}" type="datetimeFigureOut">
              <a:rPr lang="en-US" smtClean="0">
                <a:solidFill>
                  <a:prstClr val="black">
                    <a:tint val="75000"/>
                  </a:prstClr>
                </a:solidFill>
              </a:rPr>
              <a:pPr/>
              <a:t>9/26/21</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0F9852-6A73-E14E-BA7C-955A311E23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8916255"/>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emf"/><Relationship Id="rId4" Type="http://schemas.openxmlformats.org/officeDocument/2006/relationships/image" Target="../media/image6.emf"/></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3.xml"/><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3.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3.xml"/><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emf"/><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35.png"/></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42.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hyperlink" Target="https://en.wikipedia.org/wiki/Hemodynamics" TargetMode="External"/><Relationship Id="rId2" Type="http://schemas.openxmlformats.org/officeDocument/2006/relationships/hyperlink" Target="https://www3.nd.edu/~nsl/Lectures/mphysic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3.emf"/></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emf"/></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406399" y="338665"/>
                <a:ext cx="11396133" cy="6129867"/>
              </a:xfrm>
            </p:spPr>
            <p:txBody>
              <a:bodyPr/>
              <a:lstStyle/>
              <a:p>
                <a:r>
                  <a:rPr lang="en-US" sz="3600" b="1" cap="all" dirty="0">
                    <a:solidFill>
                      <a:schemeClr val="accent4">
                        <a:lumMod val="40000"/>
                        <a:lumOff val="60000"/>
                      </a:schemeClr>
                    </a:solidFill>
                    <a:latin typeface="Blogger Sans" charset="0"/>
                    <a:ea typeface="Blogger Sans" charset="0"/>
                    <a:cs typeface="Blogger Sans" charset="0"/>
                  </a:rPr>
                  <a:t>I. Fundamentals of Hydrodynamic</a:t>
                </a:r>
                <a:endParaRPr lang="en-US" sz="3600" cap="all" dirty="0">
                  <a:solidFill>
                    <a:schemeClr val="accent4">
                      <a:lumMod val="40000"/>
                      <a:lumOff val="60000"/>
                    </a:schemeClr>
                  </a:solidFill>
                  <a:latin typeface="Blogger Sans" charset="0"/>
                  <a:ea typeface="Blogger Sans" charset="0"/>
                  <a:cs typeface="Blogger Sans" charset="0"/>
                </a:endParaRPr>
              </a:p>
              <a:p>
                <a:pPr algn="l"/>
                <a:r>
                  <a:rPr lang="en-US" dirty="0">
                    <a:solidFill>
                      <a:schemeClr val="bg1"/>
                    </a:solidFill>
                    <a:latin typeface="Blogger Sans" charset="0"/>
                    <a:ea typeface="Blogger Sans" charset="0"/>
                    <a:cs typeface="Blogger Sans" charset="0"/>
                  </a:rPr>
                  <a:t> </a:t>
                </a:r>
              </a:p>
              <a:p>
                <a:pPr algn="l"/>
                <a:r>
                  <a:rPr lang="en-US" sz="2800" b="1" dirty="0">
                    <a:solidFill>
                      <a:schemeClr val="bg1"/>
                    </a:solidFill>
                    <a:latin typeface="Blogger Sans" charset="0"/>
                    <a:ea typeface="Blogger Sans" charset="0"/>
                    <a:cs typeface="Blogger Sans" charset="0"/>
                  </a:rPr>
                  <a:t>1. Principles of Hydrostatics </a:t>
                </a:r>
                <a:endParaRPr lang="en-US" sz="2800" dirty="0">
                  <a:solidFill>
                    <a:schemeClr val="bg1"/>
                  </a:solidFill>
                  <a:latin typeface="Blogger Sans" charset="0"/>
                  <a:ea typeface="Blogger Sans" charset="0"/>
                  <a:cs typeface="Blogger Sans" charset="0"/>
                </a:endParaRPr>
              </a:p>
              <a:p>
                <a:pPr algn="l"/>
                <a:r>
                  <a:rPr lang="en-US" sz="2800" b="1" dirty="0">
                    <a:solidFill>
                      <a:schemeClr val="bg1"/>
                    </a:solidFill>
                    <a:latin typeface="Blogger Sans" charset="0"/>
                    <a:ea typeface="Blogger Sans" charset="0"/>
                    <a:cs typeface="Blogger Sans" charset="0"/>
                  </a:rPr>
                  <a:t>1.1.</a:t>
                </a:r>
                <a:r>
                  <a:rPr lang="en-US" sz="2800" dirty="0">
                    <a:solidFill>
                      <a:schemeClr val="bg1"/>
                    </a:solidFill>
                    <a:latin typeface="Blogger Sans" charset="0"/>
                    <a:ea typeface="Blogger Sans" charset="0"/>
                    <a:cs typeface="Blogger Sans" charset="0"/>
                  </a:rPr>
                  <a:t> </a:t>
                </a:r>
                <a:r>
                  <a:rPr lang="en-US" sz="2800" b="1" dirty="0">
                    <a:solidFill>
                      <a:schemeClr val="bg1"/>
                    </a:solidFill>
                    <a:latin typeface="Blogger Sans" charset="0"/>
                    <a:ea typeface="Blogger Sans" charset="0"/>
                    <a:cs typeface="Blogger Sans" charset="0"/>
                  </a:rPr>
                  <a:t>Hydrostatic pressure</a:t>
                </a:r>
                <a:r>
                  <a:rPr lang="en-US" sz="2800" dirty="0">
                    <a:solidFill>
                      <a:schemeClr val="bg1"/>
                    </a:solidFill>
                    <a:latin typeface="Blogger Sans" charset="0"/>
                    <a:ea typeface="Blogger Sans" charset="0"/>
                    <a:cs typeface="Blogger Sans" charset="0"/>
                  </a:rPr>
                  <a:t> is the weight of the fluid </a:t>
                </a:r>
                <a:r>
                  <a:rPr lang="en-US" sz="2800" i="1" dirty="0">
                    <a:solidFill>
                      <a:schemeClr val="bg1"/>
                    </a:solidFill>
                    <a:latin typeface="Blogger Sans" charset="0"/>
                    <a:ea typeface="Blogger Sans" charset="0"/>
                    <a:cs typeface="Blogger Sans" charset="0"/>
                  </a:rPr>
                  <a:t>mg </a:t>
                </a:r>
                <a:r>
                  <a:rPr lang="en-US" sz="2800" dirty="0">
                    <a:solidFill>
                      <a:schemeClr val="bg1"/>
                    </a:solidFill>
                    <a:latin typeface="Blogger Sans" charset="0"/>
                    <a:ea typeface="Blogger Sans" charset="0"/>
                    <a:cs typeface="Blogger Sans" charset="0"/>
                  </a:rPr>
                  <a:t>per unit of the area </a:t>
                </a:r>
                <a:r>
                  <a:rPr lang="en-US" sz="2800" i="1" dirty="0">
                    <a:solidFill>
                      <a:schemeClr val="bg1"/>
                    </a:solidFill>
                    <a:latin typeface="Blogger Sans" charset="0"/>
                    <a:ea typeface="Blogger Sans" charset="0"/>
                    <a:cs typeface="Blogger Sans" charset="0"/>
                  </a:rPr>
                  <a:t>S </a:t>
                </a:r>
                <a:r>
                  <a:rPr lang="en-US" sz="2800" dirty="0">
                    <a:solidFill>
                      <a:schemeClr val="bg1"/>
                    </a:solidFill>
                    <a:latin typeface="Blogger Sans" charset="0"/>
                    <a:ea typeface="Blogger Sans" charset="0"/>
                    <a:cs typeface="Blogger Sans" charset="0"/>
                  </a:rPr>
                  <a:t>supporting it (the area of the bottom of the vessel):</a:t>
                </a:r>
              </a:p>
              <a:p>
                <a:pPr algn="l"/>
                <a:r>
                  <a:rPr lang="en-US" sz="2800" dirty="0">
                    <a:solidFill>
                      <a:schemeClr val="bg1"/>
                    </a:solidFill>
                    <a:latin typeface="Blogger Sans" charset="0"/>
                    <a:ea typeface="Blogger Sans" charset="0"/>
                    <a:cs typeface="Blogger Sans" charset="0"/>
                  </a:rPr>
                  <a:t> </a:t>
                </a:r>
              </a:p>
              <a:p>
                <a:pPr algn="l"/>
                <a:endParaRPr lang="en-US" sz="2800" dirty="0">
                  <a:solidFill>
                    <a:schemeClr val="bg1"/>
                  </a:solidFill>
                  <a:latin typeface="Blogger Sans" charset="0"/>
                  <a:ea typeface="Blogger Sans" charset="0"/>
                  <a:cs typeface="Blogger Sans" charset="0"/>
                </a:endParaRPr>
              </a:p>
              <a:p>
                <a:r>
                  <a:rPr lang="en-US" sz="4000" b="1" dirty="0">
                    <a:solidFill>
                      <a:schemeClr val="bg1"/>
                    </a:solidFill>
                    <a:latin typeface="Blogger Sans" charset="0"/>
                    <a:ea typeface="Blogger Sans" charset="0"/>
                    <a:cs typeface="Blogger Sans" charset="0"/>
                  </a:rPr>
                  <a:t>P = </a:t>
                </a:r>
                <a14:m>
                  <m:oMath xmlns:m="http://schemas.openxmlformats.org/officeDocument/2006/math">
                    <m:f>
                      <m:fPr>
                        <m:ctrlPr>
                          <a:rPr lang="en-US" sz="4000" b="1" i="1">
                            <a:solidFill>
                              <a:schemeClr val="bg1"/>
                            </a:solidFill>
                            <a:latin typeface="Cambria Math" panose="02040503050406030204" pitchFamily="18" charset="0"/>
                            <a:ea typeface="Blogger Sans" charset="0"/>
                            <a:cs typeface="Blogger Sans" charset="0"/>
                          </a:rPr>
                        </m:ctrlPr>
                      </m:fPr>
                      <m:num>
                        <m:r>
                          <a:rPr lang="en-US" sz="4000" b="1" i="1">
                            <a:solidFill>
                              <a:schemeClr val="bg1"/>
                            </a:solidFill>
                            <a:latin typeface="Cambria Math" charset="0"/>
                            <a:ea typeface="Blogger Sans" charset="0"/>
                            <a:cs typeface="Blogger Sans" charset="0"/>
                          </a:rPr>
                          <m:t>𝒎𝒈</m:t>
                        </m:r>
                      </m:num>
                      <m:den>
                        <m:r>
                          <a:rPr lang="en-US" sz="4000" b="1" i="1">
                            <a:solidFill>
                              <a:schemeClr val="bg1"/>
                            </a:solidFill>
                            <a:latin typeface="Cambria Math" charset="0"/>
                            <a:ea typeface="Blogger Sans" charset="0"/>
                            <a:cs typeface="Blogger Sans" charset="0"/>
                          </a:rPr>
                          <m:t>𝑺</m:t>
                        </m:r>
                      </m:den>
                    </m:f>
                  </m:oMath>
                </a14:m>
                <a:r>
                  <a:rPr lang="en-US" sz="4000" b="1" dirty="0">
                    <a:solidFill>
                      <a:schemeClr val="bg1"/>
                    </a:solidFill>
                    <a:latin typeface="Blogger Sans" charset="0"/>
                    <a:ea typeface="Blogger Sans" charset="0"/>
                    <a:cs typeface="Blogger Sans" charset="0"/>
                  </a:rPr>
                  <a:t> = </a:t>
                </a:r>
                <a14:m>
                  <m:oMath xmlns:m="http://schemas.openxmlformats.org/officeDocument/2006/math">
                    <m:f>
                      <m:fPr>
                        <m:ctrlPr>
                          <a:rPr lang="en-US" sz="4000" b="1" i="1">
                            <a:solidFill>
                              <a:schemeClr val="bg1"/>
                            </a:solidFill>
                            <a:latin typeface="Cambria Math" panose="02040503050406030204" pitchFamily="18" charset="0"/>
                            <a:ea typeface="Blogger Sans" charset="0"/>
                            <a:cs typeface="Blogger Sans" charset="0"/>
                          </a:rPr>
                        </m:ctrlPr>
                      </m:fPr>
                      <m:num>
                        <m:r>
                          <a:rPr lang="en-US" sz="4000" b="1" i="1">
                            <a:solidFill>
                              <a:schemeClr val="bg1"/>
                            </a:solidFill>
                            <a:latin typeface="Cambria Math" charset="0"/>
                            <a:ea typeface="Blogger Sans" charset="0"/>
                            <a:cs typeface="Blogger Sans" charset="0"/>
                          </a:rPr>
                          <m:t>𝝆</m:t>
                        </m:r>
                        <m:r>
                          <a:rPr lang="en-US" sz="4000" b="1" i="1">
                            <a:solidFill>
                              <a:schemeClr val="bg1"/>
                            </a:solidFill>
                            <a:latin typeface="Cambria Math" charset="0"/>
                            <a:ea typeface="Blogger Sans" charset="0"/>
                            <a:cs typeface="Blogger Sans" charset="0"/>
                          </a:rPr>
                          <m:t>𝒈𝑽</m:t>
                        </m:r>
                      </m:num>
                      <m:den>
                        <m:r>
                          <a:rPr lang="en-US" sz="4000" b="1" i="1">
                            <a:solidFill>
                              <a:schemeClr val="bg1"/>
                            </a:solidFill>
                            <a:latin typeface="Cambria Math" charset="0"/>
                            <a:ea typeface="Blogger Sans" charset="0"/>
                            <a:cs typeface="Blogger Sans" charset="0"/>
                          </a:rPr>
                          <m:t>𝑺</m:t>
                        </m:r>
                      </m:den>
                    </m:f>
                  </m:oMath>
                </a14:m>
                <a:r>
                  <a:rPr lang="en-US" sz="4000" b="1" dirty="0">
                    <a:solidFill>
                      <a:schemeClr val="bg1"/>
                    </a:solidFill>
                    <a:latin typeface="Blogger Sans" charset="0"/>
                    <a:ea typeface="Blogger Sans" charset="0"/>
                    <a:cs typeface="Blogger Sans" charset="0"/>
                  </a:rPr>
                  <a:t> = </a:t>
                </a:r>
                <a14:m>
                  <m:oMath xmlns:m="http://schemas.openxmlformats.org/officeDocument/2006/math">
                    <m:r>
                      <a:rPr lang="en-US" sz="4000" b="1" i="1">
                        <a:solidFill>
                          <a:schemeClr val="bg1"/>
                        </a:solidFill>
                        <a:latin typeface="Cambria Math" charset="0"/>
                        <a:ea typeface="Blogger Sans" charset="0"/>
                        <a:cs typeface="Blogger Sans" charset="0"/>
                      </a:rPr>
                      <m:t>𝝆</m:t>
                    </m:r>
                    <m:r>
                      <a:rPr lang="en-US" sz="4000" b="1" i="1">
                        <a:solidFill>
                          <a:schemeClr val="bg1"/>
                        </a:solidFill>
                        <a:latin typeface="Cambria Math" charset="0"/>
                        <a:ea typeface="Blogger Sans" charset="0"/>
                        <a:cs typeface="Blogger Sans" charset="0"/>
                      </a:rPr>
                      <m:t>𝒈𝒉</m:t>
                    </m:r>
                  </m:oMath>
                </a14:m>
                <a:r>
                  <a:rPr lang="en-US" sz="4000" dirty="0">
                    <a:solidFill>
                      <a:schemeClr val="bg1"/>
                    </a:solidFill>
                    <a:latin typeface="Blogger Sans" charset="0"/>
                    <a:ea typeface="Blogger Sans" charset="0"/>
                    <a:cs typeface="Blogger Sans" charset="0"/>
                  </a:rPr>
                  <a:t>   </a:t>
                </a:r>
              </a:p>
              <a:p>
                <a:endParaRPr lang="en-US" sz="2800" dirty="0">
                  <a:solidFill>
                    <a:schemeClr val="bg1"/>
                  </a:solidFill>
                  <a:latin typeface="Blogger Sans" charset="0"/>
                  <a:ea typeface="Blogger Sans" charset="0"/>
                  <a:cs typeface="Blogger Sans" charset="0"/>
                </a:endParaRPr>
              </a:p>
              <a:p>
                <a:r>
                  <a:rPr lang="en-US" sz="2800" dirty="0">
                    <a:solidFill>
                      <a:schemeClr val="bg1"/>
                    </a:solidFill>
                    <a:latin typeface="Blogger Sans" charset="0"/>
                    <a:ea typeface="Blogger Sans" charset="0"/>
                    <a:cs typeface="Blogger Sans" charset="0"/>
                  </a:rPr>
                  <a:t>hydrostatic pressure due to the weight of a fluid </a:t>
                </a:r>
              </a:p>
              <a:p>
                <a:endParaRPr lang="en-US" dirty="0">
                  <a:solidFill>
                    <a:schemeClr val="bg1"/>
                  </a:solidFill>
                </a:endParaRPr>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406399" y="338665"/>
                <a:ext cx="11396133" cy="6129867"/>
              </a:xfrm>
              <a:blipFill rotWithShape="1">
                <a:blip r:embed="rId3"/>
                <a:stretch>
                  <a:fillRect l="-1124" t="-2388"/>
                </a:stretch>
              </a:blipFill>
            </p:spPr>
            <p:txBody>
              <a:bodyPr/>
              <a:lstStyle/>
              <a:p>
                <a:r>
                  <a:rPr lang="ru-RU">
                    <a:noFill/>
                  </a:rPr>
                  <a:t> </a:t>
                </a:r>
              </a:p>
            </p:txBody>
          </p:sp>
        </mc:Fallback>
      </mc:AlternateContent>
    </p:spTree>
    <p:extLst>
      <p:ext uri="{BB962C8B-B14F-4D97-AF65-F5344CB8AC3E}">
        <p14:creationId xmlns:p14="http://schemas.microsoft.com/office/powerpoint/2010/main" val="8944100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endParaRPr lang="en-US" sz="3600" dirty="0">
              <a:solidFill>
                <a:schemeClr val="accent4">
                  <a:lumMod val="40000"/>
                  <a:lumOff val="60000"/>
                </a:schemeClr>
              </a:solidFill>
              <a:latin typeface="Blogger Sans" charset="0"/>
              <a:ea typeface="Blogger Sans" charset="0"/>
              <a:cs typeface="Blogger Sans" charset="0"/>
            </a:endParaRPr>
          </a:p>
          <a:p>
            <a:pPr algn="l"/>
            <a:r>
              <a:rPr lang="en-US" dirty="0">
                <a:solidFill>
                  <a:schemeClr val="bg1"/>
                </a:solidFill>
                <a:latin typeface="Blogger Sans" charset="0"/>
                <a:ea typeface="Blogger Sans" charset="0"/>
                <a:cs typeface="Blogger Sans" charset="0"/>
              </a:rPr>
              <a:t> </a:t>
            </a:r>
          </a:p>
          <a:p>
            <a:pPr algn="l"/>
            <a:r>
              <a:rPr lang="en-US" sz="2800" dirty="0">
                <a:solidFill>
                  <a:schemeClr val="bg1"/>
                </a:solidFill>
                <a:latin typeface="Blogger Sans" charset="0"/>
                <a:ea typeface="Blogger Sans" charset="0"/>
                <a:cs typeface="Blogger Sans" charset="0"/>
              </a:rPr>
              <a:t> </a:t>
            </a:r>
          </a:p>
        </p:txBody>
      </p:sp>
      <p:sp>
        <p:nvSpPr>
          <p:cNvPr id="2" name="TextBox 1"/>
          <p:cNvSpPr txBox="1"/>
          <p:nvPr/>
        </p:nvSpPr>
        <p:spPr>
          <a:xfrm>
            <a:off x="406398" y="644585"/>
            <a:ext cx="11396133" cy="954107"/>
          </a:xfrm>
          <a:prstGeom prst="rect">
            <a:avLst/>
          </a:prstGeom>
          <a:noFill/>
        </p:spPr>
        <p:txBody>
          <a:bodyPr wrap="square" rtlCol="0">
            <a:spAutoFit/>
          </a:bodyPr>
          <a:lstStyle/>
          <a:p>
            <a:pPr algn="ctr"/>
            <a:r>
              <a:rPr lang="en-US" sz="2800" b="1" dirty="0">
                <a:solidFill>
                  <a:schemeClr val="bg1"/>
                </a:solidFill>
              </a:rPr>
              <a:t>Bernoulli’s Principle—Bernoulli’s Equation at Constant Depth: </a:t>
            </a:r>
          </a:p>
          <a:p>
            <a:pPr algn="ctr"/>
            <a:endParaRPr lang="en-US" sz="2800" b="1" dirty="0">
              <a:solidFill>
                <a:schemeClr val="bg1"/>
              </a:solidFill>
            </a:endParaRPr>
          </a:p>
        </p:txBody>
      </p:sp>
      <p:pic>
        <p:nvPicPr>
          <p:cNvPr id="4" name="Рисунок 1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9608" y="1507949"/>
            <a:ext cx="6263910" cy="882072"/>
          </a:xfrm>
          <a:prstGeom prst="rect">
            <a:avLst/>
          </a:prstGeom>
          <a:noFill/>
          <a:ln>
            <a:noFill/>
          </a:ln>
        </p:spPr>
      </p:pic>
      <p:pic>
        <p:nvPicPr>
          <p:cNvPr id="5" name="Рисунок 12"/>
          <p:cNvPicPr>
            <a:picLocks noChangeAspect="1"/>
          </p:cNvPicPr>
          <p:nvPr/>
        </p:nvPicPr>
        <p:blipFill rotWithShape="1">
          <a:blip r:embed="rId5" cstate="print">
            <a:extLst>
              <a:ext uri="{28A0092B-C50C-407E-A947-70E740481C1C}">
                <a14:useLocalDpi xmlns:a14="http://schemas.microsoft.com/office/drawing/2010/main" val="0"/>
              </a:ext>
            </a:extLst>
          </a:blip>
          <a:srcRect l="11415"/>
          <a:stretch/>
        </p:blipFill>
        <p:spPr bwMode="auto">
          <a:xfrm>
            <a:off x="406398" y="2702605"/>
            <a:ext cx="7090329" cy="3287182"/>
          </a:xfrm>
          <a:prstGeom prst="rect">
            <a:avLst/>
          </a:prstGeom>
          <a:noFill/>
          <a:ln>
            <a:noFill/>
          </a:ln>
        </p:spPr>
      </p:pic>
      <p:sp>
        <p:nvSpPr>
          <p:cNvPr id="6" name="TextBox 5"/>
          <p:cNvSpPr txBox="1"/>
          <p:nvPr/>
        </p:nvSpPr>
        <p:spPr>
          <a:xfrm>
            <a:off x="7878633" y="1636404"/>
            <a:ext cx="3923898" cy="3970318"/>
          </a:xfrm>
          <a:prstGeom prst="rect">
            <a:avLst/>
          </a:prstGeom>
          <a:noFill/>
        </p:spPr>
        <p:txBody>
          <a:bodyPr wrap="square" rtlCol="0">
            <a:spAutoFit/>
          </a:bodyPr>
          <a:lstStyle/>
          <a:p>
            <a:r>
              <a:rPr lang="en-US" sz="2800" dirty="0">
                <a:solidFill>
                  <a:schemeClr val="bg1"/>
                </a:solidFill>
              </a:rPr>
              <a:t>The pressure drops as speed increases in a moving fluid. We can see this from Bernoulli’s principle. For example, if </a:t>
            </a:r>
            <a:r>
              <a:rPr lang="en-US" sz="2800" i="1" dirty="0">
                <a:solidFill>
                  <a:schemeClr val="bg1"/>
                </a:solidFill>
              </a:rPr>
              <a:t>v</a:t>
            </a:r>
            <a:r>
              <a:rPr lang="en-US" sz="2800" dirty="0">
                <a:solidFill>
                  <a:schemeClr val="bg1"/>
                </a:solidFill>
              </a:rPr>
              <a:t>2 is greater than </a:t>
            </a:r>
            <a:r>
              <a:rPr lang="en-US" sz="2800" i="1" dirty="0">
                <a:solidFill>
                  <a:schemeClr val="bg1"/>
                </a:solidFill>
              </a:rPr>
              <a:t>v</a:t>
            </a:r>
            <a:r>
              <a:rPr lang="en-US" sz="2800" dirty="0">
                <a:solidFill>
                  <a:schemeClr val="bg1"/>
                </a:solidFill>
              </a:rPr>
              <a:t>1 in the equation, then </a:t>
            </a:r>
            <a:r>
              <a:rPr lang="en-US" sz="2800" i="1" dirty="0">
                <a:solidFill>
                  <a:schemeClr val="bg1"/>
                </a:solidFill>
              </a:rPr>
              <a:t>P</a:t>
            </a:r>
            <a:r>
              <a:rPr lang="en-US" sz="2800" dirty="0">
                <a:solidFill>
                  <a:schemeClr val="bg1"/>
                </a:solidFill>
              </a:rPr>
              <a:t>2 must be less than </a:t>
            </a:r>
            <a:r>
              <a:rPr lang="en-US" sz="2800" i="1" dirty="0">
                <a:solidFill>
                  <a:schemeClr val="bg1"/>
                </a:solidFill>
              </a:rPr>
              <a:t>P</a:t>
            </a:r>
            <a:r>
              <a:rPr lang="en-US" sz="2800" dirty="0">
                <a:solidFill>
                  <a:schemeClr val="bg1"/>
                </a:solidFill>
              </a:rPr>
              <a:t>1 for the equality to hold.</a:t>
            </a:r>
          </a:p>
        </p:txBody>
      </p:sp>
    </p:spTree>
    <p:extLst>
      <p:ext uri="{BB962C8B-B14F-4D97-AF65-F5344CB8AC3E}">
        <p14:creationId xmlns:p14="http://schemas.microsoft.com/office/powerpoint/2010/main" val="2979676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pPr algn="l"/>
            <a:r>
              <a:rPr lang="uk-UA" sz="3200" b="1" dirty="0">
                <a:solidFill>
                  <a:schemeClr val="bg1"/>
                </a:solidFill>
                <a:ea typeface="Blogger Sans" charset="0"/>
                <a:cs typeface="Blogger Sans" charset="0"/>
              </a:rPr>
              <a:t>3</a:t>
            </a:r>
            <a:r>
              <a:rPr lang="en-US" sz="3200" b="1" dirty="0">
                <a:solidFill>
                  <a:schemeClr val="bg1"/>
                </a:solidFill>
                <a:ea typeface="Blogger Sans" charset="0"/>
                <a:cs typeface="Blogger Sans" charset="0"/>
              </a:rPr>
              <a:t>. Viscosity of biological fluids</a:t>
            </a:r>
            <a:endParaRPr lang="en-US" sz="3200" dirty="0">
              <a:solidFill>
                <a:schemeClr val="bg1"/>
              </a:solidFill>
            </a:endParaRPr>
          </a:p>
          <a:p>
            <a:endParaRPr lang="en-US" sz="3600" dirty="0">
              <a:solidFill>
                <a:schemeClr val="accent4">
                  <a:lumMod val="40000"/>
                  <a:lumOff val="60000"/>
                </a:schemeClr>
              </a:solidFill>
              <a:latin typeface="Blogger Sans" charset="0"/>
              <a:ea typeface="Blogger Sans" charset="0"/>
              <a:cs typeface="Blogger Sans" charset="0"/>
            </a:endParaRPr>
          </a:p>
          <a:p>
            <a:pPr algn="l"/>
            <a:r>
              <a:rPr lang="en-US" dirty="0">
                <a:solidFill>
                  <a:schemeClr val="bg1"/>
                </a:solidFill>
                <a:latin typeface="Blogger Sans" charset="0"/>
                <a:ea typeface="Blogger Sans" charset="0"/>
                <a:cs typeface="Blogger Sans" charset="0"/>
              </a:rPr>
              <a:t> </a:t>
            </a:r>
          </a:p>
          <a:p>
            <a:pPr algn="l"/>
            <a:r>
              <a:rPr lang="en-US" sz="2800" dirty="0">
                <a:solidFill>
                  <a:schemeClr val="bg1"/>
                </a:solidFill>
                <a:latin typeface="Blogger Sans" charset="0"/>
                <a:ea typeface="Blogger Sans" charset="0"/>
                <a:cs typeface="Blogger Sans" charset="0"/>
              </a:rPr>
              <a:t> </a:t>
            </a:r>
          </a:p>
        </p:txBody>
      </p:sp>
      <p:sp>
        <p:nvSpPr>
          <p:cNvPr id="6" name="TextBox 5"/>
          <p:cNvSpPr txBox="1"/>
          <p:nvPr/>
        </p:nvSpPr>
        <p:spPr>
          <a:xfrm>
            <a:off x="406399" y="1055961"/>
            <a:ext cx="11508097" cy="5693866"/>
          </a:xfrm>
          <a:prstGeom prst="rect">
            <a:avLst/>
          </a:prstGeom>
          <a:noFill/>
        </p:spPr>
        <p:txBody>
          <a:bodyPr wrap="square" rtlCol="0">
            <a:spAutoFit/>
          </a:bodyPr>
          <a:lstStyle/>
          <a:p>
            <a:endParaRPr lang="en-US" sz="2800" dirty="0">
              <a:solidFill>
                <a:schemeClr val="bg1"/>
              </a:solidFill>
            </a:endParaRPr>
          </a:p>
          <a:p>
            <a:r>
              <a:rPr lang="en-US" sz="2800" dirty="0">
                <a:solidFill>
                  <a:schemeClr val="bg1"/>
                </a:solidFill>
              </a:rPr>
              <a:t>3.1  The viscosity of a fluid is a measure of its resistance to gradual deformation by shear stress. Shear stresses applied to an element of fluid cause a relative movement of the surfaces (layers). </a:t>
            </a:r>
          </a:p>
          <a:p>
            <a:endParaRPr lang="en-US" sz="2800" dirty="0">
              <a:solidFill>
                <a:schemeClr val="bg1"/>
              </a:solidFill>
            </a:endParaRPr>
          </a:p>
          <a:p>
            <a:pPr marL="457200" indent="-457200">
              <a:buFont typeface="Arial" panose="020B0604020202020204" pitchFamily="34" charset="0"/>
              <a:buChar char="•"/>
            </a:pPr>
            <a:r>
              <a:rPr lang="en-US" sz="2800" dirty="0">
                <a:solidFill>
                  <a:schemeClr val="bg1"/>
                </a:solidFill>
              </a:rPr>
              <a:t>The viscosity of a fluid is determined by how molecules constituting the system interact. A fluid is thought to be ideal if it has zero viscosity.</a:t>
            </a:r>
          </a:p>
          <a:p>
            <a:pPr marL="457200" indent="-457200">
              <a:buFont typeface="Arial" panose="020B0604020202020204" pitchFamily="34" charset="0"/>
              <a:buChar char="•"/>
            </a:pPr>
            <a:endParaRPr lang="en-US" sz="2800" dirty="0">
              <a:solidFill>
                <a:schemeClr val="bg1"/>
              </a:solidFill>
            </a:endParaRPr>
          </a:p>
          <a:p>
            <a:pPr marL="457200" indent="-457200">
              <a:buFont typeface="Arial" panose="020B0604020202020204" pitchFamily="34" charset="0"/>
              <a:buChar char="•"/>
            </a:pPr>
            <a:r>
              <a:rPr lang="en-US" sz="2800" dirty="0">
                <a:solidFill>
                  <a:schemeClr val="bg1"/>
                </a:solidFill>
              </a:rPr>
              <a:t>Viscosity depends on nature of fluids, external conditions (temperature, pressure (for gases)) and type of the flow. </a:t>
            </a:r>
          </a:p>
          <a:p>
            <a:endParaRPr lang="en-US" sz="2800" dirty="0">
              <a:solidFill>
                <a:schemeClr val="bg1"/>
              </a:solidFill>
            </a:endParaRPr>
          </a:p>
          <a:p>
            <a:pPr marL="457200" indent="-457200">
              <a:buFont typeface="Arial" panose="020B0604020202020204" pitchFamily="34" charset="0"/>
              <a:buChar char="•"/>
            </a:pPr>
            <a:endParaRPr lang="en-US" sz="2800" dirty="0">
              <a:solidFill>
                <a:schemeClr val="bg1"/>
              </a:solidFill>
            </a:endParaRPr>
          </a:p>
          <a:p>
            <a:pPr marL="457200" indent="-457200">
              <a:buFont typeface="Arial" panose="020B0604020202020204" pitchFamily="34" charset="0"/>
              <a:buChar char="•"/>
            </a:pPr>
            <a:endParaRPr lang="en-US" sz="2800" dirty="0">
              <a:solidFill>
                <a:schemeClr val="bg1"/>
              </a:solidFill>
            </a:endParaRPr>
          </a:p>
        </p:txBody>
      </p:sp>
    </p:spTree>
    <p:extLst>
      <p:ext uri="{BB962C8B-B14F-4D97-AF65-F5344CB8AC3E}">
        <p14:creationId xmlns:p14="http://schemas.microsoft.com/office/powerpoint/2010/main" val="4660372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pPr algn="l"/>
            <a:endParaRPr lang="en-US" sz="3200" dirty="0">
              <a:solidFill>
                <a:schemeClr val="bg1"/>
              </a:solidFill>
            </a:endParaRPr>
          </a:p>
          <a:p>
            <a:endParaRPr lang="en-US" sz="3600" dirty="0">
              <a:solidFill>
                <a:schemeClr val="accent4">
                  <a:lumMod val="40000"/>
                  <a:lumOff val="60000"/>
                </a:schemeClr>
              </a:solidFill>
              <a:latin typeface="Blogger Sans" charset="0"/>
              <a:ea typeface="Blogger Sans" charset="0"/>
              <a:cs typeface="Blogger Sans" charset="0"/>
            </a:endParaRPr>
          </a:p>
          <a:p>
            <a:pPr algn="l"/>
            <a:r>
              <a:rPr lang="en-US" dirty="0">
                <a:solidFill>
                  <a:schemeClr val="bg1"/>
                </a:solidFill>
                <a:latin typeface="Blogger Sans" charset="0"/>
                <a:ea typeface="Blogger Sans" charset="0"/>
                <a:cs typeface="Blogger Sans" charset="0"/>
              </a:rPr>
              <a:t> </a:t>
            </a:r>
          </a:p>
          <a:p>
            <a:pPr algn="l"/>
            <a:r>
              <a:rPr lang="en-US" sz="2800" dirty="0">
                <a:solidFill>
                  <a:schemeClr val="bg1"/>
                </a:solidFill>
                <a:latin typeface="Blogger Sans" charset="0"/>
                <a:ea typeface="Blogger Sans" charset="0"/>
                <a:cs typeface="Blogger Sans" charset="0"/>
              </a:rPr>
              <a:t> </a:t>
            </a:r>
          </a:p>
        </p:txBody>
      </p:sp>
      <p:sp>
        <p:nvSpPr>
          <p:cNvPr id="6" name="TextBox 5"/>
          <p:cNvSpPr txBox="1"/>
          <p:nvPr/>
        </p:nvSpPr>
        <p:spPr>
          <a:xfrm>
            <a:off x="392751" y="338665"/>
            <a:ext cx="11549040" cy="6247864"/>
          </a:xfrm>
          <a:prstGeom prst="rect">
            <a:avLst/>
          </a:prstGeom>
          <a:noFill/>
        </p:spPr>
        <p:txBody>
          <a:bodyPr wrap="square" rtlCol="0">
            <a:spAutoFit/>
          </a:bodyPr>
          <a:lstStyle/>
          <a:p>
            <a:endParaRPr lang="en-US" sz="2800" dirty="0">
              <a:solidFill>
                <a:schemeClr val="bg1"/>
              </a:solidFill>
            </a:endParaRPr>
          </a:p>
          <a:p>
            <a:pPr marL="457200" indent="-457200">
              <a:buFont typeface="Arial" panose="020B0604020202020204" pitchFamily="34" charset="0"/>
              <a:buChar char="•"/>
            </a:pPr>
            <a:r>
              <a:rPr lang="en-US" sz="2800" dirty="0">
                <a:solidFill>
                  <a:schemeClr val="bg1"/>
                </a:solidFill>
              </a:rPr>
              <a:t>Each successive layer from the top down exerts a force upon the one below it, trying to drag it along, producing a continuous variation in speed from v to 0.</a:t>
            </a:r>
          </a:p>
          <a:p>
            <a:pPr marL="457200" indent="-457200">
              <a:buFont typeface="Arial" panose="020B0604020202020204" pitchFamily="34" charset="0"/>
              <a:buChar char="•"/>
            </a:pPr>
            <a:r>
              <a:rPr lang="en-US" sz="2800" dirty="0">
                <a:solidFill>
                  <a:schemeClr val="bg1"/>
                </a:solidFill>
              </a:rPr>
              <a:t>Friction between the fluid and the moving boundaries/plates causes the fluid to shear. The force required for this action is a measure of the fluid's viscosity. </a:t>
            </a:r>
          </a:p>
          <a:p>
            <a:endParaRPr lang="en-US" sz="2800" dirty="0">
              <a:solidFill>
                <a:schemeClr val="bg1"/>
              </a:solidFill>
            </a:endParaRPr>
          </a:p>
          <a:p>
            <a:pPr marL="457200" indent="-457200">
              <a:buFont typeface="Arial" panose="020B0604020202020204" pitchFamily="34" charset="0"/>
              <a:buChar char="•"/>
            </a:pPr>
            <a:r>
              <a:rPr lang="en-US" sz="3200" b="1" i="1" dirty="0">
                <a:solidFill>
                  <a:schemeClr val="bg1"/>
                </a:solidFill>
              </a:rPr>
              <a:t>  F = </a:t>
            </a:r>
            <a:r>
              <a:rPr lang="el-GR" sz="3200" b="1" i="1" dirty="0">
                <a:solidFill>
                  <a:schemeClr val="bg1"/>
                </a:solidFill>
              </a:rPr>
              <a:t>η ∙ </a:t>
            </a:r>
            <a:r>
              <a:rPr lang="en-US" sz="3200" b="1" i="1" dirty="0">
                <a:solidFill>
                  <a:schemeClr val="bg1"/>
                </a:solidFill>
              </a:rPr>
              <a:t>A∙ </a:t>
            </a:r>
            <a:r>
              <a:rPr lang="en-US" sz="3200" b="1" dirty="0">
                <a:solidFill>
                  <a:schemeClr val="bg1"/>
                </a:solidFill>
              </a:rPr>
              <a:t>𝝏𝑽/𝝏𝒚 </a:t>
            </a:r>
          </a:p>
          <a:p>
            <a:endParaRPr lang="en-US" sz="2800" dirty="0">
              <a:solidFill>
                <a:schemeClr val="bg1"/>
              </a:solidFill>
            </a:endParaRPr>
          </a:p>
          <a:p>
            <a:pPr algn="just"/>
            <a:r>
              <a:rPr lang="en-US" sz="2800" dirty="0">
                <a:solidFill>
                  <a:schemeClr val="bg1"/>
                </a:solidFill>
              </a:rPr>
              <a:t>       or (𝒔𝒉𝒆𝒂𝒓 𝒔𝒕𝒓𝒆𝒔𝒔)  </a:t>
            </a:r>
          </a:p>
          <a:p>
            <a:endParaRPr lang="en-US" sz="2800" dirty="0">
              <a:solidFill>
                <a:schemeClr val="bg1"/>
              </a:solidFill>
            </a:endParaRPr>
          </a:p>
          <a:p>
            <a:pPr marL="457200" indent="-457200">
              <a:buFont typeface="Arial" panose="020B0604020202020204" pitchFamily="34" charset="0"/>
              <a:buChar char="•"/>
            </a:pPr>
            <a:r>
              <a:rPr lang="en-US" sz="3200" b="1" i="1" dirty="0">
                <a:solidFill>
                  <a:schemeClr val="bg1"/>
                </a:solidFill>
              </a:rPr>
              <a:t>𝝉 =  </a:t>
            </a:r>
            <a:r>
              <a:rPr lang="en-US" sz="3200" b="1" dirty="0">
                <a:solidFill>
                  <a:schemeClr val="bg1"/>
                </a:solidFill>
              </a:rPr>
              <a:t>𝑭/𝑨 </a:t>
            </a:r>
            <a:r>
              <a:rPr lang="en-US" sz="3200" b="1" i="1" dirty="0">
                <a:solidFill>
                  <a:schemeClr val="bg1"/>
                </a:solidFill>
              </a:rPr>
              <a:t>=  </a:t>
            </a:r>
            <a:r>
              <a:rPr lang="el-GR" sz="3200" b="1" i="1" dirty="0">
                <a:solidFill>
                  <a:schemeClr val="bg1"/>
                </a:solidFill>
              </a:rPr>
              <a:t>η ∙ </a:t>
            </a:r>
            <a:r>
              <a:rPr lang="en-US" sz="3200" dirty="0">
                <a:solidFill>
                  <a:schemeClr val="bg1"/>
                </a:solidFill>
              </a:rPr>
              <a:t>𝝏𝑽/𝝏𝒚 </a:t>
            </a:r>
            <a:endParaRPr lang="en-US" sz="2800" dirty="0">
              <a:solidFill>
                <a:schemeClr val="bg1"/>
              </a:solidFill>
            </a:endParaRPr>
          </a:p>
          <a:p>
            <a:pPr marL="457200" indent="-457200">
              <a:buFont typeface="Arial" panose="020B0604020202020204" pitchFamily="34" charset="0"/>
              <a:buChar char="•"/>
            </a:pPr>
            <a:endParaRPr lang="en-US" sz="2800" dirty="0">
              <a:solidFill>
                <a:schemeClr val="bg1"/>
              </a:solidFill>
            </a:endParaRPr>
          </a:p>
        </p:txBody>
      </p:sp>
      <p:pic>
        <p:nvPicPr>
          <p:cNvPr id="4" name="Рисунок 3"/>
          <p:cNvPicPr/>
          <p:nvPr/>
        </p:nvPicPr>
        <p:blipFill>
          <a:blip r:embed="rId4">
            <a:extLst>
              <a:ext uri="{28A0092B-C50C-407E-A947-70E740481C1C}">
                <a14:useLocalDpi xmlns:a14="http://schemas.microsoft.com/office/drawing/2010/main" val="0"/>
              </a:ext>
            </a:extLst>
          </a:blip>
          <a:srcRect/>
          <a:stretch>
            <a:fillRect/>
          </a:stretch>
        </p:blipFill>
        <p:spPr bwMode="auto">
          <a:xfrm>
            <a:off x="6400800" y="3248166"/>
            <a:ext cx="4940487" cy="3121223"/>
          </a:xfrm>
          <a:prstGeom prst="rect">
            <a:avLst/>
          </a:prstGeom>
          <a:noFill/>
        </p:spPr>
      </p:pic>
    </p:spTree>
    <p:extLst>
      <p:ext uri="{BB962C8B-B14F-4D97-AF65-F5344CB8AC3E}">
        <p14:creationId xmlns:p14="http://schemas.microsoft.com/office/powerpoint/2010/main" val="24929228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91069" y="113179"/>
            <a:ext cx="11611464" cy="6355353"/>
          </a:xfrm>
        </p:spPr>
        <p:txBody>
          <a:bodyPr>
            <a:normAutofit/>
          </a:bodyPr>
          <a:lstStyle/>
          <a:p>
            <a:endParaRPr lang="en-US" sz="3600" dirty="0">
              <a:solidFill>
                <a:schemeClr val="accent4">
                  <a:lumMod val="40000"/>
                  <a:lumOff val="60000"/>
                </a:schemeClr>
              </a:solidFill>
              <a:latin typeface="Blogger Sans" charset="0"/>
              <a:ea typeface="Blogger Sans" charset="0"/>
              <a:cs typeface="Blogger Sans" charset="0"/>
            </a:endParaRPr>
          </a:p>
          <a:p>
            <a:pPr algn="l"/>
            <a:r>
              <a:rPr lang="en-US" dirty="0">
                <a:solidFill>
                  <a:schemeClr val="bg1"/>
                </a:solidFill>
                <a:latin typeface="Blogger Sans" charset="0"/>
                <a:ea typeface="Blogger Sans" charset="0"/>
                <a:cs typeface="Blogger Sans" charset="0"/>
              </a:rPr>
              <a:t> </a:t>
            </a:r>
          </a:p>
          <a:p>
            <a:pPr algn="l"/>
            <a:r>
              <a:rPr lang="en-US" sz="2800" dirty="0">
                <a:solidFill>
                  <a:schemeClr val="bg1"/>
                </a:solidFill>
                <a:latin typeface="Blogger Sans" charset="0"/>
                <a:ea typeface="Blogger Sans" charset="0"/>
                <a:cs typeface="Blogger Sans" charset="0"/>
              </a:rPr>
              <a:t> </a:t>
            </a:r>
          </a:p>
        </p:txBody>
      </p:sp>
      <mc:AlternateContent xmlns:mc="http://schemas.openxmlformats.org/markup-compatibility/2006" xmlns:a14="http://schemas.microsoft.com/office/drawing/2010/main">
        <mc:Choice Requires="a14">
          <p:sp>
            <p:nvSpPr>
              <p:cNvPr id="6" name="TextBox 5"/>
              <p:cNvSpPr txBox="1"/>
              <p:nvPr/>
            </p:nvSpPr>
            <p:spPr>
              <a:xfrm>
                <a:off x="191068" y="113179"/>
                <a:ext cx="11778019" cy="6182398"/>
              </a:xfrm>
              <a:prstGeom prst="rect">
                <a:avLst/>
              </a:prstGeom>
              <a:noFill/>
            </p:spPr>
            <p:txBody>
              <a:bodyPr wrap="square" rtlCol="0">
                <a:spAutoFit/>
              </a:bodyPr>
              <a:lstStyle/>
              <a:p>
                <a:pPr>
                  <a:lnSpc>
                    <a:spcPct val="150000"/>
                  </a:lnSpc>
                  <a:spcAft>
                    <a:spcPts val="0"/>
                  </a:spcAft>
                </a:pPr>
                <a:endParaRPr lang="en-US" sz="2800" b="1" dirty="0">
                  <a:solidFill>
                    <a:schemeClr val="bg1"/>
                  </a:solidFill>
                  <a:latin typeface="Times New Roman"/>
                  <a:ea typeface="Calibri"/>
                  <a:cs typeface="Times New Roman"/>
                </a:endParaRPr>
              </a:p>
              <a:p>
                <a:pPr algn="ctr">
                  <a:lnSpc>
                    <a:spcPct val="150000"/>
                  </a:lnSpc>
                  <a:spcAft>
                    <a:spcPts val="0"/>
                  </a:spcAft>
                </a:pPr>
                <a:r>
                  <a:rPr lang="en-US" sz="3600" b="1" dirty="0">
                    <a:solidFill>
                      <a:schemeClr val="bg1"/>
                    </a:solidFill>
                    <a:latin typeface="Times New Roman"/>
                    <a:ea typeface="Calibri"/>
                    <a:cs typeface="Times New Roman"/>
                  </a:rPr>
                  <a:t>F = </a:t>
                </a:r>
                <a:r>
                  <a:rPr lang="el-GR" sz="3600" b="1" dirty="0">
                    <a:solidFill>
                      <a:schemeClr val="bg1"/>
                    </a:solidFill>
                    <a:latin typeface="Times New Roman"/>
                    <a:ea typeface="Calibri"/>
                    <a:cs typeface="Times New Roman"/>
                  </a:rPr>
                  <a:t>η ∙ </a:t>
                </a:r>
                <a:r>
                  <a:rPr lang="en-US" sz="3600" b="1" dirty="0">
                    <a:solidFill>
                      <a:schemeClr val="bg1"/>
                    </a:solidFill>
                    <a:latin typeface="Times New Roman"/>
                    <a:ea typeface="Calibri"/>
                    <a:cs typeface="Times New Roman"/>
                  </a:rPr>
                  <a:t>A∙ 𝝏𝑽/𝝏𝒚 </a:t>
                </a:r>
              </a:p>
              <a:p>
                <a:pPr>
                  <a:lnSpc>
                    <a:spcPct val="150000"/>
                  </a:lnSpc>
                  <a:spcAft>
                    <a:spcPts val="0"/>
                  </a:spcAft>
                </a:pPr>
                <a:r>
                  <a:rPr lang="en-US" sz="2800" b="1" dirty="0">
                    <a:solidFill>
                      <a:schemeClr val="bg1"/>
                    </a:solidFill>
                    <a:latin typeface="Times New Roman"/>
                    <a:ea typeface="Calibri"/>
                    <a:cs typeface="Times New Roman"/>
                  </a:rPr>
                  <a:t>F is directly proportional to:</a:t>
                </a:r>
              </a:p>
              <a:p>
                <a:pPr>
                  <a:lnSpc>
                    <a:spcPct val="150000"/>
                  </a:lnSpc>
                  <a:spcAft>
                    <a:spcPts val="0"/>
                  </a:spcAft>
                </a:pPr>
                <a:r>
                  <a:rPr lang="en-US" sz="2800" b="1" dirty="0">
                    <a:solidFill>
                      <a:schemeClr val="bg1"/>
                    </a:solidFill>
                    <a:latin typeface="Times New Roman"/>
                    <a:ea typeface="Calibri"/>
                    <a:cs typeface="Times New Roman"/>
                  </a:rPr>
                  <a:t>1) the area A of the adjacent layers  </a:t>
                </a:r>
              </a:p>
              <a:p>
                <a:pPr>
                  <a:lnSpc>
                    <a:spcPct val="150000"/>
                  </a:lnSpc>
                  <a:spcAft>
                    <a:spcPts val="0"/>
                  </a:spcAft>
                </a:pPr>
                <a:r>
                  <a:rPr lang="en-US" sz="2800" b="1" dirty="0">
                    <a:solidFill>
                      <a:schemeClr val="bg1"/>
                    </a:solidFill>
                    <a:latin typeface="Times New Roman"/>
                    <a:ea typeface="Calibri"/>
                    <a:cs typeface="Times New Roman"/>
                  </a:rPr>
                  <a:t>2) the strain (shear) rate or the rate of shear deformation which is the gradient of velocity of layers in the direction perpendicular to the layers </a:t>
                </a:r>
              </a:p>
              <a:p>
                <a:pPr>
                  <a:lnSpc>
                    <a:spcPct val="150000"/>
                  </a:lnSpc>
                  <a:spcAft>
                    <a:spcPts val="0"/>
                  </a:spcAft>
                </a:pPr>
                <a:r>
                  <a:rPr lang="en-US" sz="2800" b="1" dirty="0">
                    <a:solidFill>
                      <a:schemeClr val="bg1"/>
                    </a:solidFill>
                    <a:latin typeface="Times New Roman"/>
                    <a:ea typeface="Calibri"/>
                    <a:cs typeface="Times New Roman"/>
                  </a:rPr>
                  <a:t>3) the coefficient of internal friction or viscosity </a:t>
                </a:r>
                <a:r>
                  <a:rPr lang="en-US" sz="3600" b="1" i="1" dirty="0">
                    <a:solidFill>
                      <a:schemeClr val="bg1"/>
                    </a:solidFill>
                    <a:latin typeface="Times New Roman"/>
                    <a:ea typeface="Calibri"/>
                    <a:cs typeface="Times New Roman"/>
                  </a:rPr>
                  <a:t>η</a:t>
                </a:r>
              </a:p>
              <a:p>
                <a:pPr algn="ctr">
                  <a:lnSpc>
                    <a:spcPct val="150000"/>
                  </a:lnSpc>
                  <a:spcAft>
                    <a:spcPts val="0"/>
                  </a:spcAft>
                </a:pPr>
                <a:r>
                  <a:rPr lang="en-US" sz="3600" dirty="0">
                    <a:solidFill>
                      <a:schemeClr val="bg1"/>
                    </a:solidFill>
                    <a:latin typeface="Times New Roman"/>
                    <a:ea typeface="Calibri"/>
                    <a:cs typeface="Times New Roman"/>
                  </a:rPr>
                  <a:t>The SI units of viscosity are:</a:t>
                </a:r>
                <a:r>
                  <a:rPr lang="en-US" sz="3600" b="1" dirty="0">
                    <a:solidFill>
                      <a:schemeClr val="bg1"/>
                    </a:solidFill>
                    <a:effectLst/>
                    <a:latin typeface="Times New Roman"/>
                    <a:ea typeface="Calibri"/>
                    <a:cs typeface="Times New Roman"/>
                  </a:rPr>
                  <a:t>           [</a:t>
                </a:r>
                <a:r>
                  <a:rPr lang="en-US" sz="3600" b="1" i="1" dirty="0">
                    <a:solidFill>
                      <a:schemeClr val="bg1"/>
                    </a:solidFill>
                    <a:effectLst/>
                    <a:latin typeface="Times New Roman"/>
                    <a:ea typeface="Calibri"/>
                    <a:cs typeface="Times New Roman"/>
                  </a:rPr>
                  <a:t>η </a:t>
                </a:r>
                <a:r>
                  <a:rPr lang="en-US" sz="3600" b="1" dirty="0">
                    <a:solidFill>
                      <a:schemeClr val="bg1"/>
                    </a:solidFill>
                    <a:effectLst/>
                    <a:latin typeface="Times New Roman"/>
                    <a:ea typeface="Calibri"/>
                    <a:cs typeface="Times New Roman"/>
                  </a:rPr>
                  <a:t>]</a:t>
                </a:r>
                <a:r>
                  <a:rPr lang="en-US" sz="3600" b="1" i="1" dirty="0">
                    <a:solidFill>
                      <a:schemeClr val="bg1"/>
                    </a:solidFill>
                    <a:effectLst/>
                    <a:latin typeface="Times New Roman"/>
                    <a:ea typeface="Calibri"/>
                    <a:cs typeface="Times New Roman"/>
                  </a:rPr>
                  <a:t> = </a:t>
                </a:r>
                <a14:m>
                  <m:oMath xmlns:m="http://schemas.openxmlformats.org/officeDocument/2006/math">
                    <m:f>
                      <m:fPr>
                        <m:ctrlPr>
                          <a:rPr lang="ru-RU" sz="3600" b="1" i="1">
                            <a:solidFill>
                              <a:schemeClr val="bg1"/>
                            </a:solidFill>
                            <a:effectLst/>
                            <a:latin typeface="Cambria Math" panose="02040503050406030204" pitchFamily="18" charset="0"/>
                            <a:ea typeface="Calibri"/>
                            <a:cs typeface="Times New Roman"/>
                          </a:rPr>
                        </m:ctrlPr>
                      </m:fPr>
                      <m:num>
                        <m:r>
                          <a:rPr lang="en-US" sz="3600" b="1" i="1">
                            <a:solidFill>
                              <a:schemeClr val="bg1"/>
                            </a:solidFill>
                            <a:effectLst/>
                            <a:latin typeface="Cambria Math"/>
                            <a:ea typeface="Calibri"/>
                            <a:cs typeface="Times New Roman"/>
                          </a:rPr>
                          <m:t>𝑵</m:t>
                        </m:r>
                        <m:r>
                          <a:rPr lang="en-US" sz="3600" b="1" i="1">
                            <a:solidFill>
                              <a:schemeClr val="bg1"/>
                            </a:solidFill>
                            <a:effectLst/>
                            <a:latin typeface="Cambria Math"/>
                            <a:ea typeface="Calibri"/>
                            <a:cs typeface="Times New Roman"/>
                          </a:rPr>
                          <m:t>∙</m:t>
                        </m:r>
                        <m:r>
                          <a:rPr lang="en-US" sz="3600" b="1" i="1">
                            <a:solidFill>
                              <a:schemeClr val="bg1"/>
                            </a:solidFill>
                            <a:effectLst/>
                            <a:latin typeface="Cambria Math"/>
                            <a:ea typeface="Calibri"/>
                            <a:cs typeface="Times New Roman"/>
                          </a:rPr>
                          <m:t>𝒔</m:t>
                        </m:r>
                      </m:num>
                      <m:den>
                        <m:sSup>
                          <m:sSupPr>
                            <m:ctrlPr>
                              <a:rPr lang="ru-RU" sz="3600" b="1" i="1">
                                <a:solidFill>
                                  <a:schemeClr val="bg1"/>
                                </a:solidFill>
                                <a:effectLst/>
                                <a:latin typeface="Cambria Math" panose="02040503050406030204" pitchFamily="18" charset="0"/>
                                <a:ea typeface="Calibri"/>
                                <a:cs typeface="Times New Roman"/>
                              </a:rPr>
                            </m:ctrlPr>
                          </m:sSupPr>
                          <m:e>
                            <m:r>
                              <a:rPr lang="en-US" sz="3600" b="1" i="1">
                                <a:solidFill>
                                  <a:schemeClr val="bg1"/>
                                </a:solidFill>
                                <a:effectLst/>
                                <a:latin typeface="Cambria Math"/>
                                <a:ea typeface="Calibri"/>
                                <a:cs typeface="Times New Roman"/>
                              </a:rPr>
                              <m:t>𝒎</m:t>
                            </m:r>
                          </m:e>
                          <m:sup>
                            <m:r>
                              <a:rPr lang="en-US" sz="3600" b="1" i="1">
                                <a:solidFill>
                                  <a:schemeClr val="bg1"/>
                                </a:solidFill>
                                <a:effectLst/>
                                <a:latin typeface="Cambria Math"/>
                                <a:ea typeface="Calibri"/>
                                <a:cs typeface="Times New Roman"/>
                              </a:rPr>
                              <m:t>𝟐</m:t>
                            </m:r>
                          </m:sup>
                        </m:sSup>
                      </m:den>
                    </m:f>
                  </m:oMath>
                </a14:m>
                <a:r>
                  <a:rPr lang="en-US" sz="3600" b="1" i="1" dirty="0">
                    <a:solidFill>
                      <a:schemeClr val="bg1"/>
                    </a:solidFill>
                    <a:effectLst/>
                    <a:latin typeface="Times New Roman"/>
                    <a:ea typeface="Times New Roman"/>
                    <a:cs typeface="Times New Roman"/>
                  </a:rPr>
                  <a:t> = Pa</a:t>
                </a:r>
                <a14:m>
                  <m:oMath xmlns:m="http://schemas.openxmlformats.org/officeDocument/2006/math">
                    <m:r>
                      <a:rPr lang="en-US" sz="3600" b="1" i="1">
                        <a:solidFill>
                          <a:schemeClr val="bg1"/>
                        </a:solidFill>
                        <a:effectLst/>
                        <a:latin typeface="Cambria Math"/>
                        <a:ea typeface="Times New Roman"/>
                        <a:cs typeface="Times New Roman"/>
                      </a:rPr>
                      <m:t>∙</m:t>
                    </m:r>
                  </m:oMath>
                </a14:m>
                <a:r>
                  <a:rPr lang="en-US" sz="3600" b="1" i="1" dirty="0">
                    <a:solidFill>
                      <a:schemeClr val="bg1"/>
                    </a:solidFill>
                    <a:effectLst/>
                    <a:latin typeface="Times New Roman"/>
                    <a:ea typeface="Times New Roman"/>
                    <a:cs typeface="Times New Roman"/>
                  </a:rPr>
                  <a:t>s</a:t>
                </a:r>
                <a:endParaRPr lang="en-US" sz="3600" b="1" i="1" dirty="0">
                  <a:solidFill>
                    <a:schemeClr val="bg1"/>
                  </a:solidFill>
                  <a:latin typeface="Times New Roman"/>
                  <a:ea typeface="Calibri"/>
                  <a:cs typeface="Times New Roman"/>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191068" y="113179"/>
                <a:ext cx="11778019" cy="6182398"/>
              </a:xfrm>
              <a:prstGeom prst="rect">
                <a:avLst/>
              </a:prstGeom>
              <a:blipFill rotWithShape="1">
                <a:blip r:embed="rId4"/>
                <a:stretch>
                  <a:fillRect l="-1035"/>
                </a:stretch>
              </a:blipFill>
            </p:spPr>
            <p:txBody>
              <a:bodyPr/>
              <a:lstStyle/>
              <a:p>
                <a:r>
                  <a:rPr lang="ru-RU">
                    <a:noFill/>
                  </a:rPr>
                  <a:t> </a:t>
                </a:r>
              </a:p>
            </p:txBody>
          </p:sp>
        </mc:Fallback>
      </mc:AlternateContent>
    </p:spTree>
    <p:extLst>
      <p:ext uri="{BB962C8B-B14F-4D97-AF65-F5344CB8AC3E}">
        <p14:creationId xmlns:p14="http://schemas.microsoft.com/office/powerpoint/2010/main" val="40792226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91069" y="113179"/>
            <a:ext cx="11778018" cy="6355353"/>
          </a:xfrm>
        </p:spPr>
        <p:txBody>
          <a:bodyPr>
            <a:normAutofit/>
          </a:bodyPr>
          <a:lstStyle/>
          <a:p>
            <a:endParaRPr lang="en-US" sz="3600" dirty="0">
              <a:solidFill>
                <a:schemeClr val="accent4">
                  <a:lumMod val="40000"/>
                  <a:lumOff val="60000"/>
                </a:schemeClr>
              </a:solidFill>
              <a:latin typeface="Blogger Sans" charset="0"/>
              <a:ea typeface="Blogger Sans" charset="0"/>
              <a:cs typeface="Blogger Sans" charset="0"/>
            </a:endParaRPr>
          </a:p>
          <a:p>
            <a:pPr algn="l"/>
            <a:r>
              <a:rPr lang="en-US" dirty="0">
                <a:solidFill>
                  <a:schemeClr val="bg1"/>
                </a:solidFill>
                <a:latin typeface="Blogger Sans" charset="0"/>
                <a:ea typeface="Blogger Sans" charset="0"/>
                <a:cs typeface="Blogger Sans" charset="0"/>
              </a:rPr>
              <a:t> </a:t>
            </a:r>
          </a:p>
          <a:p>
            <a:pPr algn="l"/>
            <a:r>
              <a:rPr lang="en-US" sz="2800" dirty="0">
                <a:solidFill>
                  <a:schemeClr val="bg1"/>
                </a:solidFill>
                <a:latin typeface="Blogger Sans" charset="0"/>
                <a:ea typeface="Blogger Sans" charset="0"/>
                <a:cs typeface="Blogger Sans" charset="0"/>
              </a:rPr>
              <a:t> </a:t>
            </a:r>
          </a:p>
        </p:txBody>
      </p:sp>
      <p:sp>
        <p:nvSpPr>
          <p:cNvPr id="6" name="TextBox 5"/>
          <p:cNvSpPr txBox="1"/>
          <p:nvPr/>
        </p:nvSpPr>
        <p:spPr>
          <a:xfrm>
            <a:off x="191068" y="113179"/>
            <a:ext cx="11778019" cy="5386090"/>
          </a:xfrm>
          <a:prstGeom prst="rect">
            <a:avLst/>
          </a:prstGeom>
          <a:noFill/>
        </p:spPr>
        <p:txBody>
          <a:bodyPr wrap="square" rtlCol="0">
            <a:spAutoFit/>
          </a:bodyPr>
          <a:lstStyle/>
          <a:p>
            <a:pPr>
              <a:spcAft>
                <a:spcPts val="0"/>
              </a:spcAft>
            </a:pPr>
            <a:endParaRPr lang="en-US" sz="2800" b="1" dirty="0">
              <a:solidFill>
                <a:schemeClr val="bg1"/>
              </a:solidFill>
              <a:latin typeface="Times New Roman"/>
              <a:ea typeface="Calibri"/>
              <a:cs typeface="Times New Roman"/>
            </a:endParaRPr>
          </a:p>
          <a:p>
            <a:pPr>
              <a:spcAft>
                <a:spcPts val="0"/>
              </a:spcAft>
            </a:pPr>
            <a:endParaRPr lang="en-US" sz="2800" b="1" dirty="0">
              <a:solidFill>
                <a:schemeClr val="bg1"/>
              </a:solidFill>
              <a:latin typeface="Times New Roman"/>
              <a:ea typeface="Calibri"/>
              <a:cs typeface="Times New Roman"/>
            </a:endParaRPr>
          </a:p>
          <a:p>
            <a:pPr>
              <a:spcAft>
                <a:spcPts val="0"/>
              </a:spcAft>
            </a:pPr>
            <a:r>
              <a:rPr lang="en-US" sz="3200" b="1" dirty="0">
                <a:solidFill>
                  <a:schemeClr val="bg1"/>
                </a:solidFill>
                <a:latin typeface="Times New Roman"/>
                <a:ea typeface="Calibri"/>
                <a:cs typeface="Times New Roman"/>
              </a:rPr>
              <a:t>3. 2 </a:t>
            </a:r>
            <a:r>
              <a:rPr lang="en-US" sz="3200" b="1" dirty="0">
                <a:solidFill>
                  <a:schemeClr val="bg1"/>
                </a:solidFill>
                <a:ea typeface="Calibri"/>
                <a:cs typeface="Times New Roman"/>
              </a:rPr>
              <a:t>There exist two types of fluids with respect to viscosity behavior:  Newtonian fluids and non-Newtonian fluids</a:t>
            </a:r>
          </a:p>
          <a:p>
            <a:pPr>
              <a:spcAft>
                <a:spcPts val="0"/>
              </a:spcAft>
            </a:pPr>
            <a:endParaRPr lang="en-US" sz="3200" b="1" dirty="0">
              <a:solidFill>
                <a:schemeClr val="bg1"/>
              </a:solidFill>
              <a:ea typeface="Calibri"/>
              <a:cs typeface="Times New Roman"/>
            </a:endParaRPr>
          </a:p>
          <a:p>
            <a:pPr>
              <a:spcAft>
                <a:spcPts val="0"/>
              </a:spcAft>
            </a:pPr>
            <a:r>
              <a:rPr lang="en-US" sz="3200" b="1" dirty="0">
                <a:solidFill>
                  <a:schemeClr val="bg1"/>
                </a:solidFill>
                <a:ea typeface="Calibri"/>
                <a:cs typeface="Times New Roman"/>
              </a:rPr>
              <a:t>A fluid is thought to be Newtonian if it has a viscosity which is independent of shear rate (applied force or pressure), otherwise the fluid is considered to be a non-Newtonian.</a:t>
            </a:r>
          </a:p>
          <a:p>
            <a:pPr>
              <a:spcAft>
                <a:spcPts val="0"/>
              </a:spcAft>
            </a:pPr>
            <a:endParaRPr lang="en-US" sz="3200" b="1" dirty="0">
              <a:solidFill>
                <a:schemeClr val="bg1"/>
              </a:solidFill>
              <a:ea typeface="Calibri"/>
              <a:cs typeface="Times New Roman"/>
            </a:endParaRPr>
          </a:p>
          <a:p>
            <a:pPr>
              <a:spcAft>
                <a:spcPts val="0"/>
              </a:spcAft>
            </a:pPr>
            <a:r>
              <a:rPr lang="en-US" sz="3200" b="1" dirty="0">
                <a:solidFill>
                  <a:schemeClr val="bg1"/>
                </a:solidFill>
                <a:ea typeface="Calibri"/>
                <a:cs typeface="Times New Roman"/>
              </a:rPr>
              <a:t>For Newtonian fluids viscosity depends only on temperature</a:t>
            </a:r>
          </a:p>
          <a:p>
            <a:pPr>
              <a:spcAft>
                <a:spcPts val="0"/>
              </a:spcAft>
            </a:pPr>
            <a:r>
              <a:rPr lang="en-US" sz="3200" b="1" dirty="0">
                <a:solidFill>
                  <a:schemeClr val="bg1"/>
                </a:solidFill>
                <a:ea typeface="Calibri"/>
                <a:cs typeface="Times New Roman"/>
              </a:rPr>
              <a:t> and nature of the fluid.</a:t>
            </a:r>
          </a:p>
        </p:txBody>
      </p:sp>
    </p:spTree>
    <p:extLst>
      <p:ext uri="{BB962C8B-B14F-4D97-AF65-F5344CB8AC3E}">
        <p14:creationId xmlns:p14="http://schemas.microsoft.com/office/powerpoint/2010/main" val="42647842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91069" y="113179"/>
            <a:ext cx="11778018" cy="6355353"/>
          </a:xfrm>
        </p:spPr>
        <p:txBody>
          <a:bodyPr>
            <a:normAutofit/>
          </a:bodyPr>
          <a:lstStyle/>
          <a:p>
            <a:r>
              <a:rPr lang="en-US" b="1" dirty="0">
                <a:solidFill>
                  <a:schemeClr val="accent4">
                    <a:lumMod val="40000"/>
                    <a:lumOff val="60000"/>
                  </a:schemeClr>
                </a:solidFill>
                <a:latin typeface="Blogger Sans" charset="0"/>
                <a:ea typeface="Blogger Sans" charset="0"/>
                <a:cs typeface="Blogger Sans" charset="0"/>
              </a:rPr>
              <a:t>Data of viscosity in millipascal (</a:t>
            </a:r>
            <a:r>
              <a:rPr lang="en-US" b="1" dirty="0" err="1">
                <a:solidFill>
                  <a:schemeClr val="accent4">
                    <a:lumMod val="40000"/>
                    <a:lumOff val="60000"/>
                  </a:schemeClr>
                </a:solidFill>
                <a:latin typeface="Blogger Sans" charset="0"/>
                <a:ea typeface="Blogger Sans" charset="0"/>
                <a:cs typeface="Blogger Sans" charset="0"/>
              </a:rPr>
              <a:t>mPa</a:t>
            </a:r>
            <a:r>
              <a:rPr lang="en-US" b="1" dirty="0">
                <a:solidFill>
                  <a:schemeClr val="accent4">
                    <a:lumMod val="40000"/>
                    <a:lumOff val="60000"/>
                  </a:schemeClr>
                </a:solidFill>
                <a:latin typeface="Blogger Sans" charset="0"/>
                <a:ea typeface="Blogger Sans" charset="0"/>
                <a:cs typeface="Blogger Sans" charset="0"/>
              </a:rPr>
              <a:t>) </a:t>
            </a:r>
          </a:p>
          <a:p>
            <a:r>
              <a:rPr lang="en-US" b="1" dirty="0">
                <a:solidFill>
                  <a:schemeClr val="accent4">
                    <a:lumMod val="40000"/>
                    <a:lumOff val="60000"/>
                  </a:schemeClr>
                </a:solidFill>
                <a:latin typeface="Blogger Sans" charset="0"/>
                <a:ea typeface="Blogger Sans" charset="0"/>
                <a:cs typeface="Blogger Sans" charset="0"/>
              </a:rPr>
              <a:t>with respect to temperature in Celsius (t° C)</a:t>
            </a:r>
          </a:p>
          <a:p>
            <a:pPr algn="l"/>
            <a:r>
              <a:rPr lang="en-US" dirty="0">
                <a:solidFill>
                  <a:schemeClr val="bg1"/>
                </a:solidFill>
                <a:latin typeface="Blogger Sans" charset="0"/>
                <a:ea typeface="Blogger Sans" charset="0"/>
                <a:cs typeface="Blogger Sans" charset="0"/>
              </a:rPr>
              <a:t> </a:t>
            </a:r>
          </a:p>
          <a:p>
            <a:pPr algn="l"/>
            <a:r>
              <a:rPr lang="en-US" sz="2800" dirty="0">
                <a:solidFill>
                  <a:schemeClr val="bg1"/>
                </a:solidFill>
                <a:latin typeface="Blogger Sans" charset="0"/>
                <a:ea typeface="Blogger Sans" charset="0"/>
                <a:cs typeface="Blogger Sans" charset="0"/>
              </a:rPr>
              <a:t> </a:t>
            </a:r>
          </a:p>
        </p:txBody>
      </p:sp>
      <p:graphicFrame>
        <p:nvGraphicFramePr>
          <p:cNvPr id="5" name="Таблица 4"/>
          <p:cNvGraphicFramePr>
            <a:graphicFrameLocks noGrp="1"/>
          </p:cNvGraphicFramePr>
          <p:nvPr>
            <p:extLst>
              <p:ext uri="{D42A27DB-BD31-4B8C-83A1-F6EECF244321}">
                <p14:modId xmlns:p14="http://schemas.microsoft.com/office/powerpoint/2010/main" val="1307577454"/>
              </p:ext>
            </p:extLst>
          </p:nvPr>
        </p:nvGraphicFramePr>
        <p:xfrm>
          <a:off x="464025" y="1160061"/>
          <a:ext cx="11245754" cy="5158852"/>
        </p:xfrm>
        <a:graphic>
          <a:graphicData uri="http://schemas.openxmlformats.org/drawingml/2006/table">
            <a:tbl>
              <a:tblPr firstRow="1" firstCol="1" bandRow="1"/>
              <a:tblGrid>
                <a:gridCol w="2374709">
                  <a:extLst>
                    <a:ext uri="{9D8B030D-6E8A-4147-A177-3AD203B41FA5}">
                      <a16:colId xmlns:a16="http://schemas.microsoft.com/office/drawing/2014/main" val="20000"/>
                    </a:ext>
                  </a:extLst>
                </a:gridCol>
                <a:gridCol w="1869744">
                  <a:extLst>
                    <a:ext uri="{9D8B030D-6E8A-4147-A177-3AD203B41FA5}">
                      <a16:colId xmlns:a16="http://schemas.microsoft.com/office/drawing/2014/main" val="20001"/>
                    </a:ext>
                  </a:extLst>
                </a:gridCol>
                <a:gridCol w="1869743">
                  <a:extLst>
                    <a:ext uri="{9D8B030D-6E8A-4147-A177-3AD203B41FA5}">
                      <a16:colId xmlns:a16="http://schemas.microsoft.com/office/drawing/2014/main" val="20002"/>
                    </a:ext>
                  </a:extLst>
                </a:gridCol>
                <a:gridCol w="1815152">
                  <a:extLst>
                    <a:ext uri="{9D8B030D-6E8A-4147-A177-3AD203B41FA5}">
                      <a16:colId xmlns:a16="http://schemas.microsoft.com/office/drawing/2014/main" val="20003"/>
                    </a:ext>
                  </a:extLst>
                </a:gridCol>
                <a:gridCol w="1678675">
                  <a:extLst>
                    <a:ext uri="{9D8B030D-6E8A-4147-A177-3AD203B41FA5}">
                      <a16:colId xmlns:a16="http://schemas.microsoft.com/office/drawing/2014/main" val="20004"/>
                    </a:ext>
                  </a:extLst>
                </a:gridCol>
                <a:gridCol w="1637731">
                  <a:extLst>
                    <a:ext uri="{9D8B030D-6E8A-4147-A177-3AD203B41FA5}">
                      <a16:colId xmlns:a16="http://schemas.microsoft.com/office/drawing/2014/main" val="20005"/>
                    </a:ext>
                  </a:extLst>
                </a:gridCol>
              </a:tblGrid>
              <a:tr h="1079718">
                <a:tc>
                  <a:txBody>
                    <a:bodyPr/>
                    <a:lstStyle/>
                    <a:p>
                      <a:pPr algn="just">
                        <a:lnSpc>
                          <a:spcPct val="115000"/>
                        </a:lnSpc>
                        <a:spcAft>
                          <a:spcPts val="0"/>
                        </a:spcAft>
                      </a:pPr>
                      <a:r>
                        <a:rPr lang="en-US" sz="2800" b="1" dirty="0">
                          <a:solidFill>
                            <a:schemeClr val="bg1"/>
                          </a:solidFill>
                          <a:effectLst/>
                          <a:latin typeface="Times New Roman"/>
                          <a:ea typeface="Calibri"/>
                          <a:cs typeface="Times New Roman"/>
                        </a:rPr>
                        <a:t>Temperature t° C </a:t>
                      </a:r>
                      <a:endParaRPr lang="ru-RU" sz="2800" dirty="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800" b="1">
                          <a:solidFill>
                            <a:schemeClr val="bg1"/>
                          </a:solidFill>
                          <a:effectLst/>
                          <a:latin typeface="Times New Roman"/>
                          <a:ea typeface="Calibri"/>
                          <a:cs typeface="Times New Roman"/>
                        </a:rPr>
                        <a:t>0</a:t>
                      </a:r>
                      <a:endParaRPr lang="ru-RU" sz="280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800" b="1">
                          <a:solidFill>
                            <a:schemeClr val="bg1"/>
                          </a:solidFill>
                          <a:effectLst/>
                          <a:latin typeface="Times New Roman"/>
                          <a:ea typeface="Calibri"/>
                          <a:cs typeface="Times New Roman"/>
                        </a:rPr>
                        <a:t>20</a:t>
                      </a:r>
                      <a:endParaRPr lang="ru-RU" sz="280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800" b="1">
                          <a:solidFill>
                            <a:schemeClr val="bg1"/>
                          </a:solidFill>
                          <a:effectLst/>
                          <a:latin typeface="Times New Roman"/>
                          <a:ea typeface="Calibri"/>
                          <a:cs typeface="Times New Roman"/>
                        </a:rPr>
                        <a:t>37</a:t>
                      </a:r>
                      <a:endParaRPr lang="ru-RU" sz="280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800" b="1">
                          <a:solidFill>
                            <a:schemeClr val="bg1"/>
                          </a:solidFill>
                          <a:effectLst/>
                          <a:latin typeface="Times New Roman"/>
                          <a:ea typeface="Calibri"/>
                          <a:cs typeface="Times New Roman"/>
                        </a:rPr>
                        <a:t>40</a:t>
                      </a:r>
                      <a:endParaRPr lang="ru-RU" sz="280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800" b="1">
                          <a:solidFill>
                            <a:schemeClr val="bg1"/>
                          </a:solidFill>
                          <a:effectLst/>
                          <a:latin typeface="Times New Roman"/>
                          <a:ea typeface="Calibri"/>
                          <a:cs typeface="Times New Roman"/>
                        </a:rPr>
                        <a:t>100</a:t>
                      </a:r>
                      <a:endParaRPr lang="ru-RU" sz="280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49447">
                <a:tc>
                  <a:txBody>
                    <a:bodyPr/>
                    <a:lstStyle/>
                    <a:p>
                      <a:pPr algn="just">
                        <a:lnSpc>
                          <a:spcPct val="150000"/>
                        </a:lnSpc>
                        <a:spcAft>
                          <a:spcPts val="0"/>
                        </a:spcAft>
                      </a:pPr>
                      <a:r>
                        <a:rPr lang="en-US" sz="2800" b="1" dirty="0">
                          <a:solidFill>
                            <a:schemeClr val="bg1"/>
                          </a:solidFill>
                          <a:effectLst/>
                          <a:latin typeface="Times New Roman"/>
                          <a:ea typeface="Calibri"/>
                          <a:cs typeface="Times New Roman"/>
                        </a:rPr>
                        <a:t>fluid</a:t>
                      </a:r>
                      <a:endParaRPr lang="ru-RU" sz="2800" dirty="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800" b="1" dirty="0">
                          <a:solidFill>
                            <a:schemeClr val="bg1"/>
                          </a:solidFill>
                          <a:effectLst/>
                          <a:latin typeface="Times New Roman"/>
                          <a:ea typeface="Calibri"/>
                          <a:cs typeface="Times New Roman"/>
                        </a:rPr>
                        <a:t> </a:t>
                      </a:r>
                      <a:endParaRPr lang="ru-RU" sz="2800" dirty="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800" b="1" dirty="0">
                          <a:solidFill>
                            <a:schemeClr val="bg1"/>
                          </a:solidFill>
                          <a:effectLst/>
                          <a:latin typeface="Times New Roman"/>
                          <a:ea typeface="Calibri"/>
                          <a:cs typeface="Times New Roman"/>
                        </a:rPr>
                        <a:t> </a:t>
                      </a:r>
                      <a:endParaRPr lang="ru-RU" sz="2800" dirty="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800" b="1">
                          <a:solidFill>
                            <a:schemeClr val="bg1"/>
                          </a:solidFill>
                          <a:effectLst/>
                          <a:latin typeface="Times New Roman"/>
                          <a:ea typeface="Calibri"/>
                          <a:cs typeface="Times New Roman"/>
                        </a:rPr>
                        <a:t> </a:t>
                      </a:r>
                      <a:endParaRPr lang="ru-RU" sz="280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800" b="1">
                          <a:solidFill>
                            <a:schemeClr val="bg1"/>
                          </a:solidFill>
                          <a:effectLst/>
                          <a:latin typeface="Times New Roman"/>
                          <a:ea typeface="Calibri"/>
                          <a:cs typeface="Times New Roman"/>
                        </a:rPr>
                        <a:t> </a:t>
                      </a:r>
                      <a:endParaRPr lang="ru-RU" sz="280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800" b="1">
                          <a:solidFill>
                            <a:schemeClr val="bg1"/>
                          </a:solidFill>
                          <a:effectLst/>
                          <a:latin typeface="Times New Roman"/>
                          <a:ea typeface="Calibri"/>
                          <a:cs typeface="Times New Roman"/>
                        </a:rPr>
                        <a:t> </a:t>
                      </a:r>
                      <a:endParaRPr lang="ru-RU" sz="280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143229">
                <a:tc>
                  <a:txBody>
                    <a:bodyPr/>
                    <a:lstStyle/>
                    <a:p>
                      <a:pPr algn="just">
                        <a:lnSpc>
                          <a:spcPct val="115000"/>
                        </a:lnSpc>
                        <a:spcAft>
                          <a:spcPts val="0"/>
                        </a:spcAft>
                      </a:pPr>
                      <a:endParaRPr lang="en-US" sz="2800" b="1" dirty="0">
                        <a:solidFill>
                          <a:schemeClr val="bg1"/>
                        </a:solidFill>
                        <a:effectLst/>
                        <a:latin typeface="Times New Roman"/>
                        <a:ea typeface="Calibri"/>
                        <a:cs typeface="Times New Roman"/>
                      </a:endParaRPr>
                    </a:p>
                    <a:p>
                      <a:pPr algn="just">
                        <a:lnSpc>
                          <a:spcPct val="115000"/>
                        </a:lnSpc>
                        <a:spcAft>
                          <a:spcPts val="0"/>
                        </a:spcAft>
                      </a:pPr>
                      <a:r>
                        <a:rPr lang="en-US" sz="2800" b="1" dirty="0">
                          <a:solidFill>
                            <a:schemeClr val="bg1"/>
                          </a:solidFill>
                          <a:effectLst/>
                          <a:latin typeface="Times New Roman"/>
                          <a:ea typeface="Calibri"/>
                          <a:cs typeface="Times New Roman"/>
                        </a:rPr>
                        <a:t>Water</a:t>
                      </a:r>
                      <a:endParaRPr lang="ru-RU" sz="2800" dirty="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800" b="1" dirty="0">
                          <a:solidFill>
                            <a:schemeClr val="bg1"/>
                          </a:solidFill>
                          <a:effectLst/>
                          <a:latin typeface="Times New Roman"/>
                          <a:ea typeface="Calibri"/>
                          <a:cs typeface="Times New Roman"/>
                        </a:rPr>
                        <a:t>1.792</a:t>
                      </a:r>
                      <a:endParaRPr lang="ru-RU" sz="2800" dirty="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800" b="1">
                          <a:solidFill>
                            <a:schemeClr val="bg1"/>
                          </a:solidFill>
                          <a:effectLst/>
                          <a:latin typeface="Times New Roman"/>
                          <a:ea typeface="Calibri"/>
                          <a:cs typeface="Times New Roman"/>
                        </a:rPr>
                        <a:t>1.002</a:t>
                      </a:r>
                      <a:endParaRPr lang="ru-RU" sz="280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800" b="1">
                          <a:solidFill>
                            <a:schemeClr val="bg1"/>
                          </a:solidFill>
                          <a:effectLst/>
                          <a:latin typeface="Times New Roman"/>
                          <a:ea typeface="Calibri"/>
                          <a:cs typeface="Times New Roman"/>
                        </a:rPr>
                        <a:t>0.6947</a:t>
                      </a:r>
                      <a:endParaRPr lang="ru-RU" sz="280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800" b="1">
                          <a:solidFill>
                            <a:schemeClr val="bg1"/>
                          </a:solidFill>
                          <a:effectLst/>
                          <a:latin typeface="Times New Roman"/>
                          <a:ea typeface="Calibri"/>
                          <a:cs typeface="Times New Roman"/>
                        </a:rPr>
                        <a:t>0.653</a:t>
                      </a:r>
                      <a:endParaRPr lang="ru-RU" sz="280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800" b="1">
                          <a:solidFill>
                            <a:schemeClr val="bg1"/>
                          </a:solidFill>
                          <a:effectLst/>
                          <a:latin typeface="Times New Roman"/>
                          <a:ea typeface="Calibri"/>
                          <a:cs typeface="Times New Roman"/>
                        </a:rPr>
                        <a:t>0.282</a:t>
                      </a:r>
                      <a:endParaRPr lang="ru-RU" sz="280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43229">
                <a:tc>
                  <a:txBody>
                    <a:bodyPr/>
                    <a:lstStyle/>
                    <a:p>
                      <a:pPr algn="just">
                        <a:lnSpc>
                          <a:spcPct val="115000"/>
                        </a:lnSpc>
                        <a:spcAft>
                          <a:spcPts val="0"/>
                        </a:spcAft>
                      </a:pPr>
                      <a:endParaRPr lang="en-US" sz="2800" b="1" dirty="0">
                        <a:solidFill>
                          <a:schemeClr val="bg1"/>
                        </a:solidFill>
                        <a:effectLst/>
                        <a:latin typeface="Times New Roman"/>
                        <a:ea typeface="Calibri"/>
                        <a:cs typeface="Times New Roman"/>
                      </a:endParaRPr>
                    </a:p>
                    <a:p>
                      <a:pPr algn="just">
                        <a:lnSpc>
                          <a:spcPct val="115000"/>
                        </a:lnSpc>
                        <a:spcAft>
                          <a:spcPts val="0"/>
                        </a:spcAft>
                      </a:pPr>
                      <a:r>
                        <a:rPr lang="ru-RU" sz="2800" b="1" dirty="0">
                          <a:solidFill>
                            <a:schemeClr val="bg1"/>
                          </a:solidFill>
                          <a:effectLst/>
                          <a:latin typeface="Times New Roman"/>
                          <a:ea typeface="Calibri"/>
                          <a:cs typeface="Times New Roman"/>
                        </a:rPr>
                        <a:t>Blood </a:t>
                      </a:r>
                      <a:r>
                        <a:rPr lang="ru-RU" sz="2800" b="1" dirty="0" err="1">
                          <a:solidFill>
                            <a:schemeClr val="bg1"/>
                          </a:solidFill>
                          <a:effectLst/>
                          <a:latin typeface="Times New Roman"/>
                          <a:ea typeface="Calibri"/>
                          <a:cs typeface="Times New Roman"/>
                        </a:rPr>
                        <a:t>plasma</a:t>
                      </a:r>
                      <a:endParaRPr lang="ru-RU" sz="2800" dirty="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800" b="1" dirty="0">
                          <a:solidFill>
                            <a:schemeClr val="bg1"/>
                          </a:solidFill>
                          <a:effectLst/>
                          <a:latin typeface="Times New Roman"/>
                          <a:ea typeface="Calibri"/>
                          <a:cs typeface="Times New Roman"/>
                        </a:rPr>
                        <a:t> </a:t>
                      </a:r>
                      <a:endParaRPr lang="ru-RU" sz="2800" dirty="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800" b="1" dirty="0">
                          <a:solidFill>
                            <a:schemeClr val="bg1"/>
                          </a:solidFill>
                          <a:effectLst/>
                          <a:latin typeface="Times New Roman"/>
                          <a:ea typeface="Calibri"/>
                          <a:cs typeface="Times New Roman"/>
                        </a:rPr>
                        <a:t>1.810</a:t>
                      </a:r>
                      <a:endParaRPr lang="ru-RU" sz="2800" dirty="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800" b="1">
                          <a:solidFill>
                            <a:schemeClr val="bg1"/>
                          </a:solidFill>
                          <a:effectLst/>
                          <a:latin typeface="Times New Roman"/>
                          <a:ea typeface="Calibri"/>
                          <a:cs typeface="Times New Roman"/>
                        </a:rPr>
                        <a:t>1.257</a:t>
                      </a:r>
                      <a:endParaRPr lang="ru-RU" sz="280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800" b="1">
                          <a:solidFill>
                            <a:schemeClr val="bg1"/>
                          </a:solidFill>
                          <a:effectLst/>
                          <a:latin typeface="Times New Roman"/>
                          <a:ea typeface="Calibri"/>
                          <a:cs typeface="Times New Roman"/>
                        </a:rPr>
                        <a:t> </a:t>
                      </a:r>
                      <a:endParaRPr lang="ru-RU" sz="280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800" b="1">
                          <a:solidFill>
                            <a:schemeClr val="bg1"/>
                          </a:solidFill>
                          <a:effectLst/>
                          <a:latin typeface="Times New Roman"/>
                          <a:ea typeface="Calibri"/>
                          <a:cs typeface="Times New Roman"/>
                        </a:rPr>
                        <a:t> </a:t>
                      </a:r>
                      <a:endParaRPr lang="ru-RU" sz="280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143229">
                <a:tc>
                  <a:txBody>
                    <a:bodyPr/>
                    <a:lstStyle/>
                    <a:p>
                      <a:pPr algn="just">
                        <a:lnSpc>
                          <a:spcPct val="115000"/>
                        </a:lnSpc>
                        <a:spcAft>
                          <a:spcPts val="0"/>
                        </a:spcAft>
                      </a:pPr>
                      <a:endParaRPr lang="en-US" sz="2800" b="1" dirty="0">
                        <a:solidFill>
                          <a:schemeClr val="bg1"/>
                        </a:solidFill>
                        <a:effectLst/>
                        <a:latin typeface="Times New Roman"/>
                        <a:ea typeface="Calibri"/>
                        <a:cs typeface="Times New Roman"/>
                      </a:endParaRPr>
                    </a:p>
                    <a:p>
                      <a:pPr algn="just">
                        <a:lnSpc>
                          <a:spcPct val="115000"/>
                        </a:lnSpc>
                        <a:spcAft>
                          <a:spcPts val="0"/>
                        </a:spcAft>
                      </a:pPr>
                      <a:r>
                        <a:rPr lang="ru-RU" sz="2800" b="1" dirty="0" err="1">
                          <a:solidFill>
                            <a:schemeClr val="bg1"/>
                          </a:solidFill>
                          <a:effectLst/>
                          <a:latin typeface="Times New Roman"/>
                          <a:ea typeface="Calibri"/>
                          <a:cs typeface="Times New Roman"/>
                        </a:rPr>
                        <a:t>Whole</a:t>
                      </a:r>
                      <a:r>
                        <a:rPr lang="ru-RU" sz="2800" b="1" dirty="0">
                          <a:solidFill>
                            <a:schemeClr val="bg1"/>
                          </a:solidFill>
                          <a:effectLst/>
                          <a:latin typeface="Times New Roman"/>
                          <a:ea typeface="Calibri"/>
                          <a:cs typeface="Times New Roman"/>
                        </a:rPr>
                        <a:t> </a:t>
                      </a:r>
                      <a:r>
                        <a:rPr lang="ru-RU" sz="2800" b="1" dirty="0" err="1">
                          <a:solidFill>
                            <a:schemeClr val="bg1"/>
                          </a:solidFill>
                          <a:effectLst/>
                          <a:latin typeface="Times New Roman"/>
                          <a:ea typeface="Calibri"/>
                          <a:cs typeface="Times New Roman"/>
                        </a:rPr>
                        <a:t>blood</a:t>
                      </a:r>
                      <a:endParaRPr lang="ru-RU" sz="2800" dirty="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800" b="1" dirty="0">
                          <a:solidFill>
                            <a:schemeClr val="bg1"/>
                          </a:solidFill>
                          <a:effectLst/>
                          <a:latin typeface="Times New Roman"/>
                          <a:ea typeface="Calibri"/>
                          <a:cs typeface="Times New Roman"/>
                        </a:rPr>
                        <a:t> </a:t>
                      </a:r>
                      <a:endParaRPr lang="ru-RU" sz="2800" dirty="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800" b="1" dirty="0">
                          <a:solidFill>
                            <a:schemeClr val="bg1"/>
                          </a:solidFill>
                          <a:effectLst/>
                          <a:latin typeface="Times New Roman"/>
                          <a:ea typeface="Calibri"/>
                          <a:cs typeface="Times New Roman"/>
                        </a:rPr>
                        <a:t>3.015</a:t>
                      </a:r>
                      <a:endParaRPr lang="ru-RU" sz="2800" dirty="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800" b="1" dirty="0">
                          <a:solidFill>
                            <a:schemeClr val="bg1"/>
                          </a:solidFill>
                          <a:effectLst/>
                          <a:latin typeface="Times New Roman"/>
                          <a:ea typeface="Calibri"/>
                          <a:cs typeface="Times New Roman"/>
                        </a:rPr>
                        <a:t>2.084</a:t>
                      </a:r>
                      <a:endParaRPr lang="ru-RU" sz="2800" dirty="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800" b="1" dirty="0">
                          <a:solidFill>
                            <a:schemeClr val="bg1"/>
                          </a:solidFill>
                          <a:effectLst/>
                          <a:latin typeface="Times New Roman"/>
                          <a:ea typeface="Calibri"/>
                          <a:cs typeface="Times New Roman"/>
                        </a:rPr>
                        <a:t> </a:t>
                      </a:r>
                      <a:endParaRPr lang="ru-RU" sz="2800" dirty="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800" b="1" dirty="0">
                          <a:solidFill>
                            <a:schemeClr val="bg1"/>
                          </a:solidFill>
                          <a:effectLst/>
                          <a:latin typeface="Times New Roman"/>
                          <a:ea typeface="Calibri"/>
                          <a:cs typeface="Times New Roman"/>
                        </a:rPr>
                        <a:t> </a:t>
                      </a:r>
                      <a:endParaRPr lang="ru-RU" sz="2800" dirty="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686302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91069" y="113179"/>
            <a:ext cx="11778018" cy="6355353"/>
          </a:xfrm>
        </p:spPr>
        <p:txBody>
          <a:bodyPr>
            <a:normAutofit/>
          </a:bodyPr>
          <a:lstStyle/>
          <a:p>
            <a:pPr algn="l"/>
            <a:r>
              <a:rPr lang="en-US" sz="2800" dirty="0">
                <a:solidFill>
                  <a:schemeClr val="bg1"/>
                </a:solidFill>
                <a:latin typeface="Blogger Sans" charset="0"/>
                <a:ea typeface="Blogger Sans" charset="0"/>
                <a:cs typeface="Blogger Sans" charset="0"/>
              </a:rPr>
              <a:t> </a:t>
            </a:r>
          </a:p>
          <a:p>
            <a:pPr algn="l"/>
            <a:endParaRPr lang="en-US" sz="2800" b="1" dirty="0">
              <a:solidFill>
                <a:schemeClr val="bg1"/>
              </a:solidFill>
              <a:latin typeface="Blogger Sans" charset="0"/>
              <a:ea typeface="Blogger Sans" charset="0"/>
              <a:cs typeface="Blogger Sans" charset="0"/>
            </a:endParaRPr>
          </a:p>
          <a:p>
            <a:pPr algn="l"/>
            <a:r>
              <a:rPr lang="en-US" sz="2800" b="1" dirty="0">
                <a:solidFill>
                  <a:schemeClr val="bg1"/>
                </a:solidFill>
                <a:latin typeface="Blogger Sans" charset="0"/>
                <a:ea typeface="Blogger Sans" charset="0"/>
                <a:cs typeface="Blogger Sans" charset="0"/>
              </a:rPr>
              <a:t>3.3</a:t>
            </a:r>
            <a:r>
              <a:rPr lang="en-US" sz="3200" b="1" dirty="0">
                <a:solidFill>
                  <a:schemeClr val="bg1"/>
                </a:solidFill>
                <a:latin typeface="Blogger Sans" charset="0"/>
                <a:ea typeface="Blogger Sans" charset="0"/>
                <a:cs typeface="Blogger Sans" charset="0"/>
              </a:rPr>
              <a:t> Blood is non-Newtonian fluid:</a:t>
            </a:r>
            <a:r>
              <a:rPr lang="en-US" sz="3200" dirty="0">
                <a:solidFill>
                  <a:schemeClr val="bg1"/>
                </a:solidFill>
                <a:latin typeface="Blogger Sans" charset="0"/>
                <a:ea typeface="Blogger Sans" charset="0"/>
                <a:cs typeface="Blogger Sans" charset="0"/>
              </a:rPr>
              <a:t> </a:t>
            </a:r>
          </a:p>
          <a:p>
            <a:pPr algn="l"/>
            <a:endParaRPr lang="en-US" sz="2800" dirty="0">
              <a:solidFill>
                <a:schemeClr val="bg1"/>
              </a:solidFill>
              <a:latin typeface="Blogger Sans" charset="0"/>
              <a:ea typeface="Blogger Sans" charset="0"/>
              <a:cs typeface="Blogger Sans" charset="0"/>
            </a:endParaRPr>
          </a:p>
          <a:p>
            <a:pPr algn="l"/>
            <a:r>
              <a:rPr lang="en-US" sz="2800" b="1" dirty="0">
                <a:solidFill>
                  <a:schemeClr val="bg1"/>
                </a:solidFill>
                <a:latin typeface="Blogger Sans" charset="0"/>
                <a:ea typeface="Blogger Sans" charset="0"/>
                <a:cs typeface="Blogger Sans" charset="0"/>
              </a:rPr>
              <a:t>This means that blood viscosity is depend of shear rate (applied force or pressure) and actually is affected by blood velocity in vessels. </a:t>
            </a:r>
          </a:p>
          <a:p>
            <a:pPr algn="l"/>
            <a:endParaRPr lang="en-US" sz="2800" b="1" dirty="0">
              <a:solidFill>
                <a:schemeClr val="bg1"/>
              </a:solidFill>
              <a:latin typeface="Blogger Sans" charset="0"/>
              <a:ea typeface="Blogger Sans" charset="0"/>
              <a:cs typeface="Blogger Sans" charset="0"/>
            </a:endParaRPr>
          </a:p>
          <a:p>
            <a:pPr algn="l"/>
            <a:r>
              <a:rPr lang="en-US" sz="2800" b="1" dirty="0">
                <a:solidFill>
                  <a:schemeClr val="bg1"/>
                </a:solidFill>
                <a:latin typeface="Blogger Sans" charset="0"/>
                <a:ea typeface="Blogger Sans" charset="0"/>
                <a:cs typeface="Blogger Sans" charset="0"/>
              </a:rPr>
              <a:t>It happens because blood is not a homogeneous fluid, but consists of a suspension of cells and platelets in a fluid solution called plasma with about equal proportions of each.</a:t>
            </a:r>
          </a:p>
          <a:p>
            <a:pPr algn="l"/>
            <a:endParaRPr lang="en-US" sz="2800" dirty="0">
              <a:solidFill>
                <a:schemeClr val="bg1"/>
              </a:solidFill>
              <a:latin typeface="Blogger Sans" charset="0"/>
              <a:ea typeface="Blogger Sans" charset="0"/>
              <a:cs typeface="Blogger Sans" charset="0"/>
            </a:endParaRPr>
          </a:p>
          <a:p>
            <a:pPr algn="l"/>
            <a:endParaRPr lang="en-US" sz="2800" dirty="0">
              <a:solidFill>
                <a:schemeClr val="bg1"/>
              </a:solidFill>
              <a:latin typeface="Blogger Sans" charset="0"/>
              <a:ea typeface="Blogger Sans" charset="0"/>
              <a:cs typeface="Blogger Sans" charset="0"/>
            </a:endParaRPr>
          </a:p>
          <a:p>
            <a:pPr algn="l"/>
            <a:endParaRPr lang="en-US" sz="2800" dirty="0">
              <a:solidFill>
                <a:schemeClr val="bg1"/>
              </a:solidFill>
              <a:latin typeface="Blogger Sans" charset="0"/>
              <a:ea typeface="Blogger Sans" charset="0"/>
              <a:cs typeface="Blogger Sans" charset="0"/>
            </a:endParaRPr>
          </a:p>
        </p:txBody>
      </p:sp>
    </p:spTree>
    <p:extLst>
      <p:ext uri="{BB962C8B-B14F-4D97-AF65-F5344CB8AC3E}">
        <p14:creationId xmlns:p14="http://schemas.microsoft.com/office/powerpoint/2010/main" val="40506502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91069" y="113179"/>
            <a:ext cx="11778018" cy="6355353"/>
          </a:xfrm>
        </p:spPr>
        <p:txBody>
          <a:bodyPr>
            <a:normAutofit/>
          </a:bodyPr>
          <a:lstStyle/>
          <a:p>
            <a:pPr algn="l"/>
            <a:r>
              <a:rPr lang="en-US" sz="2800" dirty="0">
                <a:solidFill>
                  <a:schemeClr val="bg1"/>
                </a:solidFill>
                <a:latin typeface="Blogger Sans" charset="0"/>
                <a:ea typeface="Blogger Sans" charset="0"/>
                <a:cs typeface="Blogger Sans" charset="0"/>
              </a:rPr>
              <a:t> </a:t>
            </a:r>
          </a:p>
          <a:p>
            <a:pPr algn="l"/>
            <a:endParaRPr lang="en-US" sz="2800" dirty="0">
              <a:solidFill>
                <a:schemeClr val="bg1"/>
              </a:solidFill>
              <a:latin typeface="Blogger Sans" charset="0"/>
              <a:ea typeface="Blogger Sans" charset="0"/>
              <a:cs typeface="Blogger Sans" charset="0"/>
            </a:endParaRPr>
          </a:p>
        </p:txBody>
      </p:sp>
      <p:pic>
        <p:nvPicPr>
          <p:cNvPr id="4" name="Рисунок 3" descr="C:\Users\Us\Documents\Physics&amp;Math\Lectures on MBPh\2.Mechanical properties of biological tissues\Blausen_0425_Formed_Elements.png"/>
          <p:cNvPicPr/>
          <p:nvPr/>
        </p:nvPicPr>
        <p:blipFill>
          <a:blip r:embed="rId4">
            <a:extLst>
              <a:ext uri="{28A0092B-C50C-407E-A947-70E740481C1C}">
                <a14:useLocalDpi xmlns:a14="http://schemas.microsoft.com/office/drawing/2010/main" val="0"/>
              </a:ext>
            </a:extLst>
          </a:blip>
          <a:srcRect/>
          <a:stretch>
            <a:fillRect/>
          </a:stretch>
        </p:blipFill>
        <p:spPr bwMode="auto">
          <a:xfrm>
            <a:off x="2019868" y="286603"/>
            <a:ext cx="8461613" cy="6400799"/>
          </a:xfrm>
          <a:prstGeom prst="rect">
            <a:avLst/>
          </a:prstGeom>
          <a:noFill/>
          <a:ln>
            <a:noFill/>
          </a:ln>
        </p:spPr>
      </p:pic>
    </p:spTree>
    <p:extLst>
      <p:ext uri="{BB962C8B-B14F-4D97-AF65-F5344CB8AC3E}">
        <p14:creationId xmlns:p14="http://schemas.microsoft.com/office/powerpoint/2010/main" val="1061855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91069" y="113179"/>
            <a:ext cx="11778018" cy="6355353"/>
          </a:xfrm>
        </p:spPr>
        <p:txBody>
          <a:bodyPr>
            <a:normAutofit/>
          </a:bodyPr>
          <a:lstStyle/>
          <a:p>
            <a:pPr algn="l"/>
            <a:r>
              <a:rPr lang="en-US" sz="2800" dirty="0">
                <a:solidFill>
                  <a:schemeClr val="bg1"/>
                </a:solidFill>
                <a:latin typeface="Blogger Sans" charset="0"/>
                <a:ea typeface="Blogger Sans" charset="0"/>
                <a:cs typeface="Blogger Sans" charset="0"/>
              </a:rPr>
              <a:t> </a:t>
            </a:r>
          </a:p>
          <a:p>
            <a:pPr algn="l"/>
            <a:endParaRPr lang="en-US" sz="2800" dirty="0">
              <a:solidFill>
                <a:schemeClr val="bg1"/>
              </a:solidFill>
              <a:latin typeface="Blogger Sans" charset="0"/>
              <a:ea typeface="Blogger Sans" charset="0"/>
              <a:cs typeface="Blogger Sans" charset="0"/>
            </a:endParaRPr>
          </a:p>
        </p:txBody>
      </p:sp>
      <mc:AlternateContent xmlns:mc="http://schemas.openxmlformats.org/markup-compatibility/2006" xmlns:a14="http://schemas.microsoft.com/office/drawing/2010/main">
        <mc:Choice Requires="a14">
          <p:sp>
            <p:nvSpPr>
              <p:cNvPr id="2" name="Прямоугольник 1"/>
              <p:cNvSpPr/>
              <p:nvPr/>
            </p:nvSpPr>
            <p:spPr>
              <a:xfrm>
                <a:off x="532263" y="600085"/>
                <a:ext cx="11436824" cy="5241115"/>
              </a:xfrm>
              <a:prstGeom prst="rect">
                <a:avLst/>
              </a:prstGeom>
            </p:spPr>
            <p:txBody>
              <a:bodyPr wrap="square">
                <a:spAutoFit/>
              </a:bodyPr>
              <a:lstStyle/>
              <a:p>
                <a:pPr marL="342900" indent="-342900">
                  <a:buFont typeface="Arial" panose="020B0604020202020204" pitchFamily="34" charset="0"/>
                  <a:buChar char="•"/>
                </a:pPr>
                <a:r>
                  <a:rPr lang="en-US" sz="2800" dirty="0">
                    <a:solidFill>
                      <a:schemeClr val="bg1"/>
                    </a:solidFill>
                  </a:rPr>
                  <a:t>The plasma (colloidal solution with </a:t>
                </a:r>
                <a:r>
                  <a:rPr lang="ru-RU" sz="2800" dirty="0">
                    <a:solidFill>
                      <a:schemeClr val="bg1"/>
                    </a:solidFill>
                  </a:rPr>
                  <a:t>а</a:t>
                </a:r>
                <a:r>
                  <a:rPr lang="en-US" sz="2800" dirty="0">
                    <a:solidFill>
                      <a:schemeClr val="bg1"/>
                    </a:solidFill>
                  </a:rPr>
                  <a:t> total concentration of protein of 6-9%) is about 90% water and in isolation behaves as a Newtonian fluid, with a viscosity of 0</a:t>
                </a:r>
                <a:r>
                  <a:rPr lang="en-US" sz="2800" i="1" dirty="0">
                    <a:solidFill>
                      <a:schemeClr val="bg1"/>
                    </a:solidFill>
                  </a:rPr>
                  <a:t>.</a:t>
                </a:r>
                <a:r>
                  <a:rPr lang="en-US" sz="2800" dirty="0">
                    <a:solidFill>
                      <a:schemeClr val="bg1"/>
                    </a:solidFill>
                  </a:rPr>
                  <a:t>0012 Pa</a:t>
                </a:r>
                <a14:m>
                  <m:oMath xmlns:m="http://schemas.openxmlformats.org/officeDocument/2006/math">
                    <m:r>
                      <a:rPr lang="en-US" sz="2800" i="1">
                        <a:solidFill>
                          <a:schemeClr val="bg1"/>
                        </a:solidFill>
                        <a:latin typeface="Cambria Math"/>
                      </a:rPr>
                      <m:t>∙</m:t>
                    </m:r>
                  </m:oMath>
                </a14:m>
                <a:r>
                  <a:rPr lang="en-US" sz="2800" dirty="0">
                    <a:solidFill>
                      <a:schemeClr val="bg1"/>
                    </a:solidFill>
                  </a:rPr>
                  <a:t>s.</a:t>
                </a:r>
                <a:endParaRPr lang="ru-RU" sz="2800" dirty="0">
                  <a:solidFill>
                    <a:schemeClr val="bg1"/>
                  </a:solidFill>
                </a:endParaRPr>
              </a:p>
              <a:p>
                <a:pPr marL="342900" lvl="0" indent="-342900">
                  <a:buFont typeface="Arial" panose="020B0604020202020204" pitchFamily="34" charset="0"/>
                  <a:buChar char="•"/>
                </a:pPr>
                <a:endParaRPr lang="en-US" sz="2800" dirty="0">
                  <a:solidFill>
                    <a:schemeClr val="bg1"/>
                  </a:solidFill>
                </a:endParaRPr>
              </a:p>
              <a:p>
                <a:pPr marL="342900" lvl="0" indent="-342900">
                  <a:buFont typeface="Arial" panose="020B0604020202020204" pitchFamily="34" charset="0"/>
                  <a:buChar char="•"/>
                </a:pPr>
                <a:r>
                  <a:rPr lang="en-US" sz="2800" dirty="0">
                    <a:solidFill>
                      <a:schemeClr val="bg1"/>
                    </a:solidFill>
                  </a:rPr>
                  <a:t>The erythrocytes (Red Blood Cells – RBC) are biconcave discs, essentially toroidal in shape but with the middle filled in. The outer diameter of the torus as 7</a:t>
                </a:r>
                <a:r>
                  <a:rPr lang="en-US" sz="2800" i="1" dirty="0">
                    <a:solidFill>
                      <a:schemeClr val="bg1"/>
                    </a:solidFill>
                  </a:rPr>
                  <a:t>.</a:t>
                </a:r>
                <a:r>
                  <a:rPr lang="en-US" sz="2800" dirty="0">
                    <a:solidFill>
                      <a:schemeClr val="bg1"/>
                    </a:solidFill>
                  </a:rPr>
                  <a:t>5 </a:t>
                </a:r>
                <a14:m>
                  <m:oMath xmlns:m="http://schemas.openxmlformats.org/officeDocument/2006/math">
                    <m:r>
                      <a:rPr lang="ru-RU" sz="2800" i="1">
                        <a:solidFill>
                          <a:schemeClr val="bg1"/>
                        </a:solidFill>
                        <a:latin typeface="Cambria Math"/>
                      </a:rPr>
                      <m:t>𝜇</m:t>
                    </m:r>
                  </m:oMath>
                </a14:m>
                <a:r>
                  <a:rPr lang="en-US" sz="2800" i="1" dirty="0">
                    <a:solidFill>
                      <a:schemeClr val="bg1"/>
                    </a:solidFill>
                  </a:rPr>
                  <a:t>m</a:t>
                </a:r>
                <a:r>
                  <a:rPr lang="en-US" sz="2800" dirty="0">
                    <a:solidFill>
                      <a:schemeClr val="bg1"/>
                    </a:solidFill>
                  </a:rPr>
                  <a:t> ( </a:t>
                </a:r>
                <a14:m>
                  <m:oMath xmlns:m="http://schemas.openxmlformats.org/officeDocument/2006/math">
                    <m:sSup>
                      <m:sSupPr>
                        <m:ctrlPr>
                          <a:rPr lang="ru-RU" sz="2800" i="1">
                            <a:solidFill>
                              <a:schemeClr val="bg1"/>
                            </a:solidFill>
                            <a:latin typeface="Cambria Math" panose="02040503050406030204" pitchFamily="18" charset="0"/>
                          </a:rPr>
                        </m:ctrlPr>
                      </m:sSupPr>
                      <m:e>
                        <m:r>
                          <a:rPr lang="en-US" sz="2800" i="1">
                            <a:solidFill>
                              <a:schemeClr val="bg1"/>
                            </a:solidFill>
                            <a:latin typeface="Cambria Math"/>
                          </a:rPr>
                          <m:t>10</m:t>
                        </m:r>
                      </m:e>
                      <m:sup>
                        <m:r>
                          <a:rPr lang="en-US" sz="2800" i="1">
                            <a:solidFill>
                              <a:schemeClr val="bg1"/>
                            </a:solidFill>
                            <a:latin typeface="Cambria Math"/>
                          </a:rPr>
                          <m:t>−6</m:t>
                        </m:r>
                      </m:sup>
                    </m:sSup>
                    <m:r>
                      <a:rPr lang="en-US" sz="2800" i="1">
                        <a:solidFill>
                          <a:schemeClr val="bg1"/>
                        </a:solidFill>
                        <a:latin typeface="Cambria Math"/>
                      </a:rPr>
                      <m:t>𝑚</m:t>
                    </m:r>
                  </m:oMath>
                </a14:m>
                <a:r>
                  <a:rPr lang="en-US" sz="2800" dirty="0">
                    <a:solidFill>
                      <a:schemeClr val="bg1"/>
                    </a:solidFill>
                  </a:rPr>
                  <a:t>) and the ring diameter, or cell thickness, as 2 </a:t>
                </a:r>
                <a14:m>
                  <m:oMath xmlns:m="http://schemas.openxmlformats.org/officeDocument/2006/math">
                    <m:r>
                      <a:rPr lang="ru-RU" sz="2800" i="1">
                        <a:solidFill>
                          <a:schemeClr val="bg1"/>
                        </a:solidFill>
                        <a:latin typeface="Cambria Math"/>
                      </a:rPr>
                      <m:t>𝜇</m:t>
                    </m:r>
                  </m:oMath>
                </a14:m>
                <a:r>
                  <a:rPr lang="en-US" sz="2800" i="1" dirty="0">
                    <a:solidFill>
                      <a:schemeClr val="bg1"/>
                    </a:solidFill>
                  </a:rPr>
                  <a:t>m</a:t>
                </a:r>
                <a:r>
                  <a:rPr lang="en-US" sz="2800" dirty="0">
                    <a:solidFill>
                      <a:schemeClr val="bg1"/>
                    </a:solidFill>
                  </a:rPr>
                  <a:t>. Although these cells are deformable, and are capable of travelling along tubes smaller than their own diameter, the diameter of the red blood cells is about that of the capillaries in the cardiovascular circulation. Adults have about 5 million red blood cells per cubic millimeter of blood.</a:t>
                </a:r>
                <a:endParaRPr lang="ru-RU" sz="2800" dirty="0">
                  <a:solidFill>
                    <a:schemeClr val="bg1"/>
                  </a:solidFill>
                </a:endParaRPr>
              </a:p>
              <a:p>
                <a:pPr marL="342900" lvl="0" indent="-342900">
                  <a:buFont typeface="Arial" panose="020B0604020202020204" pitchFamily="34" charset="0"/>
                  <a:buChar char="•"/>
                </a:pPr>
                <a:endParaRPr lang="en-US" sz="2400" dirty="0">
                  <a:solidFill>
                    <a:schemeClr val="bg1"/>
                  </a:solidFill>
                </a:endParaRPr>
              </a:p>
            </p:txBody>
          </p:sp>
        </mc:Choice>
        <mc:Fallback xmlns="">
          <p:sp>
            <p:nvSpPr>
              <p:cNvPr id="2" name="Прямоугольник 1"/>
              <p:cNvSpPr>
                <a:spLocks noRot="1" noChangeAspect="1" noMove="1" noResize="1" noEditPoints="1" noAdjustHandles="1" noChangeArrowheads="1" noChangeShapeType="1" noTextEdit="1"/>
              </p:cNvSpPr>
              <p:nvPr/>
            </p:nvSpPr>
            <p:spPr>
              <a:xfrm>
                <a:off x="532263" y="600085"/>
                <a:ext cx="11436824" cy="5241115"/>
              </a:xfrm>
              <a:prstGeom prst="rect">
                <a:avLst/>
              </a:prstGeom>
              <a:blipFill rotWithShape="1">
                <a:blip r:embed="rId4"/>
                <a:stretch>
                  <a:fillRect l="-906" t="-1047" r="-1812"/>
                </a:stretch>
              </a:blipFill>
            </p:spPr>
            <p:txBody>
              <a:bodyPr/>
              <a:lstStyle/>
              <a:p>
                <a:r>
                  <a:rPr lang="ru-RU">
                    <a:noFill/>
                  </a:rPr>
                  <a:t> </a:t>
                </a:r>
              </a:p>
            </p:txBody>
          </p:sp>
        </mc:Fallback>
      </mc:AlternateContent>
    </p:spTree>
    <p:extLst>
      <p:ext uri="{BB962C8B-B14F-4D97-AF65-F5344CB8AC3E}">
        <p14:creationId xmlns:p14="http://schemas.microsoft.com/office/powerpoint/2010/main" val="31276763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91069" y="113179"/>
            <a:ext cx="11778018" cy="6355353"/>
          </a:xfrm>
        </p:spPr>
        <p:txBody>
          <a:bodyPr>
            <a:normAutofit/>
          </a:bodyPr>
          <a:lstStyle/>
          <a:p>
            <a:pPr algn="l"/>
            <a:r>
              <a:rPr lang="en-US" sz="2800" dirty="0">
                <a:solidFill>
                  <a:schemeClr val="bg1"/>
                </a:solidFill>
                <a:latin typeface="Blogger Sans" charset="0"/>
                <a:ea typeface="Blogger Sans" charset="0"/>
                <a:cs typeface="Blogger Sans" charset="0"/>
              </a:rPr>
              <a:t> </a:t>
            </a:r>
          </a:p>
          <a:p>
            <a:pPr algn="l"/>
            <a:endParaRPr lang="en-US" sz="2800" dirty="0">
              <a:solidFill>
                <a:schemeClr val="bg1"/>
              </a:solidFill>
              <a:latin typeface="Blogger Sans" charset="0"/>
              <a:ea typeface="Blogger Sans" charset="0"/>
              <a:cs typeface="Blogger Sans" charset="0"/>
            </a:endParaRPr>
          </a:p>
        </p:txBody>
      </p:sp>
      <p:sp>
        <p:nvSpPr>
          <p:cNvPr id="2" name="Прямоугольник 1"/>
          <p:cNvSpPr/>
          <p:nvPr/>
        </p:nvSpPr>
        <p:spPr>
          <a:xfrm>
            <a:off x="532263" y="600085"/>
            <a:ext cx="11436824" cy="3970318"/>
          </a:xfrm>
          <a:prstGeom prst="rect">
            <a:avLst/>
          </a:prstGeom>
        </p:spPr>
        <p:txBody>
          <a:bodyPr wrap="square">
            <a:spAutoFit/>
          </a:bodyPr>
          <a:lstStyle/>
          <a:p>
            <a:pPr marL="342900" indent="-342900">
              <a:buFont typeface="Arial" panose="020B0604020202020204" pitchFamily="34" charset="0"/>
              <a:buChar char="•"/>
            </a:pPr>
            <a:endParaRPr lang="en-US" sz="2800" dirty="0">
              <a:solidFill>
                <a:schemeClr val="bg1"/>
              </a:solidFill>
            </a:endParaRPr>
          </a:p>
          <a:p>
            <a:pPr marL="342900" indent="-342900">
              <a:buFont typeface="Arial" panose="020B0604020202020204" pitchFamily="34" charset="0"/>
              <a:buChar char="•"/>
            </a:pPr>
            <a:endParaRPr lang="en-US" sz="2800" dirty="0">
              <a:solidFill>
                <a:schemeClr val="bg1"/>
              </a:solidFill>
            </a:endParaRPr>
          </a:p>
          <a:p>
            <a:pPr marL="342900" indent="-342900">
              <a:buFont typeface="Arial" panose="020B0604020202020204" pitchFamily="34" charset="0"/>
              <a:buChar char="•"/>
            </a:pPr>
            <a:r>
              <a:rPr lang="en-US" sz="2800" dirty="0">
                <a:solidFill>
                  <a:schemeClr val="bg1"/>
                </a:solidFill>
              </a:rPr>
              <a:t>The leukocytes (White Blood Cells – WBC) are spherical with diameters of about 7 𝜇m, and their major role is in disease-defense mechanisms. Leukocytes make up about 0.3% of the blood volume.</a:t>
            </a:r>
          </a:p>
          <a:p>
            <a:pPr marL="342900" indent="-342900">
              <a:buFont typeface="Arial" panose="020B0604020202020204" pitchFamily="34" charset="0"/>
              <a:buChar char="•"/>
            </a:pPr>
            <a:endParaRPr lang="en-US" sz="2800" dirty="0">
              <a:solidFill>
                <a:schemeClr val="bg1"/>
              </a:solidFill>
            </a:endParaRPr>
          </a:p>
          <a:p>
            <a:pPr marL="342900" indent="-342900">
              <a:buFont typeface="Arial" panose="020B0604020202020204" pitchFamily="34" charset="0"/>
              <a:buChar char="•"/>
            </a:pPr>
            <a:r>
              <a:rPr lang="en-US" sz="2800" dirty="0">
                <a:solidFill>
                  <a:schemeClr val="bg1"/>
                </a:solidFill>
              </a:rPr>
              <a:t>The platelets are fragments of very large parent cells (megakaryocytes), and are much smaller than the red or white cells. They play a key role in clotting processes. The platelets make up about 0.15% of the blood volume.</a:t>
            </a:r>
          </a:p>
        </p:txBody>
      </p:sp>
    </p:spTree>
    <p:extLst>
      <p:ext uri="{BB962C8B-B14F-4D97-AF65-F5344CB8AC3E}">
        <p14:creationId xmlns:p14="http://schemas.microsoft.com/office/powerpoint/2010/main" val="938423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535392" cy="6129867"/>
          </a:xfrm>
        </p:spPr>
        <p:txBody>
          <a:bodyPr>
            <a:normAutofit/>
          </a:bodyPr>
          <a:lstStyle/>
          <a:p>
            <a:pPr algn="l"/>
            <a:endParaRPr lang="uk-UA" dirty="0">
              <a:solidFill>
                <a:schemeClr val="bg1"/>
              </a:solidFill>
              <a:latin typeface="Blogger Sans" charset="0"/>
              <a:ea typeface="Blogger Sans" charset="0"/>
              <a:cs typeface="Blogger Sans" charset="0"/>
            </a:endParaRPr>
          </a:p>
          <a:p>
            <a:pPr algn="l"/>
            <a:r>
              <a:rPr lang="en-US" dirty="0">
                <a:solidFill>
                  <a:schemeClr val="bg1"/>
                </a:solidFill>
                <a:latin typeface="Blogger Sans" charset="0"/>
                <a:ea typeface="Blogger Sans" charset="0"/>
                <a:cs typeface="Blogger Sans" charset="0"/>
              </a:rPr>
              <a:t> </a:t>
            </a:r>
          </a:p>
          <a:p>
            <a:pPr algn="l"/>
            <a:r>
              <a:rPr lang="en-US" sz="3200" b="1" dirty="0">
                <a:solidFill>
                  <a:schemeClr val="bg1"/>
                </a:solidFill>
              </a:rPr>
              <a:t>1.2. Pascal's Principle:</a:t>
            </a:r>
          </a:p>
          <a:p>
            <a:pPr algn="l"/>
            <a:r>
              <a:rPr lang="en-US" sz="3200" b="1" dirty="0">
                <a:solidFill>
                  <a:schemeClr val="bg1"/>
                </a:solidFill>
              </a:rPr>
              <a:t>A change in pressure applied to an enclosed fluid is transmitted undiminished to all portions of the fluid and to the walls of the vessel.</a:t>
            </a:r>
          </a:p>
          <a:p>
            <a:pPr algn="l"/>
            <a:r>
              <a:rPr lang="en-US" sz="3200" b="1" dirty="0">
                <a:solidFill>
                  <a:schemeClr val="bg1"/>
                </a:solidFill>
              </a:rPr>
              <a:t> </a:t>
            </a:r>
          </a:p>
          <a:p>
            <a:pPr algn="l"/>
            <a:r>
              <a:rPr lang="en-US" sz="3200" b="1" dirty="0">
                <a:solidFill>
                  <a:schemeClr val="bg1"/>
                </a:solidFill>
              </a:rPr>
              <a:t>1.3. Archimedes’ principle: </a:t>
            </a:r>
          </a:p>
          <a:p>
            <a:pPr algn="l"/>
            <a:r>
              <a:rPr lang="en-US" sz="3200" b="1" dirty="0">
                <a:solidFill>
                  <a:schemeClr val="bg1"/>
                </a:solidFill>
              </a:rPr>
              <a:t>The buoyant force on an object equals the weight of the fluid it displaces.</a:t>
            </a:r>
          </a:p>
          <a:p>
            <a:pPr algn="l"/>
            <a:r>
              <a:rPr lang="en-US" sz="3200" b="1" dirty="0">
                <a:solidFill>
                  <a:schemeClr val="bg1"/>
                </a:solidFill>
                <a:latin typeface="Blogger Sans" charset="0"/>
                <a:ea typeface="Blogger Sans" charset="0"/>
                <a:cs typeface="Blogger Sans" charset="0"/>
              </a:rPr>
              <a:t> </a:t>
            </a:r>
          </a:p>
        </p:txBody>
      </p:sp>
    </p:spTree>
    <p:extLst>
      <p:ext uri="{BB962C8B-B14F-4D97-AF65-F5344CB8AC3E}">
        <p14:creationId xmlns:p14="http://schemas.microsoft.com/office/powerpoint/2010/main" val="6914302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191069" y="113179"/>
                <a:ext cx="11778018" cy="6355353"/>
              </a:xfrm>
            </p:spPr>
            <p:txBody>
              <a:bodyPr>
                <a:normAutofit lnSpcReduction="10000"/>
              </a:bodyPr>
              <a:lstStyle/>
              <a:p>
                <a:pPr algn="l"/>
                <a:r>
                  <a:rPr lang="en-US" sz="2800" dirty="0">
                    <a:solidFill>
                      <a:schemeClr val="bg1"/>
                    </a:solidFill>
                    <a:latin typeface="Blogger Sans" charset="0"/>
                    <a:ea typeface="Blogger Sans" charset="0"/>
                    <a:cs typeface="Blogger Sans" charset="0"/>
                  </a:rPr>
                  <a:t> </a:t>
                </a:r>
              </a:p>
              <a:p>
                <a:r>
                  <a:rPr lang="en-US" sz="2800" b="1" dirty="0">
                    <a:solidFill>
                      <a:schemeClr val="bg1"/>
                    </a:solidFill>
                  </a:rPr>
                  <a:t>The percentage of the volume occupied by the red cells is called the </a:t>
                </a:r>
                <a:r>
                  <a:rPr lang="en-US" sz="2800" b="1" i="1" u="sng" dirty="0">
                    <a:solidFill>
                      <a:schemeClr val="bg1"/>
                    </a:solidFill>
                  </a:rPr>
                  <a:t>hematocrit</a:t>
                </a:r>
                <a:r>
                  <a:rPr lang="en-US" sz="2800" b="1" dirty="0">
                    <a:solidFill>
                      <a:schemeClr val="bg1"/>
                    </a:solidFill>
                  </a:rPr>
                  <a:t> (the ratio of the volume of red blood cells to the total volume of plasma).</a:t>
                </a:r>
                <a:endParaRPr lang="ru-RU" sz="2800" dirty="0">
                  <a:solidFill>
                    <a:schemeClr val="bg1"/>
                  </a:solidFill>
                </a:endParaRPr>
              </a:p>
              <a:p>
                <a:r>
                  <a:rPr lang="en-US" sz="2800" b="1" dirty="0">
                    <a:solidFill>
                      <a:schemeClr val="bg1"/>
                    </a:solidFill>
                  </a:rPr>
                  <a:t> </a:t>
                </a:r>
                <a:endParaRPr lang="ru-RU" sz="2800" dirty="0">
                  <a:solidFill>
                    <a:schemeClr val="bg1"/>
                  </a:solidFill>
                </a:endParaRPr>
              </a:p>
              <a:p>
                <a:r>
                  <a:rPr lang="en-US" sz="2800" b="1" dirty="0" err="1">
                    <a:solidFill>
                      <a:schemeClr val="bg1"/>
                    </a:solidFill>
                  </a:rPr>
                  <a:t>Hct</a:t>
                </a:r>
                <a:r>
                  <a:rPr lang="en-US" sz="2800" b="1" dirty="0">
                    <a:solidFill>
                      <a:schemeClr val="bg1"/>
                    </a:solidFill>
                  </a:rPr>
                  <a:t> = </a:t>
                </a:r>
                <a14:m>
                  <m:oMath xmlns:m="http://schemas.openxmlformats.org/officeDocument/2006/math">
                    <m:f>
                      <m:fPr>
                        <m:ctrlPr>
                          <a:rPr lang="ru-RU" sz="2800" b="1" i="1">
                            <a:solidFill>
                              <a:schemeClr val="bg1"/>
                            </a:solidFill>
                            <a:latin typeface="Cambria Math" panose="02040503050406030204" pitchFamily="18" charset="0"/>
                          </a:rPr>
                        </m:ctrlPr>
                      </m:fPr>
                      <m:num>
                        <m:sSub>
                          <m:sSubPr>
                            <m:ctrlPr>
                              <a:rPr lang="ru-RU" sz="2800" b="1" i="1">
                                <a:solidFill>
                                  <a:schemeClr val="bg1"/>
                                </a:solidFill>
                                <a:latin typeface="Cambria Math" panose="02040503050406030204" pitchFamily="18" charset="0"/>
                              </a:rPr>
                            </m:ctrlPr>
                          </m:sSubPr>
                          <m:e>
                            <m:r>
                              <a:rPr lang="en-US" sz="2800" b="1" i="1">
                                <a:solidFill>
                                  <a:schemeClr val="bg1"/>
                                </a:solidFill>
                                <a:latin typeface="Cambria Math"/>
                              </a:rPr>
                              <m:t>𝑽</m:t>
                            </m:r>
                          </m:e>
                          <m:sub>
                            <m:r>
                              <a:rPr lang="en-US" sz="2800" b="1" i="1">
                                <a:solidFill>
                                  <a:schemeClr val="bg1"/>
                                </a:solidFill>
                                <a:latin typeface="Cambria Math"/>
                              </a:rPr>
                              <m:t>𝒇𝒐𝒓𝒎𝒆𝒅</m:t>
                            </m:r>
                            <m:r>
                              <a:rPr lang="en-US" sz="2800" b="1" i="1">
                                <a:solidFill>
                                  <a:schemeClr val="bg1"/>
                                </a:solidFill>
                                <a:latin typeface="Cambria Math"/>
                              </a:rPr>
                              <m:t> </m:t>
                            </m:r>
                            <m:r>
                              <a:rPr lang="en-US" sz="2800" b="1" i="1">
                                <a:solidFill>
                                  <a:schemeClr val="bg1"/>
                                </a:solidFill>
                                <a:latin typeface="Cambria Math"/>
                              </a:rPr>
                              <m:t>𝒆𝒍𝒆𝒎𝒆𝒏𝒕𝒔</m:t>
                            </m:r>
                          </m:sub>
                        </m:sSub>
                      </m:num>
                      <m:den>
                        <m:sSub>
                          <m:sSubPr>
                            <m:ctrlPr>
                              <a:rPr lang="ru-RU" sz="2800" b="1" i="1">
                                <a:solidFill>
                                  <a:schemeClr val="bg1"/>
                                </a:solidFill>
                                <a:latin typeface="Cambria Math" panose="02040503050406030204" pitchFamily="18" charset="0"/>
                              </a:rPr>
                            </m:ctrlPr>
                          </m:sSubPr>
                          <m:e>
                            <m:r>
                              <a:rPr lang="en-US" sz="2800" b="1" i="1">
                                <a:solidFill>
                                  <a:schemeClr val="bg1"/>
                                </a:solidFill>
                                <a:latin typeface="Cambria Math"/>
                              </a:rPr>
                              <m:t>𝑽</m:t>
                            </m:r>
                          </m:e>
                          <m:sub>
                            <m:r>
                              <a:rPr lang="en-US" sz="2800" b="1" i="1">
                                <a:solidFill>
                                  <a:schemeClr val="bg1"/>
                                </a:solidFill>
                                <a:latin typeface="Cambria Math"/>
                              </a:rPr>
                              <m:t>𝒑𝒍𝒂𝒔𝒎𝒂</m:t>
                            </m:r>
                          </m:sub>
                        </m:sSub>
                      </m:den>
                    </m:f>
                  </m:oMath>
                </a14:m>
                <a:r>
                  <a:rPr lang="en-US" sz="2800" b="1" dirty="0">
                    <a:solidFill>
                      <a:schemeClr val="bg1"/>
                    </a:solidFill>
                  </a:rPr>
                  <a:t> </a:t>
                </a:r>
                <a14:m>
                  <m:oMath xmlns:m="http://schemas.openxmlformats.org/officeDocument/2006/math">
                    <m:r>
                      <a:rPr lang="en-US" sz="2800" b="1" i="1">
                        <a:solidFill>
                          <a:schemeClr val="bg1"/>
                        </a:solidFill>
                        <a:latin typeface="Cambria Math"/>
                      </a:rPr>
                      <m:t>≈</m:t>
                    </m:r>
                  </m:oMath>
                </a14:m>
                <a:r>
                  <a:rPr lang="en-US" sz="2800" b="1" dirty="0">
                    <a:solidFill>
                      <a:schemeClr val="bg1"/>
                    </a:solidFill>
                  </a:rPr>
                  <a:t> </a:t>
                </a:r>
                <a14:m>
                  <m:oMath xmlns:m="http://schemas.openxmlformats.org/officeDocument/2006/math">
                    <m:f>
                      <m:fPr>
                        <m:ctrlPr>
                          <a:rPr lang="ru-RU" sz="2800" b="1" i="1">
                            <a:solidFill>
                              <a:schemeClr val="bg1"/>
                            </a:solidFill>
                            <a:latin typeface="Cambria Math" panose="02040503050406030204" pitchFamily="18" charset="0"/>
                          </a:rPr>
                        </m:ctrlPr>
                      </m:fPr>
                      <m:num>
                        <m:sSub>
                          <m:sSubPr>
                            <m:ctrlPr>
                              <a:rPr lang="ru-RU" sz="2800" b="1" i="1">
                                <a:solidFill>
                                  <a:schemeClr val="bg1"/>
                                </a:solidFill>
                                <a:latin typeface="Cambria Math" panose="02040503050406030204" pitchFamily="18" charset="0"/>
                              </a:rPr>
                            </m:ctrlPr>
                          </m:sSubPr>
                          <m:e>
                            <m:r>
                              <a:rPr lang="en-US" sz="2800" b="1" i="1">
                                <a:solidFill>
                                  <a:schemeClr val="bg1"/>
                                </a:solidFill>
                                <a:latin typeface="Cambria Math"/>
                              </a:rPr>
                              <m:t>𝑽</m:t>
                            </m:r>
                          </m:e>
                          <m:sub>
                            <m:r>
                              <a:rPr lang="en-US" sz="2800" b="1" i="1">
                                <a:solidFill>
                                  <a:schemeClr val="bg1"/>
                                </a:solidFill>
                                <a:latin typeface="Cambria Math"/>
                              </a:rPr>
                              <m:t>𝒆𝒓𝒚𝒕𝒉𝒓𝒐𝒄𝒚𝒕𝒆𝒔</m:t>
                            </m:r>
                          </m:sub>
                        </m:sSub>
                      </m:num>
                      <m:den>
                        <m:sSub>
                          <m:sSubPr>
                            <m:ctrlPr>
                              <a:rPr lang="ru-RU" sz="2800" b="1" i="1">
                                <a:solidFill>
                                  <a:schemeClr val="bg1"/>
                                </a:solidFill>
                                <a:latin typeface="Cambria Math" panose="02040503050406030204" pitchFamily="18" charset="0"/>
                              </a:rPr>
                            </m:ctrlPr>
                          </m:sSubPr>
                          <m:e>
                            <m:r>
                              <a:rPr lang="en-US" sz="2800" b="1" i="1">
                                <a:solidFill>
                                  <a:schemeClr val="bg1"/>
                                </a:solidFill>
                                <a:latin typeface="Cambria Math"/>
                              </a:rPr>
                              <m:t>𝑽</m:t>
                            </m:r>
                          </m:e>
                          <m:sub>
                            <m:r>
                              <a:rPr lang="en-US" sz="2800" b="1" i="1">
                                <a:solidFill>
                                  <a:schemeClr val="bg1"/>
                                </a:solidFill>
                                <a:latin typeface="Cambria Math"/>
                              </a:rPr>
                              <m:t>𝒑𝒍𝒂𝒔𝒎𝒂</m:t>
                            </m:r>
                          </m:sub>
                        </m:sSub>
                      </m:den>
                    </m:f>
                  </m:oMath>
                </a14:m>
                <a:endParaRPr lang="ru-RU" sz="2800" dirty="0">
                  <a:solidFill>
                    <a:schemeClr val="bg1"/>
                  </a:solidFill>
                </a:endParaRPr>
              </a:p>
              <a:p>
                <a:r>
                  <a:rPr lang="en-US" sz="2800" dirty="0">
                    <a:solidFill>
                      <a:schemeClr val="bg1"/>
                    </a:solidFill>
                  </a:rPr>
                  <a:t> </a:t>
                </a:r>
                <a:endParaRPr lang="ru-RU" sz="2800" dirty="0">
                  <a:solidFill>
                    <a:schemeClr val="bg1"/>
                  </a:solidFill>
                </a:endParaRPr>
              </a:p>
              <a:p>
                <a:r>
                  <a:rPr lang="en-US" sz="2800" dirty="0">
                    <a:solidFill>
                      <a:schemeClr val="bg1"/>
                    </a:solidFill>
                  </a:rPr>
                  <a:t>A typical value of the hematocrit in a healthy individual is about 45%.</a:t>
                </a:r>
                <a:endParaRPr lang="ru-RU" sz="2800" dirty="0">
                  <a:solidFill>
                    <a:schemeClr val="bg1"/>
                  </a:solidFill>
                </a:endParaRPr>
              </a:p>
              <a:p>
                <a:endParaRPr lang="ru-RU" sz="2800" dirty="0">
                  <a:solidFill>
                    <a:schemeClr val="bg1"/>
                  </a:solidFill>
                </a:endParaRPr>
              </a:p>
              <a:p>
                <a:r>
                  <a:rPr lang="en-US" sz="2800" dirty="0">
                    <a:solidFill>
                      <a:schemeClr val="bg1"/>
                    </a:solidFill>
                  </a:rPr>
                  <a:t>The bulk viscosity of the blood is a function of the hematocrit and increases as the hematocrit increases:</a:t>
                </a:r>
                <a:endParaRPr lang="ru-RU" sz="2800" dirty="0">
                  <a:solidFill>
                    <a:schemeClr val="bg1"/>
                  </a:solidFill>
                </a:endParaRPr>
              </a:p>
              <a:p>
                <a:r>
                  <a:rPr lang="en-US" sz="2800" b="1" i="1" dirty="0">
                    <a:solidFill>
                      <a:schemeClr val="bg1"/>
                    </a:solidFill>
                  </a:rPr>
                  <a:t>η = </a:t>
                </a:r>
                <a14:m>
                  <m:oMath xmlns:m="http://schemas.openxmlformats.org/officeDocument/2006/math">
                    <m:sSub>
                      <m:sSubPr>
                        <m:ctrlPr>
                          <a:rPr lang="ru-RU" sz="2800" b="1" i="1">
                            <a:solidFill>
                              <a:schemeClr val="bg1"/>
                            </a:solidFill>
                            <a:latin typeface="Cambria Math" panose="02040503050406030204" pitchFamily="18" charset="0"/>
                          </a:rPr>
                        </m:ctrlPr>
                      </m:sSubPr>
                      <m:e>
                        <m:r>
                          <a:rPr lang="en-US" sz="2800" b="1" i="1">
                            <a:solidFill>
                              <a:schemeClr val="bg1"/>
                            </a:solidFill>
                            <a:latin typeface="Cambria Math"/>
                          </a:rPr>
                          <m:t>𝜼</m:t>
                        </m:r>
                      </m:e>
                      <m:sub>
                        <m:r>
                          <a:rPr lang="en-US" sz="2800" b="1" i="1">
                            <a:solidFill>
                              <a:schemeClr val="bg1"/>
                            </a:solidFill>
                            <a:latin typeface="Cambria Math"/>
                          </a:rPr>
                          <m:t>𝟎</m:t>
                        </m:r>
                      </m:sub>
                    </m:sSub>
                    <m:r>
                      <a:rPr lang="en-US" sz="2800" b="1" i="1">
                        <a:solidFill>
                          <a:schemeClr val="bg1"/>
                        </a:solidFill>
                        <a:latin typeface="Cambria Math"/>
                      </a:rPr>
                      <m:t>∙</m:t>
                    </m:r>
                  </m:oMath>
                </a14:m>
                <a:r>
                  <a:rPr lang="en-US" sz="2800" b="1" i="1" dirty="0">
                    <a:solidFill>
                      <a:schemeClr val="bg1"/>
                    </a:solidFill>
                  </a:rPr>
                  <a:t> </a:t>
                </a:r>
                <a14:m>
                  <m:oMath xmlns:m="http://schemas.openxmlformats.org/officeDocument/2006/math">
                    <m:sSup>
                      <m:sSupPr>
                        <m:ctrlPr>
                          <a:rPr lang="ru-RU" sz="2800" b="1" i="1">
                            <a:solidFill>
                              <a:schemeClr val="bg1"/>
                            </a:solidFill>
                            <a:latin typeface="Cambria Math" panose="02040503050406030204" pitchFamily="18" charset="0"/>
                          </a:rPr>
                        </m:ctrlPr>
                      </m:sSupPr>
                      <m:e>
                        <m:r>
                          <a:rPr lang="en-US" sz="2800" b="1" i="1">
                            <a:solidFill>
                              <a:schemeClr val="bg1"/>
                            </a:solidFill>
                            <a:latin typeface="Cambria Math"/>
                          </a:rPr>
                          <m:t>(</m:t>
                        </m:r>
                        <m:r>
                          <a:rPr lang="en-US" sz="2800" b="1" i="1">
                            <a:solidFill>
                              <a:schemeClr val="bg1"/>
                            </a:solidFill>
                            <a:latin typeface="Cambria Math"/>
                          </a:rPr>
                          <m:t>𝟏</m:t>
                        </m:r>
                        <m:r>
                          <a:rPr lang="en-US" sz="2800" b="1" i="1">
                            <a:solidFill>
                              <a:schemeClr val="bg1"/>
                            </a:solidFill>
                            <a:latin typeface="Cambria Math"/>
                          </a:rPr>
                          <m:t>+</m:t>
                        </m:r>
                        <m:r>
                          <a:rPr lang="en-US" sz="2800" b="1" i="1">
                            <a:solidFill>
                              <a:schemeClr val="bg1"/>
                            </a:solidFill>
                            <a:latin typeface="Cambria Math"/>
                          </a:rPr>
                          <m:t>𝜶</m:t>
                        </m:r>
                        <m:r>
                          <a:rPr lang="en-US" sz="2800" b="1" i="1">
                            <a:solidFill>
                              <a:schemeClr val="bg1"/>
                            </a:solidFill>
                            <a:latin typeface="Cambria Math"/>
                          </a:rPr>
                          <m:t>𝑯𝒄𝒕</m:t>
                        </m:r>
                        <m:r>
                          <a:rPr lang="en-US" sz="2800" b="1" i="1">
                            <a:solidFill>
                              <a:schemeClr val="bg1"/>
                            </a:solidFill>
                            <a:latin typeface="Cambria Math"/>
                          </a:rPr>
                          <m:t>)</m:t>
                        </m:r>
                      </m:e>
                      <m:sup>
                        <m:r>
                          <a:rPr lang="en-US" sz="2800" b="1" i="1">
                            <a:solidFill>
                              <a:schemeClr val="bg1"/>
                            </a:solidFill>
                            <a:latin typeface="Cambria Math"/>
                          </a:rPr>
                          <m:t>𝜷</m:t>
                        </m:r>
                      </m:sup>
                    </m:sSup>
                  </m:oMath>
                </a14:m>
                <a:r>
                  <a:rPr lang="en-US" sz="2800" b="1" i="1" dirty="0">
                    <a:solidFill>
                      <a:schemeClr val="bg1"/>
                    </a:solidFill>
                  </a:rPr>
                  <a:t> </a:t>
                </a:r>
                <a:r>
                  <a:rPr lang="en-US" sz="2800" b="1" dirty="0">
                    <a:solidFill>
                      <a:schemeClr val="bg1"/>
                    </a:solidFill>
                  </a:rPr>
                  <a:t>or  </a:t>
                </a:r>
                <a:r>
                  <a:rPr lang="en-US" sz="2800" b="1" i="1" dirty="0">
                    <a:solidFill>
                      <a:schemeClr val="bg1"/>
                    </a:solidFill>
                  </a:rPr>
                  <a:t>η = </a:t>
                </a:r>
                <a14:m>
                  <m:oMath xmlns:m="http://schemas.openxmlformats.org/officeDocument/2006/math">
                    <m:sSub>
                      <m:sSubPr>
                        <m:ctrlPr>
                          <a:rPr lang="ru-RU" sz="2800" b="1" i="1">
                            <a:solidFill>
                              <a:schemeClr val="bg1"/>
                            </a:solidFill>
                            <a:latin typeface="Cambria Math" panose="02040503050406030204" pitchFamily="18" charset="0"/>
                          </a:rPr>
                        </m:ctrlPr>
                      </m:sSubPr>
                      <m:e>
                        <m:r>
                          <a:rPr lang="en-US" sz="2800" b="1" i="1">
                            <a:solidFill>
                              <a:schemeClr val="bg1"/>
                            </a:solidFill>
                            <a:latin typeface="Cambria Math"/>
                          </a:rPr>
                          <m:t>𝜼</m:t>
                        </m:r>
                      </m:e>
                      <m:sub>
                        <m:r>
                          <a:rPr lang="en-US" sz="2800" b="1" i="1">
                            <a:solidFill>
                              <a:schemeClr val="bg1"/>
                            </a:solidFill>
                            <a:latin typeface="Cambria Math"/>
                          </a:rPr>
                          <m:t>𝟎</m:t>
                        </m:r>
                      </m:sub>
                    </m:sSub>
                    <m:r>
                      <a:rPr lang="en-US" sz="2800" b="1" i="1">
                        <a:solidFill>
                          <a:schemeClr val="bg1"/>
                        </a:solidFill>
                        <a:latin typeface="Cambria Math"/>
                      </a:rPr>
                      <m:t>∙</m:t>
                    </m:r>
                    <m:sSup>
                      <m:sSupPr>
                        <m:ctrlPr>
                          <a:rPr lang="ru-RU" sz="2800" b="1" i="1">
                            <a:solidFill>
                              <a:schemeClr val="bg1"/>
                            </a:solidFill>
                            <a:latin typeface="Cambria Math" panose="02040503050406030204" pitchFamily="18" charset="0"/>
                          </a:rPr>
                        </m:ctrlPr>
                      </m:sSupPr>
                      <m:e>
                        <m:r>
                          <a:rPr lang="en-US" sz="2800" b="1" i="1">
                            <a:solidFill>
                              <a:schemeClr val="bg1"/>
                            </a:solidFill>
                            <a:latin typeface="Cambria Math"/>
                          </a:rPr>
                          <m:t>𝒆</m:t>
                        </m:r>
                      </m:e>
                      <m:sup>
                        <m:r>
                          <a:rPr lang="en-US" sz="2800" b="1" i="1">
                            <a:solidFill>
                              <a:schemeClr val="bg1"/>
                            </a:solidFill>
                            <a:latin typeface="Cambria Math"/>
                          </a:rPr>
                          <m:t>𝜸</m:t>
                        </m:r>
                        <m:r>
                          <a:rPr lang="en-US" sz="2800" b="1" i="1">
                            <a:solidFill>
                              <a:schemeClr val="bg1"/>
                            </a:solidFill>
                            <a:latin typeface="Cambria Math"/>
                          </a:rPr>
                          <m:t>∙</m:t>
                        </m:r>
                        <m:r>
                          <a:rPr lang="en-US" sz="2800" b="1" i="1">
                            <a:solidFill>
                              <a:schemeClr val="bg1"/>
                            </a:solidFill>
                            <a:latin typeface="Cambria Math"/>
                          </a:rPr>
                          <m:t>𝑯𝒄𝒕</m:t>
                        </m:r>
                      </m:sup>
                    </m:sSup>
                  </m:oMath>
                </a14:m>
                <a:endParaRPr lang="ru-RU" sz="2800" dirty="0">
                  <a:solidFill>
                    <a:schemeClr val="bg1"/>
                  </a:solidFill>
                </a:endParaRPr>
              </a:p>
              <a:p>
                <a:r>
                  <a:rPr lang="en-US" sz="2800" dirty="0">
                    <a:solidFill>
                      <a:schemeClr val="bg1"/>
                    </a:solidFill>
                  </a:rPr>
                  <a:t>where: </a:t>
                </a:r>
                <a:r>
                  <a:rPr lang="en-US" sz="2800" b="1" i="1" dirty="0">
                    <a:solidFill>
                      <a:schemeClr val="bg1"/>
                    </a:solidFill>
                  </a:rPr>
                  <a:t> η - </a:t>
                </a:r>
                <a:r>
                  <a:rPr lang="en-US" sz="2800" dirty="0">
                    <a:solidFill>
                      <a:schemeClr val="bg1"/>
                    </a:solidFill>
                  </a:rPr>
                  <a:t> blood viscosity, </a:t>
                </a:r>
                <a14:m>
                  <m:oMath xmlns:m="http://schemas.openxmlformats.org/officeDocument/2006/math">
                    <m:sSub>
                      <m:sSubPr>
                        <m:ctrlPr>
                          <a:rPr lang="ru-RU" sz="2800" b="1" i="1">
                            <a:solidFill>
                              <a:schemeClr val="bg1"/>
                            </a:solidFill>
                            <a:latin typeface="Cambria Math" panose="02040503050406030204" pitchFamily="18" charset="0"/>
                          </a:rPr>
                        </m:ctrlPr>
                      </m:sSubPr>
                      <m:e>
                        <m:r>
                          <a:rPr lang="en-US" sz="2800" b="1" i="1">
                            <a:solidFill>
                              <a:schemeClr val="bg1"/>
                            </a:solidFill>
                            <a:latin typeface="Cambria Math"/>
                          </a:rPr>
                          <m:t>𝜼</m:t>
                        </m:r>
                      </m:e>
                      <m:sub>
                        <m:r>
                          <a:rPr lang="en-US" sz="2800" b="1" i="1">
                            <a:solidFill>
                              <a:schemeClr val="bg1"/>
                            </a:solidFill>
                            <a:latin typeface="Cambria Math"/>
                          </a:rPr>
                          <m:t>𝟎</m:t>
                        </m:r>
                      </m:sub>
                    </m:sSub>
                  </m:oMath>
                </a14:m>
                <a:r>
                  <a:rPr lang="en-US" sz="2800" b="1" dirty="0">
                    <a:solidFill>
                      <a:schemeClr val="bg1"/>
                    </a:solidFill>
                  </a:rPr>
                  <a:t> – </a:t>
                </a:r>
                <a:r>
                  <a:rPr lang="en-US" sz="2800" dirty="0">
                    <a:solidFill>
                      <a:schemeClr val="bg1"/>
                    </a:solidFill>
                  </a:rPr>
                  <a:t>viscosity of plasma, </a:t>
                </a:r>
                <a14:m>
                  <m:oMath xmlns:m="http://schemas.openxmlformats.org/officeDocument/2006/math">
                    <m:r>
                      <a:rPr lang="en-US" sz="2800" b="1" i="1">
                        <a:solidFill>
                          <a:schemeClr val="bg1"/>
                        </a:solidFill>
                        <a:latin typeface="Cambria Math"/>
                      </a:rPr>
                      <m:t>𝜶</m:t>
                    </m:r>
                    <m:r>
                      <a:rPr lang="en-US" sz="2800" b="1" i="1">
                        <a:solidFill>
                          <a:schemeClr val="bg1"/>
                        </a:solidFill>
                        <a:latin typeface="Cambria Math"/>
                      </a:rPr>
                      <m:t>,</m:t>
                    </m:r>
                    <m:r>
                      <a:rPr lang="en-US" sz="2800" b="1" i="1">
                        <a:solidFill>
                          <a:schemeClr val="bg1"/>
                        </a:solidFill>
                        <a:latin typeface="Cambria Math"/>
                      </a:rPr>
                      <m:t>𝜷</m:t>
                    </m:r>
                  </m:oMath>
                </a14:m>
                <a:r>
                  <a:rPr lang="en-US" sz="2800" b="1" dirty="0">
                    <a:solidFill>
                      <a:schemeClr val="bg1"/>
                    </a:solidFill>
                  </a:rPr>
                  <a:t>, </a:t>
                </a:r>
                <a14:m>
                  <m:oMath xmlns:m="http://schemas.openxmlformats.org/officeDocument/2006/math">
                    <m:r>
                      <a:rPr lang="en-US" sz="2800" b="1" i="1">
                        <a:solidFill>
                          <a:schemeClr val="bg1"/>
                        </a:solidFill>
                        <a:latin typeface="Cambria Math"/>
                      </a:rPr>
                      <m:t>𝜸</m:t>
                    </m:r>
                  </m:oMath>
                </a14:m>
                <a:r>
                  <a:rPr lang="en-US" sz="2800" dirty="0">
                    <a:solidFill>
                      <a:schemeClr val="bg1"/>
                    </a:solidFill>
                  </a:rPr>
                  <a:t> – are empirical coefficients.</a:t>
                </a:r>
                <a:endParaRPr lang="ru-RU" sz="2800" dirty="0">
                  <a:solidFill>
                    <a:schemeClr val="bg1"/>
                  </a:solidFill>
                </a:endParaRPr>
              </a:p>
              <a:p>
                <a:pPr algn="l"/>
                <a:endParaRPr lang="en-US" sz="2800" dirty="0">
                  <a:solidFill>
                    <a:schemeClr val="bg1"/>
                  </a:solidFill>
                  <a:latin typeface="Blogger Sans" charset="0"/>
                  <a:ea typeface="Blogger Sans" charset="0"/>
                  <a:cs typeface="Blogger Sans" charset="0"/>
                </a:endParaRPr>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191069" y="113179"/>
                <a:ext cx="11778018" cy="6355353"/>
              </a:xfrm>
              <a:blipFill rotWithShape="1">
                <a:blip r:embed="rId4"/>
                <a:stretch>
                  <a:fillRect r="-414" b="-1631"/>
                </a:stretch>
              </a:blipFill>
            </p:spPr>
            <p:txBody>
              <a:bodyPr/>
              <a:lstStyle/>
              <a:p>
                <a:r>
                  <a:rPr lang="ru-RU">
                    <a:noFill/>
                  </a:rPr>
                  <a:t> </a:t>
                </a:r>
              </a:p>
            </p:txBody>
          </p:sp>
        </mc:Fallback>
      </mc:AlternateContent>
      <p:sp>
        <p:nvSpPr>
          <p:cNvPr id="2" name="Прямоугольник 1"/>
          <p:cNvSpPr/>
          <p:nvPr/>
        </p:nvSpPr>
        <p:spPr>
          <a:xfrm>
            <a:off x="532263" y="600085"/>
            <a:ext cx="11436824" cy="954107"/>
          </a:xfrm>
          <a:prstGeom prst="rect">
            <a:avLst/>
          </a:prstGeom>
        </p:spPr>
        <p:txBody>
          <a:bodyPr wrap="square">
            <a:spAutoFit/>
          </a:bodyPr>
          <a:lstStyle/>
          <a:p>
            <a:pPr marL="342900" indent="-342900">
              <a:buFont typeface="Arial" panose="020B0604020202020204" pitchFamily="34" charset="0"/>
              <a:buChar char="•"/>
            </a:pPr>
            <a:endParaRPr lang="en-US" sz="2800" dirty="0">
              <a:solidFill>
                <a:schemeClr val="bg1"/>
              </a:solidFill>
            </a:endParaRPr>
          </a:p>
          <a:p>
            <a:pPr marL="342900" indent="-342900">
              <a:buFont typeface="Arial" panose="020B0604020202020204" pitchFamily="34" charset="0"/>
              <a:buChar char="•"/>
            </a:pPr>
            <a:endParaRPr lang="en-US" sz="2800" dirty="0">
              <a:solidFill>
                <a:schemeClr val="bg1"/>
              </a:solidFill>
            </a:endParaRPr>
          </a:p>
        </p:txBody>
      </p:sp>
    </p:spTree>
    <p:extLst>
      <p:ext uri="{BB962C8B-B14F-4D97-AF65-F5344CB8AC3E}">
        <p14:creationId xmlns:p14="http://schemas.microsoft.com/office/powerpoint/2010/main" val="20701167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191069" y="113179"/>
                <a:ext cx="11778018" cy="6355353"/>
              </a:xfrm>
            </p:spPr>
            <p:txBody>
              <a:bodyPr>
                <a:normAutofit/>
              </a:bodyPr>
              <a:lstStyle/>
              <a:p>
                <a:pPr algn="l"/>
                <a:r>
                  <a:rPr lang="en-US" sz="2800" dirty="0">
                    <a:solidFill>
                      <a:schemeClr val="bg1"/>
                    </a:solidFill>
                    <a:latin typeface="Blogger Sans" charset="0"/>
                    <a:ea typeface="Blogger Sans" charset="0"/>
                    <a:cs typeface="Blogger Sans" charset="0"/>
                  </a:rPr>
                  <a:t> </a:t>
                </a:r>
              </a:p>
              <a:p>
                <a:endParaRPr lang="ru-RU" sz="2800" dirty="0">
                  <a:solidFill>
                    <a:schemeClr val="bg1"/>
                  </a:solidFill>
                </a:endParaRPr>
              </a:p>
              <a:p>
                <a:r>
                  <a:rPr lang="en-US" sz="3200" dirty="0">
                    <a:solidFill>
                      <a:schemeClr val="bg1"/>
                    </a:solidFill>
                  </a:rPr>
                  <a:t>The bulk viscosity of the blood is a function of the hematocrit and increases as the hematocrit increases:</a:t>
                </a:r>
              </a:p>
              <a:p>
                <a:endParaRPr lang="ru-RU" sz="3200" dirty="0">
                  <a:solidFill>
                    <a:schemeClr val="bg1"/>
                  </a:solidFill>
                </a:endParaRPr>
              </a:p>
              <a:p>
                <a:r>
                  <a:rPr lang="en-US" sz="3600" b="1" i="1" dirty="0">
                    <a:solidFill>
                      <a:schemeClr val="bg1"/>
                    </a:solidFill>
                  </a:rPr>
                  <a:t>η = </a:t>
                </a:r>
                <a14:m>
                  <m:oMath xmlns:m="http://schemas.openxmlformats.org/officeDocument/2006/math">
                    <m:sSub>
                      <m:sSubPr>
                        <m:ctrlPr>
                          <a:rPr lang="ru-RU" sz="3600" b="1" i="1">
                            <a:solidFill>
                              <a:schemeClr val="bg1"/>
                            </a:solidFill>
                            <a:latin typeface="Cambria Math" panose="02040503050406030204" pitchFamily="18" charset="0"/>
                          </a:rPr>
                        </m:ctrlPr>
                      </m:sSubPr>
                      <m:e>
                        <m:r>
                          <a:rPr lang="en-US" sz="3600" b="1" i="1">
                            <a:solidFill>
                              <a:schemeClr val="bg1"/>
                            </a:solidFill>
                            <a:latin typeface="Cambria Math"/>
                          </a:rPr>
                          <m:t>𝜼</m:t>
                        </m:r>
                      </m:e>
                      <m:sub>
                        <m:r>
                          <a:rPr lang="en-US" sz="3600" b="1" i="1">
                            <a:solidFill>
                              <a:schemeClr val="bg1"/>
                            </a:solidFill>
                            <a:latin typeface="Cambria Math"/>
                          </a:rPr>
                          <m:t>𝟎</m:t>
                        </m:r>
                      </m:sub>
                    </m:sSub>
                    <m:r>
                      <a:rPr lang="en-US" sz="3600" b="1" i="1">
                        <a:solidFill>
                          <a:schemeClr val="bg1"/>
                        </a:solidFill>
                        <a:latin typeface="Cambria Math"/>
                      </a:rPr>
                      <m:t>∙</m:t>
                    </m:r>
                  </m:oMath>
                </a14:m>
                <a:r>
                  <a:rPr lang="en-US" sz="3600" b="1" i="1" dirty="0">
                    <a:solidFill>
                      <a:schemeClr val="bg1"/>
                    </a:solidFill>
                  </a:rPr>
                  <a:t> </a:t>
                </a:r>
                <a14:m>
                  <m:oMath xmlns:m="http://schemas.openxmlformats.org/officeDocument/2006/math">
                    <m:sSup>
                      <m:sSupPr>
                        <m:ctrlPr>
                          <a:rPr lang="ru-RU" sz="3600" b="1" i="1">
                            <a:solidFill>
                              <a:schemeClr val="bg1"/>
                            </a:solidFill>
                            <a:latin typeface="Cambria Math" panose="02040503050406030204" pitchFamily="18" charset="0"/>
                          </a:rPr>
                        </m:ctrlPr>
                      </m:sSupPr>
                      <m:e>
                        <m:r>
                          <a:rPr lang="en-US" sz="3600" b="1" i="1">
                            <a:solidFill>
                              <a:schemeClr val="bg1"/>
                            </a:solidFill>
                            <a:latin typeface="Cambria Math"/>
                          </a:rPr>
                          <m:t>(</m:t>
                        </m:r>
                        <m:r>
                          <a:rPr lang="en-US" sz="3600" b="1" i="1">
                            <a:solidFill>
                              <a:schemeClr val="bg1"/>
                            </a:solidFill>
                            <a:latin typeface="Cambria Math"/>
                          </a:rPr>
                          <m:t>𝟏</m:t>
                        </m:r>
                        <m:r>
                          <a:rPr lang="en-US" sz="3600" b="1" i="1">
                            <a:solidFill>
                              <a:schemeClr val="bg1"/>
                            </a:solidFill>
                            <a:latin typeface="Cambria Math"/>
                          </a:rPr>
                          <m:t>+</m:t>
                        </m:r>
                        <m:r>
                          <a:rPr lang="en-US" sz="3600" b="1" i="1">
                            <a:solidFill>
                              <a:schemeClr val="bg1"/>
                            </a:solidFill>
                            <a:latin typeface="Cambria Math"/>
                          </a:rPr>
                          <m:t>𝜶</m:t>
                        </m:r>
                        <m:r>
                          <a:rPr lang="en-US" sz="3600" b="1" i="1">
                            <a:solidFill>
                              <a:schemeClr val="bg1"/>
                            </a:solidFill>
                            <a:latin typeface="Cambria Math"/>
                          </a:rPr>
                          <m:t>𝑯𝒄𝒕</m:t>
                        </m:r>
                        <m:r>
                          <a:rPr lang="en-US" sz="3600" b="1" i="1">
                            <a:solidFill>
                              <a:schemeClr val="bg1"/>
                            </a:solidFill>
                            <a:latin typeface="Cambria Math"/>
                          </a:rPr>
                          <m:t>)</m:t>
                        </m:r>
                      </m:e>
                      <m:sup>
                        <m:r>
                          <a:rPr lang="en-US" sz="3600" b="1" i="1">
                            <a:solidFill>
                              <a:schemeClr val="bg1"/>
                            </a:solidFill>
                            <a:latin typeface="Cambria Math"/>
                          </a:rPr>
                          <m:t>𝜷</m:t>
                        </m:r>
                      </m:sup>
                    </m:sSup>
                  </m:oMath>
                </a14:m>
                <a:r>
                  <a:rPr lang="en-US" sz="3600" b="1" i="1" dirty="0">
                    <a:solidFill>
                      <a:schemeClr val="bg1"/>
                    </a:solidFill>
                  </a:rPr>
                  <a:t> </a:t>
                </a:r>
                <a:r>
                  <a:rPr lang="en-US" sz="3600" b="1" dirty="0">
                    <a:solidFill>
                      <a:schemeClr val="bg1"/>
                    </a:solidFill>
                  </a:rPr>
                  <a:t>or  </a:t>
                </a:r>
                <a:r>
                  <a:rPr lang="en-US" sz="3600" b="1" i="1" dirty="0">
                    <a:solidFill>
                      <a:schemeClr val="bg1"/>
                    </a:solidFill>
                  </a:rPr>
                  <a:t>η = </a:t>
                </a:r>
                <a14:m>
                  <m:oMath xmlns:m="http://schemas.openxmlformats.org/officeDocument/2006/math">
                    <m:sSub>
                      <m:sSubPr>
                        <m:ctrlPr>
                          <a:rPr lang="ru-RU" sz="3600" b="1" i="1">
                            <a:solidFill>
                              <a:schemeClr val="bg1"/>
                            </a:solidFill>
                            <a:latin typeface="Cambria Math" panose="02040503050406030204" pitchFamily="18" charset="0"/>
                          </a:rPr>
                        </m:ctrlPr>
                      </m:sSubPr>
                      <m:e>
                        <m:r>
                          <a:rPr lang="en-US" sz="3600" b="1" i="1">
                            <a:solidFill>
                              <a:schemeClr val="bg1"/>
                            </a:solidFill>
                            <a:latin typeface="Cambria Math"/>
                          </a:rPr>
                          <m:t>𝜼</m:t>
                        </m:r>
                      </m:e>
                      <m:sub>
                        <m:r>
                          <a:rPr lang="en-US" sz="3600" b="1" i="1">
                            <a:solidFill>
                              <a:schemeClr val="bg1"/>
                            </a:solidFill>
                            <a:latin typeface="Cambria Math"/>
                          </a:rPr>
                          <m:t>𝟎</m:t>
                        </m:r>
                      </m:sub>
                    </m:sSub>
                    <m:r>
                      <a:rPr lang="en-US" sz="3600" b="1" i="1">
                        <a:solidFill>
                          <a:schemeClr val="bg1"/>
                        </a:solidFill>
                        <a:latin typeface="Cambria Math"/>
                      </a:rPr>
                      <m:t>∙</m:t>
                    </m:r>
                    <m:sSup>
                      <m:sSupPr>
                        <m:ctrlPr>
                          <a:rPr lang="ru-RU" sz="3600" b="1" i="1">
                            <a:solidFill>
                              <a:schemeClr val="bg1"/>
                            </a:solidFill>
                            <a:latin typeface="Cambria Math" panose="02040503050406030204" pitchFamily="18" charset="0"/>
                          </a:rPr>
                        </m:ctrlPr>
                      </m:sSupPr>
                      <m:e>
                        <m:r>
                          <a:rPr lang="en-US" sz="3600" b="1" i="1">
                            <a:solidFill>
                              <a:schemeClr val="bg1"/>
                            </a:solidFill>
                            <a:latin typeface="Cambria Math"/>
                          </a:rPr>
                          <m:t>𝒆</m:t>
                        </m:r>
                      </m:e>
                      <m:sup>
                        <m:r>
                          <a:rPr lang="en-US" sz="3600" b="1" i="1">
                            <a:solidFill>
                              <a:schemeClr val="bg1"/>
                            </a:solidFill>
                            <a:latin typeface="Cambria Math"/>
                          </a:rPr>
                          <m:t>𝜸</m:t>
                        </m:r>
                        <m:r>
                          <a:rPr lang="en-US" sz="3600" b="1" i="1">
                            <a:solidFill>
                              <a:schemeClr val="bg1"/>
                            </a:solidFill>
                            <a:latin typeface="Cambria Math"/>
                          </a:rPr>
                          <m:t>∙</m:t>
                        </m:r>
                        <m:r>
                          <a:rPr lang="en-US" sz="3600" b="1" i="1">
                            <a:solidFill>
                              <a:schemeClr val="bg1"/>
                            </a:solidFill>
                            <a:latin typeface="Cambria Math"/>
                          </a:rPr>
                          <m:t>𝑯𝒄𝒕</m:t>
                        </m:r>
                      </m:sup>
                    </m:sSup>
                  </m:oMath>
                </a14:m>
                <a:endParaRPr lang="en-US" sz="3600" dirty="0">
                  <a:solidFill>
                    <a:schemeClr val="bg1"/>
                  </a:solidFill>
                </a:endParaRPr>
              </a:p>
              <a:p>
                <a:endParaRPr lang="ru-RU" sz="3200" dirty="0">
                  <a:solidFill>
                    <a:schemeClr val="bg1"/>
                  </a:solidFill>
                </a:endParaRPr>
              </a:p>
              <a:p>
                <a:r>
                  <a:rPr lang="en-US" sz="3200" dirty="0">
                    <a:solidFill>
                      <a:schemeClr val="bg1"/>
                    </a:solidFill>
                  </a:rPr>
                  <a:t>where: </a:t>
                </a:r>
                <a:r>
                  <a:rPr lang="en-US" sz="3200" b="1" i="1" dirty="0">
                    <a:solidFill>
                      <a:schemeClr val="bg1"/>
                    </a:solidFill>
                  </a:rPr>
                  <a:t> η - </a:t>
                </a:r>
                <a:r>
                  <a:rPr lang="en-US" sz="3200" dirty="0">
                    <a:solidFill>
                      <a:schemeClr val="bg1"/>
                    </a:solidFill>
                  </a:rPr>
                  <a:t> blood viscosity, </a:t>
                </a:r>
                <a14:m>
                  <m:oMath xmlns:m="http://schemas.openxmlformats.org/officeDocument/2006/math">
                    <m:sSub>
                      <m:sSubPr>
                        <m:ctrlPr>
                          <a:rPr lang="ru-RU" sz="3200" b="1" i="1">
                            <a:solidFill>
                              <a:schemeClr val="bg1"/>
                            </a:solidFill>
                            <a:latin typeface="Cambria Math" panose="02040503050406030204" pitchFamily="18" charset="0"/>
                          </a:rPr>
                        </m:ctrlPr>
                      </m:sSubPr>
                      <m:e>
                        <m:r>
                          <a:rPr lang="en-US" sz="3200" b="1" i="1">
                            <a:solidFill>
                              <a:schemeClr val="bg1"/>
                            </a:solidFill>
                            <a:latin typeface="Cambria Math"/>
                          </a:rPr>
                          <m:t>𝜼</m:t>
                        </m:r>
                      </m:e>
                      <m:sub>
                        <m:r>
                          <a:rPr lang="en-US" sz="3200" b="1" i="1">
                            <a:solidFill>
                              <a:schemeClr val="bg1"/>
                            </a:solidFill>
                            <a:latin typeface="Cambria Math"/>
                          </a:rPr>
                          <m:t>𝟎</m:t>
                        </m:r>
                      </m:sub>
                    </m:sSub>
                  </m:oMath>
                </a14:m>
                <a:r>
                  <a:rPr lang="en-US" sz="3200" b="1" dirty="0">
                    <a:solidFill>
                      <a:schemeClr val="bg1"/>
                    </a:solidFill>
                  </a:rPr>
                  <a:t> – </a:t>
                </a:r>
                <a:r>
                  <a:rPr lang="en-US" sz="3200" dirty="0">
                    <a:solidFill>
                      <a:schemeClr val="bg1"/>
                    </a:solidFill>
                  </a:rPr>
                  <a:t>viscosity of plasma,</a:t>
                </a:r>
              </a:p>
              <a:p>
                <a:r>
                  <a:rPr lang="en-US" sz="3200" dirty="0">
                    <a:solidFill>
                      <a:schemeClr val="bg1"/>
                    </a:solidFill>
                  </a:rPr>
                  <a:t> </a:t>
                </a:r>
                <a14:m>
                  <m:oMath xmlns:m="http://schemas.openxmlformats.org/officeDocument/2006/math">
                    <m:r>
                      <a:rPr lang="en-US" sz="3200" b="1" i="1">
                        <a:solidFill>
                          <a:schemeClr val="bg1"/>
                        </a:solidFill>
                        <a:latin typeface="Cambria Math"/>
                      </a:rPr>
                      <m:t>𝜶</m:t>
                    </m:r>
                    <m:r>
                      <a:rPr lang="en-US" sz="3200" b="1" i="1">
                        <a:solidFill>
                          <a:schemeClr val="bg1"/>
                        </a:solidFill>
                        <a:latin typeface="Cambria Math"/>
                      </a:rPr>
                      <m:t>,</m:t>
                    </m:r>
                    <m:r>
                      <a:rPr lang="en-US" sz="3200" b="1" i="1">
                        <a:solidFill>
                          <a:schemeClr val="bg1"/>
                        </a:solidFill>
                        <a:latin typeface="Cambria Math"/>
                      </a:rPr>
                      <m:t>𝜷</m:t>
                    </m:r>
                  </m:oMath>
                </a14:m>
                <a:r>
                  <a:rPr lang="en-US" sz="3200" b="1" dirty="0">
                    <a:solidFill>
                      <a:schemeClr val="bg1"/>
                    </a:solidFill>
                  </a:rPr>
                  <a:t>, </a:t>
                </a:r>
                <a14:m>
                  <m:oMath xmlns:m="http://schemas.openxmlformats.org/officeDocument/2006/math">
                    <m:r>
                      <a:rPr lang="en-US" sz="3200" b="1" i="1">
                        <a:solidFill>
                          <a:schemeClr val="bg1"/>
                        </a:solidFill>
                        <a:latin typeface="Cambria Math"/>
                      </a:rPr>
                      <m:t>𝜸</m:t>
                    </m:r>
                  </m:oMath>
                </a14:m>
                <a:r>
                  <a:rPr lang="en-US" sz="3200" dirty="0">
                    <a:solidFill>
                      <a:schemeClr val="bg1"/>
                    </a:solidFill>
                  </a:rPr>
                  <a:t> – are empirical coefficients.</a:t>
                </a:r>
                <a:endParaRPr lang="ru-RU" sz="3200" dirty="0">
                  <a:solidFill>
                    <a:schemeClr val="bg1"/>
                  </a:solidFill>
                </a:endParaRPr>
              </a:p>
              <a:p>
                <a:pPr algn="l"/>
                <a:endParaRPr lang="en-US" sz="2800" dirty="0">
                  <a:solidFill>
                    <a:schemeClr val="bg1"/>
                  </a:solidFill>
                  <a:latin typeface="Blogger Sans" charset="0"/>
                  <a:ea typeface="Blogger Sans" charset="0"/>
                  <a:cs typeface="Blogger Sans" charset="0"/>
                </a:endParaRPr>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191069" y="113179"/>
                <a:ext cx="11778018" cy="6355353"/>
              </a:xfrm>
              <a:blipFill rotWithShape="1">
                <a:blip r:embed="rId4"/>
                <a:stretch>
                  <a:fillRect/>
                </a:stretch>
              </a:blipFill>
            </p:spPr>
            <p:txBody>
              <a:bodyPr/>
              <a:lstStyle/>
              <a:p>
                <a:r>
                  <a:rPr lang="ru-RU">
                    <a:noFill/>
                  </a:rPr>
                  <a:t> </a:t>
                </a:r>
              </a:p>
            </p:txBody>
          </p:sp>
        </mc:Fallback>
      </mc:AlternateContent>
      <p:sp>
        <p:nvSpPr>
          <p:cNvPr id="2" name="Прямоугольник 1"/>
          <p:cNvSpPr/>
          <p:nvPr/>
        </p:nvSpPr>
        <p:spPr>
          <a:xfrm>
            <a:off x="532263" y="600085"/>
            <a:ext cx="11436824" cy="954107"/>
          </a:xfrm>
          <a:prstGeom prst="rect">
            <a:avLst/>
          </a:prstGeom>
        </p:spPr>
        <p:txBody>
          <a:bodyPr wrap="square">
            <a:spAutoFit/>
          </a:bodyPr>
          <a:lstStyle/>
          <a:p>
            <a:pPr marL="342900" indent="-342900">
              <a:buFont typeface="Arial" panose="020B0604020202020204" pitchFamily="34" charset="0"/>
              <a:buChar char="•"/>
            </a:pPr>
            <a:endParaRPr lang="en-US" sz="2800" dirty="0">
              <a:solidFill>
                <a:schemeClr val="bg1"/>
              </a:solidFill>
            </a:endParaRPr>
          </a:p>
          <a:p>
            <a:pPr marL="342900" indent="-342900">
              <a:buFont typeface="Arial" panose="020B0604020202020204" pitchFamily="34" charset="0"/>
              <a:buChar char="•"/>
            </a:pPr>
            <a:endParaRPr lang="en-US" sz="2800" dirty="0">
              <a:solidFill>
                <a:schemeClr val="bg1"/>
              </a:solidFill>
            </a:endParaRPr>
          </a:p>
        </p:txBody>
      </p:sp>
    </p:spTree>
    <p:extLst>
      <p:ext uri="{BB962C8B-B14F-4D97-AF65-F5344CB8AC3E}">
        <p14:creationId xmlns:p14="http://schemas.microsoft.com/office/powerpoint/2010/main" val="3696836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91069" y="113179"/>
            <a:ext cx="11778018" cy="6519634"/>
          </a:xfrm>
        </p:spPr>
        <p:txBody>
          <a:bodyPr>
            <a:normAutofit/>
          </a:bodyPr>
          <a:lstStyle/>
          <a:p>
            <a:pPr algn="l"/>
            <a:r>
              <a:rPr lang="en-US" sz="2800" dirty="0">
                <a:solidFill>
                  <a:schemeClr val="bg1"/>
                </a:solidFill>
                <a:latin typeface="Blogger Sans" charset="0"/>
                <a:ea typeface="Blogger Sans" charset="0"/>
                <a:cs typeface="Blogger Sans" charset="0"/>
              </a:rPr>
              <a:t> </a:t>
            </a:r>
          </a:p>
          <a:p>
            <a:endParaRPr lang="ru-RU" sz="3200" dirty="0">
              <a:solidFill>
                <a:schemeClr val="bg1"/>
              </a:solidFill>
            </a:endParaRPr>
          </a:p>
          <a:p>
            <a:endParaRPr lang="en-US" sz="3600" dirty="0">
              <a:solidFill>
                <a:schemeClr val="bg1"/>
              </a:solidFill>
            </a:endParaRPr>
          </a:p>
          <a:p>
            <a:endParaRPr lang="ru-RU" sz="3200" dirty="0">
              <a:solidFill>
                <a:schemeClr val="bg1"/>
              </a:solidFill>
            </a:endParaRPr>
          </a:p>
          <a:p>
            <a:pPr algn="l"/>
            <a:endParaRPr lang="en-US" sz="2800" dirty="0">
              <a:solidFill>
                <a:schemeClr val="bg1"/>
              </a:solidFill>
              <a:latin typeface="Blogger Sans" charset="0"/>
              <a:ea typeface="Blogger Sans" charset="0"/>
              <a:cs typeface="Blogger Sans" charset="0"/>
            </a:endParaRPr>
          </a:p>
        </p:txBody>
      </p:sp>
      <p:pic>
        <p:nvPicPr>
          <p:cNvPr id="4" name="Рисунок 3" descr="C:\Users\Us\Documents\Physics&amp;Math\Lectures on MBPh\2.Mechanical properties of biological tissues\hemoglobin-and-hematocrit-determination-17-638.jpg"/>
          <p:cNvPicPr/>
          <p:nvPr/>
        </p:nvPicPr>
        <p:blipFill>
          <a:blip r:embed="rId4">
            <a:extLst>
              <a:ext uri="{28A0092B-C50C-407E-A947-70E740481C1C}">
                <a14:useLocalDpi xmlns:a14="http://schemas.microsoft.com/office/drawing/2010/main" val="0"/>
              </a:ext>
            </a:extLst>
          </a:blip>
          <a:srcRect/>
          <a:stretch>
            <a:fillRect/>
          </a:stretch>
        </p:blipFill>
        <p:spPr bwMode="auto">
          <a:xfrm>
            <a:off x="1596788" y="327547"/>
            <a:ext cx="8939284" cy="6305266"/>
          </a:xfrm>
          <a:prstGeom prst="rect">
            <a:avLst/>
          </a:prstGeom>
          <a:noFill/>
          <a:ln>
            <a:noFill/>
          </a:ln>
        </p:spPr>
      </p:pic>
    </p:spTree>
    <p:extLst>
      <p:ext uri="{BB962C8B-B14F-4D97-AF65-F5344CB8AC3E}">
        <p14:creationId xmlns:p14="http://schemas.microsoft.com/office/powerpoint/2010/main" val="27183393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535392" cy="6129867"/>
          </a:xfrm>
        </p:spPr>
        <p:txBody>
          <a:bodyPr>
            <a:normAutofit lnSpcReduction="10000"/>
          </a:bodyPr>
          <a:lstStyle/>
          <a:p>
            <a:pPr algn="l"/>
            <a:r>
              <a:rPr lang="en-US" sz="3200" b="1" dirty="0">
                <a:solidFill>
                  <a:schemeClr val="bg1"/>
                </a:solidFill>
                <a:ea typeface="Blogger Sans" charset="0"/>
                <a:cs typeface="Blogger Sans" charset="0"/>
              </a:rPr>
              <a:t>4. </a:t>
            </a:r>
            <a:r>
              <a:rPr lang="en-US" sz="3200" b="1" dirty="0">
                <a:solidFill>
                  <a:schemeClr val="bg1"/>
                </a:solidFill>
              </a:rPr>
              <a:t>Flow of viscous fluid in a tube</a:t>
            </a:r>
          </a:p>
          <a:p>
            <a:pPr algn="l"/>
            <a:endParaRPr lang="en-US" sz="3200" b="1" dirty="0">
              <a:solidFill>
                <a:schemeClr val="bg1"/>
              </a:solidFill>
            </a:endParaRPr>
          </a:p>
          <a:p>
            <a:pPr algn="l"/>
            <a:r>
              <a:rPr lang="en-US" sz="2800" b="1" dirty="0">
                <a:solidFill>
                  <a:schemeClr val="bg1"/>
                </a:solidFill>
              </a:rPr>
              <a:t>4.1  </a:t>
            </a:r>
            <a:r>
              <a:rPr lang="en-US" sz="3200" b="1" dirty="0">
                <a:solidFill>
                  <a:schemeClr val="bg1"/>
                </a:solidFill>
              </a:rPr>
              <a:t>There are two types of fluids flow related to viscosity: the laminar flow and the turbulent flow. </a:t>
            </a:r>
          </a:p>
          <a:p>
            <a:pPr algn="l"/>
            <a:endParaRPr lang="ru-RU" sz="3200" dirty="0">
              <a:solidFill>
                <a:schemeClr val="bg1"/>
              </a:solidFill>
            </a:endParaRPr>
          </a:p>
          <a:p>
            <a:pPr marL="457200" lvl="0" indent="-457200" algn="l">
              <a:buFont typeface="Arial" panose="020B0604020202020204" pitchFamily="34" charset="0"/>
              <a:buChar char="•"/>
            </a:pPr>
            <a:r>
              <a:rPr lang="en-US" sz="3200" b="1" dirty="0">
                <a:solidFill>
                  <a:schemeClr val="bg1"/>
                </a:solidFill>
              </a:rPr>
              <a:t>Laminar flow is characterized by the smooth flow of the fluid in layers that do not mix </a:t>
            </a:r>
          </a:p>
          <a:p>
            <a:pPr marL="457200" lvl="0" indent="-457200" algn="l">
              <a:buFont typeface="Arial" panose="020B0604020202020204" pitchFamily="34" charset="0"/>
              <a:buChar char="•"/>
            </a:pPr>
            <a:endParaRPr lang="en-US" sz="3200" b="1" dirty="0">
              <a:solidFill>
                <a:schemeClr val="bg1"/>
              </a:solidFill>
            </a:endParaRPr>
          </a:p>
          <a:p>
            <a:pPr marL="457200" lvl="0" indent="-457200" algn="l">
              <a:buFont typeface="Arial" panose="020B0604020202020204" pitchFamily="34" charset="0"/>
              <a:buChar char="•"/>
            </a:pPr>
            <a:r>
              <a:rPr lang="en-US" sz="3200" b="1" dirty="0">
                <a:solidFill>
                  <a:schemeClr val="bg1"/>
                </a:solidFill>
              </a:rPr>
              <a:t>Turbulent flow, or turbulence, is characterized by eddies and swirls that mix layers of fluid together.</a:t>
            </a:r>
            <a:endParaRPr lang="ru-RU" sz="3200" dirty="0">
              <a:solidFill>
                <a:schemeClr val="bg1"/>
              </a:solidFill>
            </a:endParaRPr>
          </a:p>
          <a:p>
            <a:pPr algn="l"/>
            <a:endParaRPr lang="en-US" sz="2800" dirty="0">
              <a:solidFill>
                <a:schemeClr val="bg1"/>
              </a:solidFill>
              <a:latin typeface="Blogger Sans" charset="0"/>
              <a:ea typeface="Blogger Sans" charset="0"/>
              <a:cs typeface="Blogger Sans" charset="0"/>
            </a:endParaRPr>
          </a:p>
          <a:p>
            <a:pPr algn="l"/>
            <a:r>
              <a:rPr lang="en-US" sz="2800" dirty="0">
                <a:solidFill>
                  <a:schemeClr val="bg1"/>
                </a:solidFill>
                <a:latin typeface="Blogger Sans" charset="0"/>
                <a:ea typeface="Blogger Sans" charset="0"/>
                <a:cs typeface="Blogger Sans" charset="0"/>
              </a:rPr>
              <a:t> </a:t>
            </a:r>
          </a:p>
        </p:txBody>
      </p:sp>
    </p:spTree>
    <p:extLst>
      <p:ext uri="{BB962C8B-B14F-4D97-AF65-F5344CB8AC3E}">
        <p14:creationId xmlns:p14="http://schemas.microsoft.com/office/powerpoint/2010/main" val="21651319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406399" y="338665"/>
                <a:ext cx="11535392" cy="6129867"/>
              </a:xfrm>
            </p:spPr>
            <p:txBody>
              <a:bodyPr>
                <a:normAutofit/>
              </a:bodyPr>
              <a:lstStyle/>
              <a:p>
                <a:r>
                  <a:rPr lang="en-US" sz="2800" b="1" dirty="0">
                    <a:solidFill>
                      <a:schemeClr val="bg1"/>
                    </a:solidFill>
                  </a:rPr>
                  <a:t>There is a criteria (indicator) called the Reynolds number Re which can reveal whether flow is laminar or turbulent.</a:t>
                </a:r>
                <a:endParaRPr lang="ru-RU" sz="2800" b="1" dirty="0">
                  <a:solidFill>
                    <a:schemeClr val="bg1"/>
                  </a:solidFill>
                </a:endParaRPr>
              </a:p>
              <a:p>
                <a:endParaRPr lang="en-US" sz="2800" b="1" dirty="0">
                  <a:solidFill>
                    <a:schemeClr val="bg1"/>
                  </a:solidFill>
                </a:endParaRPr>
              </a:p>
              <a:p>
                <a:r>
                  <a:rPr lang="en-US" sz="2800" b="1" dirty="0">
                    <a:solidFill>
                      <a:schemeClr val="bg1"/>
                    </a:solidFill>
                  </a:rPr>
                  <a:t>For flow in a tube of uniform diameter, the Reynolds number is defined as:</a:t>
                </a:r>
                <a:endParaRPr lang="ru-RU" sz="2800" b="1" dirty="0">
                  <a:solidFill>
                    <a:schemeClr val="bg1"/>
                  </a:solidFill>
                </a:endParaRPr>
              </a:p>
              <a:p>
                <a:endParaRPr lang="en-US" sz="3200" b="1" dirty="0">
                  <a:solidFill>
                    <a:schemeClr val="bg1"/>
                  </a:solidFill>
                </a:endParaRPr>
              </a:p>
              <a:p>
                <a:r>
                  <a:rPr lang="en-US" sz="3200" b="1" dirty="0">
                    <a:solidFill>
                      <a:schemeClr val="bg1"/>
                    </a:solidFill>
                  </a:rPr>
                  <a:t>Re = </a:t>
                </a:r>
                <a14:m>
                  <m:oMath xmlns:m="http://schemas.openxmlformats.org/officeDocument/2006/math">
                    <m:f>
                      <m:fPr>
                        <m:ctrlPr>
                          <a:rPr lang="ru-RU" sz="4000" b="1" i="1">
                            <a:solidFill>
                              <a:schemeClr val="bg1"/>
                            </a:solidFill>
                            <a:latin typeface="Cambria Math" panose="02040503050406030204" pitchFamily="18" charset="0"/>
                          </a:rPr>
                        </m:ctrlPr>
                      </m:fPr>
                      <m:num>
                        <m:r>
                          <a:rPr lang="en-US" sz="4000" b="1" i="1">
                            <a:solidFill>
                              <a:schemeClr val="bg1"/>
                            </a:solidFill>
                            <a:latin typeface="Cambria Math"/>
                          </a:rPr>
                          <m:t>𝝆</m:t>
                        </m:r>
                        <m:r>
                          <a:rPr lang="en-US" sz="4000" b="1" i="1">
                            <a:solidFill>
                              <a:schemeClr val="bg1"/>
                            </a:solidFill>
                            <a:latin typeface="Cambria Math"/>
                          </a:rPr>
                          <m:t>𝒗𝒅</m:t>
                        </m:r>
                      </m:num>
                      <m:den>
                        <m:r>
                          <a:rPr lang="en-US" sz="4000" b="1" i="1">
                            <a:solidFill>
                              <a:schemeClr val="bg1"/>
                            </a:solidFill>
                            <a:latin typeface="Cambria Math"/>
                          </a:rPr>
                          <m:t>𝜼</m:t>
                        </m:r>
                      </m:den>
                    </m:f>
                  </m:oMath>
                </a14:m>
                <a:endParaRPr lang="ru-RU" sz="4000" dirty="0">
                  <a:solidFill>
                    <a:schemeClr val="bg1"/>
                  </a:solidFill>
                </a:endParaRPr>
              </a:p>
              <a:p>
                <a:pPr algn="l"/>
                <a:r>
                  <a:rPr lang="en-US" sz="2800" dirty="0">
                    <a:solidFill>
                      <a:schemeClr val="bg1"/>
                    </a:solidFill>
                  </a:rPr>
                  <a:t>where :  </a:t>
                </a:r>
                <a14:m>
                  <m:oMath xmlns:m="http://schemas.openxmlformats.org/officeDocument/2006/math">
                    <m:r>
                      <a:rPr lang="en-US" sz="2800" b="1" i="1">
                        <a:solidFill>
                          <a:schemeClr val="bg1"/>
                        </a:solidFill>
                        <a:latin typeface="Cambria Math"/>
                      </a:rPr>
                      <m:t>𝝆</m:t>
                    </m:r>
                  </m:oMath>
                </a14:m>
                <a:r>
                  <a:rPr lang="en-US" sz="2800" b="1" dirty="0">
                    <a:solidFill>
                      <a:schemeClr val="bg1"/>
                    </a:solidFill>
                  </a:rPr>
                  <a:t> - </a:t>
                </a:r>
                <a:r>
                  <a:rPr lang="en-US" sz="2800" dirty="0">
                    <a:solidFill>
                      <a:schemeClr val="bg1"/>
                    </a:solidFill>
                  </a:rPr>
                  <a:t>is the density of the fluid</a:t>
                </a:r>
                <a:r>
                  <a:rPr lang="en-US" sz="2800" b="1" dirty="0">
                    <a:solidFill>
                      <a:schemeClr val="bg1"/>
                    </a:solidFill>
                  </a:rPr>
                  <a:t>; </a:t>
                </a:r>
                <a:r>
                  <a:rPr lang="en-US" sz="2800" b="1" i="1" dirty="0">
                    <a:solidFill>
                      <a:schemeClr val="bg1"/>
                    </a:solidFill>
                  </a:rPr>
                  <a:t>v</a:t>
                </a:r>
                <a:r>
                  <a:rPr lang="en-US" sz="2800" b="1" dirty="0">
                    <a:solidFill>
                      <a:schemeClr val="bg1"/>
                    </a:solidFill>
                  </a:rPr>
                  <a:t> - </a:t>
                </a:r>
                <a:r>
                  <a:rPr lang="en-US" sz="2800" dirty="0">
                    <a:solidFill>
                      <a:schemeClr val="bg1"/>
                    </a:solidFill>
                  </a:rPr>
                  <a:t>is the speed of the fluid</a:t>
                </a:r>
                <a:r>
                  <a:rPr lang="en-US" sz="2800" b="1" dirty="0">
                    <a:solidFill>
                      <a:schemeClr val="bg1"/>
                    </a:solidFill>
                  </a:rPr>
                  <a:t>; </a:t>
                </a:r>
                <a:r>
                  <a:rPr lang="en-US" sz="2800" b="1" i="1" dirty="0">
                    <a:solidFill>
                      <a:schemeClr val="bg1"/>
                    </a:solidFill>
                  </a:rPr>
                  <a:t>d</a:t>
                </a:r>
                <a:r>
                  <a:rPr lang="en-US" sz="2800" b="1" dirty="0">
                    <a:solidFill>
                      <a:schemeClr val="bg1"/>
                    </a:solidFill>
                  </a:rPr>
                  <a:t> – </a:t>
                </a:r>
                <a:r>
                  <a:rPr lang="en-US" sz="2800" dirty="0">
                    <a:solidFill>
                      <a:schemeClr val="bg1"/>
                    </a:solidFill>
                  </a:rPr>
                  <a:t>is the diameter of the tube</a:t>
                </a:r>
                <a:r>
                  <a:rPr lang="en-US" sz="2800" b="1" dirty="0">
                    <a:solidFill>
                      <a:schemeClr val="bg1"/>
                    </a:solidFill>
                  </a:rPr>
                  <a:t>; </a:t>
                </a:r>
                <a:r>
                  <a:rPr lang="en-US" sz="2800" b="1" i="1" dirty="0">
                    <a:solidFill>
                      <a:schemeClr val="bg1"/>
                    </a:solidFill>
                  </a:rPr>
                  <a:t>η</a:t>
                </a:r>
                <a:r>
                  <a:rPr lang="en-US" sz="2800" b="1" dirty="0">
                    <a:solidFill>
                      <a:schemeClr val="bg1"/>
                    </a:solidFill>
                  </a:rPr>
                  <a:t> – </a:t>
                </a:r>
                <a:r>
                  <a:rPr lang="en-US" sz="2800" dirty="0">
                    <a:solidFill>
                      <a:schemeClr val="bg1"/>
                    </a:solidFill>
                  </a:rPr>
                  <a:t>is the viscosity of the fluid</a:t>
                </a:r>
                <a:endParaRPr lang="ru-RU" sz="2800" dirty="0">
                  <a:solidFill>
                    <a:schemeClr val="bg1"/>
                  </a:solidFill>
                </a:endParaRPr>
              </a:p>
              <a:p>
                <a:pPr algn="l"/>
                <a:endParaRPr lang="en-US" sz="2800" dirty="0">
                  <a:solidFill>
                    <a:schemeClr val="bg1"/>
                  </a:solidFill>
                  <a:latin typeface="Blogger Sans" charset="0"/>
                  <a:ea typeface="Blogger Sans" charset="0"/>
                  <a:cs typeface="Blogger Sans" charset="0"/>
                </a:endParaRPr>
              </a:p>
              <a:p>
                <a:pPr algn="l"/>
                <a:r>
                  <a:rPr lang="en-US" sz="2800" dirty="0">
                    <a:solidFill>
                      <a:schemeClr val="bg1"/>
                    </a:solidFill>
                    <a:ea typeface="Blogger Sans" charset="0"/>
                    <a:cs typeface="Blogger Sans" charset="0"/>
                  </a:rPr>
                  <a:t>The Reynolds number is a unitless quantity. Experiments have revealed that Re is related to the onset of turbulence.</a:t>
                </a:r>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406399" y="338665"/>
                <a:ext cx="11535392" cy="6129867"/>
              </a:xfrm>
              <a:blipFill rotWithShape="1">
                <a:blip r:embed="rId4"/>
                <a:stretch>
                  <a:fillRect l="-1110" t="-1592" r="-1638"/>
                </a:stretch>
              </a:blipFill>
            </p:spPr>
            <p:txBody>
              <a:bodyPr/>
              <a:lstStyle/>
              <a:p>
                <a:r>
                  <a:rPr lang="ru-RU">
                    <a:noFill/>
                  </a:rPr>
                  <a:t> </a:t>
                </a:r>
              </a:p>
            </p:txBody>
          </p:sp>
        </mc:Fallback>
      </mc:AlternateContent>
    </p:spTree>
    <p:extLst>
      <p:ext uri="{BB962C8B-B14F-4D97-AF65-F5344CB8AC3E}">
        <p14:creationId xmlns:p14="http://schemas.microsoft.com/office/powerpoint/2010/main" val="27855967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535392" cy="6129867"/>
          </a:xfrm>
        </p:spPr>
        <p:txBody>
          <a:bodyPr>
            <a:normAutofit/>
          </a:bodyPr>
          <a:lstStyle/>
          <a:p>
            <a:r>
              <a:rPr lang="en-US" sz="2800" b="1" dirty="0">
                <a:solidFill>
                  <a:schemeClr val="bg1"/>
                </a:solidFill>
              </a:rPr>
              <a:t>The relationship between the Reynolds number and the characteristics of the flow</a:t>
            </a:r>
            <a:endParaRPr lang="ru-RU" sz="2800" dirty="0">
              <a:solidFill>
                <a:schemeClr val="bg1"/>
              </a:solidFill>
            </a:endParaRPr>
          </a:p>
          <a:p>
            <a:endParaRPr lang="en-US" sz="2800" dirty="0">
              <a:solidFill>
                <a:schemeClr val="bg1"/>
              </a:solidFill>
              <a:ea typeface="Blogger Sans" charset="0"/>
              <a:cs typeface="Blogger Sans" charset="0"/>
            </a:endParaRPr>
          </a:p>
        </p:txBody>
      </p:sp>
      <mc:AlternateContent xmlns:mc="http://schemas.openxmlformats.org/markup-compatibility/2006" xmlns:a14="http://schemas.microsoft.com/office/drawing/2010/main">
        <mc:Choice Requires="a14">
          <p:graphicFrame>
            <p:nvGraphicFramePr>
              <p:cNvPr id="6" name="Таблица 5"/>
              <p:cNvGraphicFramePr>
                <a:graphicFrameLocks noGrp="1"/>
              </p:cNvGraphicFramePr>
              <p:nvPr>
                <p:extLst>
                  <p:ext uri="{D42A27DB-BD31-4B8C-83A1-F6EECF244321}">
                    <p14:modId xmlns:p14="http://schemas.microsoft.com/office/powerpoint/2010/main" val="3844576579"/>
                  </p:ext>
                </p:extLst>
              </p:nvPr>
            </p:nvGraphicFramePr>
            <p:xfrm>
              <a:off x="406399" y="1296537"/>
              <a:ext cx="11535392" cy="4442370"/>
            </p:xfrm>
            <a:graphic>
              <a:graphicData uri="http://schemas.openxmlformats.org/drawingml/2006/table">
                <a:tbl>
                  <a:tblPr firstRow="1" firstCol="1" bandRow="1"/>
                  <a:tblGrid>
                    <a:gridCol w="3333088">
                      <a:extLst>
                        <a:ext uri="{9D8B030D-6E8A-4147-A177-3AD203B41FA5}">
                          <a16:colId xmlns:a16="http://schemas.microsoft.com/office/drawing/2014/main" val="20000"/>
                        </a:ext>
                      </a:extLst>
                    </a:gridCol>
                    <a:gridCol w="8202304">
                      <a:extLst>
                        <a:ext uri="{9D8B030D-6E8A-4147-A177-3AD203B41FA5}">
                          <a16:colId xmlns:a16="http://schemas.microsoft.com/office/drawing/2014/main" val="20001"/>
                        </a:ext>
                      </a:extLst>
                    </a:gridCol>
                  </a:tblGrid>
                  <a:tr h="813123">
                    <a:tc>
                      <a:txBody>
                        <a:bodyPr/>
                        <a:lstStyle/>
                        <a:p>
                          <a:pPr algn="ctr">
                            <a:lnSpc>
                              <a:spcPct val="150000"/>
                            </a:lnSpc>
                            <a:spcAft>
                              <a:spcPts val="0"/>
                            </a:spcAft>
                          </a:pPr>
                          <a14:m>
                            <m:oMath xmlns:m="http://schemas.openxmlformats.org/officeDocument/2006/math">
                              <m:r>
                                <a:rPr lang="en-US" sz="2400" b="1" i="1" smtClean="0">
                                  <a:solidFill>
                                    <a:schemeClr val="bg1"/>
                                  </a:solidFill>
                                  <a:effectLst/>
                                  <a:latin typeface="Cambria Math"/>
                                  <a:ea typeface="Calibri"/>
                                  <a:cs typeface="Times New Roman"/>
                                </a:rPr>
                                <m:t>𝟎</m:t>
                              </m:r>
                              <m:r>
                                <a:rPr lang="en-US" sz="2400" b="1" i="1" smtClean="0">
                                  <a:solidFill>
                                    <a:schemeClr val="bg1"/>
                                  </a:solidFill>
                                  <a:effectLst/>
                                  <a:latin typeface="Cambria Math"/>
                                  <a:ea typeface="Calibri"/>
                                  <a:cs typeface="Times New Roman"/>
                                </a:rPr>
                                <m:t>&lt;</m:t>
                              </m:r>
                            </m:oMath>
                          </a14:m>
                          <a:r>
                            <a:rPr lang="en-US" sz="2400" b="1" dirty="0">
                              <a:solidFill>
                                <a:schemeClr val="bg1"/>
                              </a:solidFill>
                              <a:effectLst/>
                              <a:latin typeface="Times New Roman"/>
                              <a:ea typeface="Times New Roman"/>
                              <a:cs typeface="Times New Roman"/>
                            </a:rPr>
                            <a:t> </a:t>
                          </a:r>
                          <a:r>
                            <a:rPr lang="en-US" sz="2400" b="1" dirty="0">
                              <a:solidFill>
                                <a:schemeClr val="bg1"/>
                              </a:solidFill>
                              <a:effectLst/>
                              <a:latin typeface="Times New Roman"/>
                              <a:ea typeface="Calibri"/>
                              <a:cs typeface="Times New Roman"/>
                            </a:rPr>
                            <a:t>Re </a:t>
                          </a:r>
                          <a14:m>
                            <m:oMath xmlns:m="http://schemas.openxmlformats.org/officeDocument/2006/math">
                              <m:r>
                                <a:rPr lang="en-US" sz="2400" b="1" i="1">
                                  <a:solidFill>
                                    <a:schemeClr val="bg1"/>
                                  </a:solidFill>
                                  <a:effectLst/>
                                  <a:latin typeface="Cambria Math"/>
                                  <a:ea typeface="Calibri"/>
                                  <a:cs typeface="Times New Roman"/>
                                </a:rPr>
                                <m:t>≤</m:t>
                              </m:r>
                            </m:oMath>
                          </a14:m>
                          <a:r>
                            <a:rPr lang="en-US" sz="2400" b="1" dirty="0">
                              <a:solidFill>
                                <a:schemeClr val="bg1"/>
                              </a:solidFill>
                              <a:effectLst/>
                              <a:latin typeface="Times New Roman"/>
                              <a:ea typeface="Times New Roman"/>
                              <a:cs typeface="Times New Roman"/>
                            </a:rPr>
                            <a:t> 1</a:t>
                          </a:r>
                          <a:endParaRPr lang="ru-RU" sz="2400" dirty="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dirty="0">
                              <a:solidFill>
                                <a:schemeClr val="bg1"/>
                              </a:solidFill>
                              <a:effectLst/>
                              <a:latin typeface="+mn-lt"/>
                              <a:ea typeface="Calibri"/>
                              <a:cs typeface="Times New Roman"/>
                            </a:rPr>
                            <a:t>Flow is laminar in form of ‘creeping ‘flow, entirely dominated by viscosity.</a:t>
                          </a:r>
                          <a:endParaRPr lang="ru-RU" sz="2400" b="1" dirty="0">
                            <a:solidFill>
                              <a:schemeClr val="bg1"/>
                            </a:solidFill>
                            <a:effectLst/>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813123">
                    <a:tc>
                      <a:txBody>
                        <a:bodyPr/>
                        <a:lstStyle/>
                        <a:p>
                          <a:pPr algn="ctr">
                            <a:lnSpc>
                              <a:spcPct val="150000"/>
                            </a:lnSpc>
                            <a:spcAft>
                              <a:spcPts val="0"/>
                            </a:spcAft>
                          </a:pPr>
                          <a14:m>
                            <m:oMath xmlns:m="http://schemas.openxmlformats.org/officeDocument/2006/math">
                              <m:r>
                                <a:rPr lang="en-US" sz="2400" b="1" i="1" smtClean="0">
                                  <a:solidFill>
                                    <a:schemeClr val="bg1"/>
                                  </a:solidFill>
                                  <a:effectLst/>
                                  <a:latin typeface="Cambria Math"/>
                                  <a:ea typeface="Calibri"/>
                                  <a:cs typeface="Times New Roman"/>
                                </a:rPr>
                                <m:t>𝟏</m:t>
                              </m:r>
                              <m:r>
                                <a:rPr lang="en-US" sz="2400" b="1" i="1" smtClean="0">
                                  <a:solidFill>
                                    <a:schemeClr val="bg1"/>
                                  </a:solidFill>
                                  <a:effectLst/>
                                  <a:latin typeface="Cambria Math"/>
                                  <a:ea typeface="Calibri"/>
                                  <a:cs typeface="Times New Roman"/>
                                </a:rPr>
                                <m:t>&lt;</m:t>
                              </m:r>
                            </m:oMath>
                          </a14:m>
                          <a:r>
                            <a:rPr lang="en-US" sz="2400" b="1" dirty="0">
                              <a:solidFill>
                                <a:schemeClr val="bg1"/>
                              </a:solidFill>
                              <a:effectLst/>
                              <a:latin typeface="Times New Roman"/>
                              <a:ea typeface="Calibri"/>
                              <a:cs typeface="Times New Roman"/>
                            </a:rPr>
                            <a:t> Re </a:t>
                          </a:r>
                          <a14:m>
                            <m:oMath xmlns:m="http://schemas.openxmlformats.org/officeDocument/2006/math">
                              <m:r>
                                <a:rPr lang="en-US" sz="2400" b="1" i="1">
                                  <a:solidFill>
                                    <a:schemeClr val="bg1"/>
                                  </a:solidFill>
                                  <a:effectLst/>
                                  <a:latin typeface="Cambria Math"/>
                                  <a:ea typeface="Calibri"/>
                                  <a:cs typeface="Times New Roman"/>
                                </a:rPr>
                                <m:t>≤</m:t>
                              </m:r>
                            </m:oMath>
                          </a14:m>
                          <a:r>
                            <a:rPr lang="en-US" sz="2400" b="1" dirty="0">
                              <a:solidFill>
                                <a:schemeClr val="bg1"/>
                              </a:solidFill>
                              <a:effectLst/>
                              <a:latin typeface="Times New Roman"/>
                              <a:ea typeface="Times New Roman"/>
                              <a:cs typeface="Times New Roman"/>
                            </a:rPr>
                            <a:t> 2000</a:t>
                          </a:r>
                          <a:endParaRPr lang="ru-RU" sz="2400" dirty="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dirty="0">
                              <a:solidFill>
                                <a:schemeClr val="bg1"/>
                              </a:solidFill>
                              <a:effectLst/>
                              <a:latin typeface="+mn-lt"/>
                              <a:ea typeface="Calibri"/>
                              <a:cs typeface="Times New Roman"/>
                            </a:rPr>
                            <a:t>Laminar flow, determined by fluid viscosity and kinetic energy of flow.</a:t>
                          </a:r>
                          <a:endParaRPr lang="ru-RU" sz="2400" b="1" dirty="0">
                            <a:solidFill>
                              <a:schemeClr val="bg1"/>
                            </a:solidFill>
                            <a:effectLst/>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526902">
                    <a:tc>
                      <a:txBody>
                        <a:bodyPr/>
                        <a:lstStyle/>
                        <a:p>
                          <a:pPr algn="ctr">
                            <a:lnSpc>
                              <a:spcPct val="150000"/>
                            </a:lnSpc>
                            <a:spcAft>
                              <a:spcPts val="0"/>
                            </a:spcAft>
                          </a:pPr>
                          <a:r>
                            <a:rPr lang="en-US" sz="2400" b="1" dirty="0">
                              <a:solidFill>
                                <a:schemeClr val="bg1"/>
                              </a:solidFill>
                              <a:effectLst/>
                              <a:latin typeface="Times New Roman"/>
                              <a:ea typeface="Times New Roman"/>
                              <a:cs typeface="Times New Roman"/>
                            </a:rPr>
                            <a:t>2000 </a:t>
                          </a:r>
                          <a14:m>
                            <m:oMath xmlns:m="http://schemas.openxmlformats.org/officeDocument/2006/math">
                              <m:r>
                                <a:rPr lang="en-US" sz="2400" b="1" i="1">
                                  <a:solidFill>
                                    <a:schemeClr val="bg1"/>
                                  </a:solidFill>
                                  <a:effectLst/>
                                  <a:latin typeface="Cambria Math"/>
                                  <a:ea typeface="Calibri"/>
                                  <a:cs typeface="Times New Roman"/>
                                </a:rPr>
                                <m:t>&lt;</m:t>
                              </m:r>
                            </m:oMath>
                          </a14:m>
                          <a:r>
                            <a:rPr lang="en-US" sz="2400" b="1" dirty="0">
                              <a:solidFill>
                                <a:schemeClr val="bg1"/>
                              </a:solidFill>
                              <a:effectLst/>
                              <a:latin typeface="Times New Roman"/>
                              <a:ea typeface="Calibri"/>
                              <a:cs typeface="Times New Roman"/>
                            </a:rPr>
                            <a:t> Re </a:t>
                          </a:r>
                          <a14:m>
                            <m:oMath xmlns:m="http://schemas.openxmlformats.org/officeDocument/2006/math">
                              <m:r>
                                <a:rPr lang="en-US" sz="2400" b="1" i="1">
                                  <a:solidFill>
                                    <a:schemeClr val="bg1"/>
                                  </a:solidFill>
                                  <a:effectLst/>
                                  <a:latin typeface="Cambria Math"/>
                                  <a:ea typeface="Calibri"/>
                                  <a:cs typeface="Times New Roman"/>
                                </a:rPr>
                                <m:t>≤</m:t>
                              </m:r>
                            </m:oMath>
                          </a14:m>
                          <a:r>
                            <a:rPr lang="en-US" sz="2400" b="1" dirty="0">
                              <a:solidFill>
                                <a:schemeClr val="bg1"/>
                              </a:solidFill>
                              <a:effectLst/>
                              <a:latin typeface="Times New Roman"/>
                              <a:ea typeface="Times New Roman"/>
                              <a:cs typeface="Times New Roman"/>
                            </a:rPr>
                            <a:t> 3000</a:t>
                          </a:r>
                          <a:endParaRPr lang="ru-RU" sz="2400" dirty="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dirty="0">
                              <a:solidFill>
                                <a:schemeClr val="bg1"/>
                              </a:solidFill>
                              <a:effectLst/>
                              <a:latin typeface="+mn-lt"/>
                              <a:ea typeface="Calibri"/>
                              <a:cs typeface="Times New Roman"/>
                            </a:rPr>
                            <a:t>Flow is unstable</a:t>
                          </a:r>
                          <a:r>
                            <a:rPr lang="en-US" sz="2400" b="1" dirty="0">
                              <a:solidFill>
                                <a:schemeClr val="bg1"/>
                              </a:solidFill>
                              <a:effectLst/>
                              <a:latin typeface="+mn-lt"/>
                              <a:ea typeface="Calibri"/>
                              <a:cs typeface="LiberationSans"/>
                            </a:rPr>
                            <a:t> </a:t>
                          </a:r>
                          <a:r>
                            <a:rPr lang="en-US" sz="2400" b="1" dirty="0">
                              <a:solidFill>
                                <a:schemeClr val="bg1"/>
                              </a:solidFill>
                              <a:effectLst/>
                              <a:latin typeface="+mn-lt"/>
                              <a:ea typeface="Calibri"/>
                              <a:cs typeface="Times New Roman"/>
                            </a:rPr>
                            <a:t>— that is, it can be laminar, but small obstructions and surface roughness can make it turbulent, and it may oscillate randomly between being laminar and turbulent</a:t>
                          </a:r>
                          <a:endParaRPr lang="ru-RU" sz="2400" b="1" dirty="0">
                            <a:solidFill>
                              <a:schemeClr val="bg1"/>
                            </a:solidFill>
                            <a:effectLst/>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0298">
                    <a:tc>
                      <a:txBody>
                        <a:bodyPr/>
                        <a:lstStyle/>
                        <a:p>
                          <a:pPr algn="ctr">
                            <a:lnSpc>
                              <a:spcPct val="150000"/>
                            </a:lnSpc>
                            <a:spcAft>
                              <a:spcPts val="0"/>
                            </a:spcAft>
                          </a:pPr>
                          <a14:m>
                            <m:oMath xmlns:m="http://schemas.openxmlformats.org/officeDocument/2006/math">
                              <m:r>
                                <a:rPr lang="en-US" sz="2400" b="1" i="1" smtClean="0">
                                  <a:solidFill>
                                    <a:schemeClr val="bg1"/>
                                  </a:solidFill>
                                  <a:effectLst/>
                                  <a:latin typeface="Cambria Math"/>
                                  <a:ea typeface="Times New Roman"/>
                                  <a:cs typeface="Times New Roman"/>
                                </a:rPr>
                                <m:t>𝟑𝟎𝟎𝟎</m:t>
                              </m:r>
                              <m:r>
                                <a:rPr lang="en-US" sz="2400" b="1" i="1" smtClean="0">
                                  <a:solidFill>
                                    <a:schemeClr val="bg1"/>
                                  </a:solidFill>
                                  <a:effectLst/>
                                  <a:latin typeface="Cambria Math"/>
                                  <a:ea typeface="Times New Roman"/>
                                  <a:cs typeface="Times New Roman"/>
                                </a:rPr>
                                <m:t>&lt;</m:t>
                              </m:r>
                            </m:oMath>
                          </a14:m>
                          <a:r>
                            <a:rPr lang="en-US" sz="2400" b="1" dirty="0">
                              <a:solidFill>
                                <a:schemeClr val="bg1"/>
                              </a:solidFill>
                              <a:effectLst/>
                              <a:latin typeface="Times New Roman"/>
                              <a:ea typeface="Times New Roman"/>
                              <a:cs typeface="Times New Roman"/>
                            </a:rPr>
                            <a:t> Re </a:t>
                          </a:r>
                          <a14:m>
                            <m:oMath xmlns:m="http://schemas.openxmlformats.org/officeDocument/2006/math">
                              <m:r>
                                <a:rPr lang="en-US" sz="2400" b="1" i="1">
                                  <a:solidFill>
                                    <a:schemeClr val="bg1"/>
                                  </a:solidFill>
                                  <a:effectLst/>
                                  <a:latin typeface="Cambria Math"/>
                                  <a:ea typeface="Times New Roman"/>
                                  <a:cs typeface="Times New Roman"/>
                                </a:rPr>
                                <m:t>≤</m:t>
                              </m:r>
                            </m:oMath>
                          </a14:m>
                          <a:r>
                            <a:rPr lang="en-US" sz="2400" b="1" dirty="0">
                              <a:solidFill>
                                <a:schemeClr val="bg1"/>
                              </a:solidFill>
                              <a:effectLst/>
                              <a:latin typeface="Times New Roman"/>
                              <a:ea typeface="Times New Roman"/>
                              <a:cs typeface="Times New Roman"/>
                            </a:rPr>
                            <a:t> 10000</a:t>
                          </a:r>
                          <a:endParaRPr lang="ru-RU" sz="2400" dirty="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400" b="1" dirty="0">
                              <a:solidFill>
                                <a:schemeClr val="bg1"/>
                              </a:solidFill>
                              <a:effectLst/>
                              <a:latin typeface="+mn-lt"/>
                              <a:ea typeface="Calibri"/>
                              <a:cs typeface="Times New Roman"/>
                            </a:rPr>
                            <a:t>Transition to turbulence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752076">
                    <a:tc>
                      <a:txBody>
                        <a:bodyPr/>
                        <a:lstStyle/>
                        <a:p>
                          <a:pPr algn="ctr">
                            <a:lnSpc>
                              <a:spcPct val="150000"/>
                            </a:lnSpc>
                            <a:spcAft>
                              <a:spcPts val="0"/>
                            </a:spcAft>
                          </a:pPr>
                          <a:r>
                            <a:rPr lang="ru-RU" sz="2400" b="1">
                              <a:solidFill>
                                <a:schemeClr val="bg1"/>
                              </a:solidFill>
                              <a:effectLst/>
                              <a:latin typeface="Times New Roman"/>
                              <a:ea typeface="Calibri"/>
                              <a:cs typeface="Times New Roman"/>
                            </a:rPr>
                            <a:t>10 000 </a:t>
                          </a:r>
                          <a:r>
                            <a:rPr lang="ru-RU" sz="2400" b="1" i="1">
                              <a:solidFill>
                                <a:schemeClr val="bg1"/>
                              </a:solidFill>
                              <a:effectLst/>
                              <a:latin typeface="Times New Roman"/>
                              <a:ea typeface="Calibri"/>
                              <a:cs typeface="Times New Roman"/>
                            </a:rPr>
                            <a:t>&lt; </a:t>
                          </a:r>
                          <a:r>
                            <a:rPr lang="ru-RU" sz="2400" b="1">
                              <a:solidFill>
                                <a:schemeClr val="bg1"/>
                              </a:solidFill>
                              <a:effectLst/>
                              <a:latin typeface="Times New Roman"/>
                              <a:ea typeface="Calibri"/>
                              <a:cs typeface="Times New Roman"/>
                            </a:rPr>
                            <a:t>Re</a:t>
                          </a:r>
                          <a:endParaRPr lang="ru-RU" sz="240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dirty="0">
                              <a:solidFill>
                                <a:schemeClr val="bg1"/>
                              </a:solidFill>
                              <a:effectLst/>
                              <a:latin typeface="+mn-lt"/>
                              <a:ea typeface="Calibri"/>
                              <a:cs typeface="Times New Roman"/>
                            </a:rPr>
                            <a:t>Flow is turbulent relatively determined by laminar viscosity</a:t>
                          </a:r>
                          <a:endParaRPr lang="ru-RU" sz="2400" b="1" dirty="0">
                            <a:solidFill>
                              <a:schemeClr val="bg1"/>
                            </a:solidFill>
                            <a:effectLst/>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mc:Choice>
        <mc:Fallback xmlns="">
          <p:graphicFrame>
            <p:nvGraphicFramePr>
              <p:cNvPr id="6" name="Таблица 5"/>
              <p:cNvGraphicFramePr>
                <a:graphicFrameLocks noGrp="1"/>
              </p:cNvGraphicFramePr>
              <p:nvPr>
                <p:extLst>
                  <p:ext uri="{D42A27DB-BD31-4B8C-83A1-F6EECF244321}">
                    <p14:modId xmlns:p14="http://schemas.microsoft.com/office/powerpoint/2010/main" val="3844576579"/>
                  </p:ext>
                </p:extLst>
              </p:nvPr>
            </p:nvGraphicFramePr>
            <p:xfrm>
              <a:off x="406399" y="1296537"/>
              <a:ext cx="11535392" cy="4442370"/>
            </p:xfrm>
            <a:graphic>
              <a:graphicData uri="http://schemas.openxmlformats.org/drawingml/2006/table">
                <a:tbl>
                  <a:tblPr firstRow="1" firstCol="1" bandRow="1"/>
                  <a:tblGrid>
                    <a:gridCol w="3333088"/>
                    <a:gridCol w="8202304"/>
                  </a:tblGrid>
                  <a:tr h="816547">
                    <a:tc>
                      <a:txBody>
                        <a:bodyPr/>
                        <a:lstStyle/>
                        <a:p>
                          <a:endParaRPr lang="ru-RU"/>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1">
                          <a:blip r:embed="rId4"/>
                          <a:stretch>
                            <a:fillRect l="-183" t="-8209" r="-245887" b="-444030"/>
                          </a:stretch>
                        </a:blipFill>
                      </a:tcPr>
                    </a:tc>
                    <a:tc>
                      <a:txBody>
                        <a:bodyPr/>
                        <a:lstStyle/>
                        <a:p>
                          <a:pPr>
                            <a:lnSpc>
                              <a:spcPct val="115000"/>
                            </a:lnSpc>
                            <a:spcAft>
                              <a:spcPts val="0"/>
                            </a:spcAft>
                          </a:pPr>
                          <a:r>
                            <a:rPr lang="en-US" sz="2400" b="1" dirty="0">
                              <a:solidFill>
                                <a:schemeClr val="bg1"/>
                              </a:solidFill>
                              <a:effectLst/>
                              <a:latin typeface="+mn-lt"/>
                              <a:ea typeface="Calibri"/>
                              <a:cs typeface="Times New Roman"/>
                            </a:rPr>
                            <a:t>Flow is laminar in form of ‘creeping ‘flow, entirely dominated by viscosity.</a:t>
                          </a:r>
                          <a:endParaRPr lang="ru-RU" sz="2400" b="1" dirty="0">
                            <a:solidFill>
                              <a:schemeClr val="bg1"/>
                            </a:solidFill>
                            <a:effectLst/>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16547">
                    <a:tc>
                      <a:txBody>
                        <a:bodyPr/>
                        <a:lstStyle/>
                        <a:p>
                          <a:endParaRPr lang="ru-RU"/>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1">
                          <a:blip r:embed="rId4"/>
                          <a:stretch>
                            <a:fillRect l="-183" t="-108209" r="-245887" b="-344030"/>
                          </a:stretch>
                        </a:blipFill>
                      </a:tcPr>
                    </a:tc>
                    <a:tc>
                      <a:txBody>
                        <a:bodyPr/>
                        <a:lstStyle/>
                        <a:p>
                          <a:pPr>
                            <a:lnSpc>
                              <a:spcPct val="115000"/>
                            </a:lnSpc>
                            <a:spcAft>
                              <a:spcPts val="0"/>
                            </a:spcAft>
                          </a:pPr>
                          <a:r>
                            <a:rPr lang="en-US" sz="2400" b="1" dirty="0">
                              <a:solidFill>
                                <a:schemeClr val="bg1"/>
                              </a:solidFill>
                              <a:effectLst/>
                              <a:latin typeface="+mn-lt"/>
                              <a:ea typeface="Calibri"/>
                              <a:cs typeface="Times New Roman"/>
                            </a:rPr>
                            <a:t>Laminar flow, determined by fluid viscosity and kinetic energy of flow.</a:t>
                          </a:r>
                          <a:endParaRPr lang="ru-RU" sz="2400" b="1" dirty="0">
                            <a:solidFill>
                              <a:schemeClr val="bg1"/>
                            </a:solidFill>
                            <a:effectLst/>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6902">
                    <a:tc>
                      <a:txBody>
                        <a:bodyPr/>
                        <a:lstStyle/>
                        <a:p>
                          <a:endParaRPr lang="ru-RU"/>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1">
                          <a:blip r:embed="rId4"/>
                          <a:stretch>
                            <a:fillRect l="-183" t="-111600" r="-245887" b="-84400"/>
                          </a:stretch>
                        </a:blipFill>
                      </a:tcPr>
                    </a:tc>
                    <a:tc>
                      <a:txBody>
                        <a:bodyPr/>
                        <a:lstStyle/>
                        <a:p>
                          <a:pPr>
                            <a:lnSpc>
                              <a:spcPct val="115000"/>
                            </a:lnSpc>
                            <a:spcAft>
                              <a:spcPts val="0"/>
                            </a:spcAft>
                          </a:pPr>
                          <a:r>
                            <a:rPr lang="en-US" sz="2400" b="1" dirty="0">
                              <a:solidFill>
                                <a:schemeClr val="bg1"/>
                              </a:solidFill>
                              <a:effectLst/>
                              <a:latin typeface="+mn-lt"/>
                              <a:ea typeface="Calibri"/>
                              <a:cs typeface="Times New Roman"/>
                            </a:rPr>
                            <a:t>Flow is unstable</a:t>
                          </a:r>
                          <a:r>
                            <a:rPr lang="en-US" sz="2400" b="1" dirty="0">
                              <a:solidFill>
                                <a:schemeClr val="bg1"/>
                              </a:solidFill>
                              <a:effectLst/>
                              <a:latin typeface="+mn-lt"/>
                              <a:ea typeface="Calibri"/>
                              <a:cs typeface="LiberationSans"/>
                            </a:rPr>
                            <a:t> </a:t>
                          </a:r>
                          <a:r>
                            <a:rPr lang="en-US" sz="2400" b="1" dirty="0">
                              <a:solidFill>
                                <a:schemeClr val="bg1"/>
                              </a:solidFill>
                              <a:effectLst/>
                              <a:latin typeface="+mn-lt"/>
                              <a:ea typeface="Calibri"/>
                              <a:cs typeface="Times New Roman"/>
                            </a:rPr>
                            <a:t>— that is, it can be laminar, but small obstructions and surface roughness can make </a:t>
                          </a:r>
                          <a:r>
                            <a:rPr lang="en-US" sz="2400" b="1" dirty="0" smtClean="0">
                              <a:solidFill>
                                <a:schemeClr val="bg1"/>
                              </a:solidFill>
                              <a:effectLst/>
                              <a:latin typeface="+mn-lt"/>
                              <a:ea typeface="Calibri"/>
                              <a:cs typeface="Times New Roman"/>
                            </a:rPr>
                            <a:t>it turbulent</a:t>
                          </a:r>
                          <a:r>
                            <a:rPr lang="en-US" sz="2400" b="1" dirty="0">
                              <a:solidFill>
                                <a:schemeClr val="bg1"/>
                              </a:solidFill>
                              <a:effectLst/>
                              <a:latin typeface="+mn-lt"/>
                              <a:ea typeface="Calibri"/>
                              <a:cs typeface="Times New Roman"/>
                            </a:rPr>
                            <a:t>, and it may oscillate randomly between being laminar and </a:t>
                          </a:r>
                          <a:r>
                            <a:rPr lang="en-US" sz="2400" b="1" dirty="0" smtClean="0">
                              <a:solidFill>
                                <a:schemeClr val="bg1"/>
                              </a:solidFill>
                              <a:effectLst/>
                              <a:latin typeface="+mn-lt"/>
                              <a:ea typeface="Calibri"/>
                              <a:cs typeface="Times New Roman"/>
                            </a:rPr>
                            <a:t>turbulent</a:t>
                          </a:r>
                          <a:endParaRPr lang="ru-RU" sz="2400" b="1" dirty="0">
                            <a:solidFill>
                              <a:schemeClr val="bg1"/>
                            </a:solidFill>
                            <a:effectLst/>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0298">
                    <a:tc>
                      <a:txBody>
                        <a:bodyPr/>
                        <a:lstStyle/>
                        <a:p>
                          <a:endParaRPr lang="ru-RU"/>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1">
                          <a:blip r:embed="rId4"/>
                          <a:stretch>
                            <a:fillRect l="-183" t="-608046" r="-245887" b="-142529"/>
                          </a:stretch>
                        </a:blipFill>
                      </a:tcPr>
                    </a:tc>
                    <a:tc>
                      <a:txBody>
                        <a:bodyPr/>
                        <a:lstStyle/>
                        <a:p>
                          <a:pPr>
                            <a:lnSpc>
                              <a:spcPct val="115000"/>
                            </a:lnSpc>
                            <a:spcAft>
                              <a:spcPts val="0"/>
                            </a:spcAft>
                          </a:pPr>
                          <a:r>
                            <a:rPr lang="ru-RU" sz="2400" b="1" dirty="0">
                              <a:solidFill>
                                <a:schemeClr val="bg1"/>
                              </a:solidFill>
                              <a:effectLst/>
                              <a:latin typeface="+mn-lt"/>
                              <a:ea typeface="Calibri"/>
                              <a:cs typeface="Times New Roman"/>
                            </a:rPr>
                            <a:t>Transition to turbulence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52076">
                    <a:tc>
                      <a:txBody>
                        <a:bodyPr/>
                        <a:lstStyle/>
                        <a:p>
                          <a:pPr algn="ctr">
                            <a:lnSpc>
                              <a:spcPct val="150000"/>
                            </a:lnSpc>
                            <a:spcAft>
                              <a:spcPts val="0"/>
                            </a:spcAft>
                          </a:pPr>
                          <a:r>
                            <a:rPr lang="ru-RU" sz="2400" b="1">
                              <a:solidFill>
                                <a:schemeClr val="bg1"/>
                              </a:solidFill>
                              <a:effectLst/>
                              <a:latin typeface="Times New Roman"/>
                              <a:ea typeface="Calibri"/>
                              <a:cs typeface="Times New Roman"/>
                            </a:rPr>
                            <a:t>10 000 </a:t>
                          </a:r>
                          <a:r>
                            <a:rPr lang="ru-RU" sz="2400" b="1" i="1">
                              <a:solidFill>
                                <a:schemeClr val="bg1"/>
                              </a:solidFill>
                              <a:effectLst/>
                              <a:latin typeface="Times New Roman"/>
                              <a:ea typeface="Calibri"/>
                              <a:cs typeface="Times New Roman"/>
                            </a:rPr>
                            <a:t>&lt; </a:t>
                          </a:r>
                          <a:r>
                            <a:rPr lang="ru-RU" sz="2400" b="1">
                              <a:solidFill>
                                <a:schemeClr val="bg1"/>
                              </a:solidFill>
                              <a:effectLst/>
                              <a:latin typeface="Times New Roman"/>
                              <a:ea typeface="Calibri"/>
                              <a:cs typeface="Times New Roman"/>
                            </a:rPr>
                            <a:t>Re</a:t>
                          </a:r>
                          <a:endParaRPr lang="ru-RU" sz="240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dirty="0">
                              <a:solidFill>
                                <a:schemeClr val="bg1"/>
                              </a:solidFill>
                              <a:effectLst/>
                              <a:latin typeface="+mn-lt"/>
                              <a:ea typeface="Calibri"/>
                              <a:cs typeface="Times New Roman"/>
                            </a:rPr>
                            <a:t>Flow is turbulent relatively determined by laminar viscosity</a:t>
                          </a:r>
                          <a:endParaRPr lang="ru-RU" sz="2400" b="1" dirty="0">
                            <a:solidFill>
                              <a:schemeClr val="bg1"/>
                            </a:solidFill>
                            <a:effectLst/>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Fallback>
      </mc:AlternateContent>
      <p:sp>
        <p:nvSpPr>
          <p:cNvPr id="7" name="Прямоугольник 6"/>
          <p:cNvSpPr/>
          <p:nvPr/>
        </p:nvSpPr>
        <p:spPr>
          <a:xfrm>
            <a:off x="627797" y="5974686"/>
            <a:ext cx="11313994" cy="707886"/>
          </a:xfrm>
          <a:prstGeom prst="rect">
            <a:avLst/>
          </a:prstGeom>
        </p:spPr>
        <p:txBody>
          <a:bodyPr wrap="square">
            <a:spAutoFit/>
          </a:bodyPr>
          <a:lstStyle/>
          <a:p>
            <a:r>
              <a:rPr lang="en-US" sz="2000" b="1" dirty="0">
                <a:solidFill>
                  <a:schemeClr val="bg1"/>
                </a:solidFill>
              </a:rPr>
              <a:t>The blood flow through most of the body is a quiet, laminar flow. The exception is in the aorta, where the speed of the blood flow rises above a critical value of 35 cm/s and becomes turbulent.</a:t>
            </a:r>
            <a:endParaRPr lang="ru-RU" sz="2000" b="1" dirty="0">
              <a:solidFill>
                <a:schemeClr val="bg1"/>
              </a:solidFill>
            </a:endParaRPr>
          </a:p>
        </p:txBody>
      </p:sp>
    </p:spTree>
    <p:extLst>
      <p:ext uri="{BB962C8B-B14F-4D97-AF65-F5344CB8AC3E}">
        <p14:creationId xmlns:p14="http://schemas.microsoft.com/office/powerpoint/2010/main" val="18994352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pPr algn="l"/>
            <a:r>
              <a:rPr lang="en-US" sz="3200" b="1" dirty="0">
                <a:solidFill>
                  <a:schemeClr val="bg1"/>
                </a:solidFill>
                <a:ea typeface="Blogger Sans" charset="0"/>
                <a:cs typeface="Blogger Sans" charset="0"/>
              </a:rPr>
              <a:t>4.2 </a:t>
            </a:r>
            <a:r>
              <a:rPr lang="en-US" sz="3200" b="1" dirty="0">
                <a:solidFill>
                  <a:schemeClr val="bg1"/>
                </a:solidFill>
              </a:rPr>
              <a:t>Poiseuille’s law</a:t>
            </a:r>
            <a:r>
              <a:rPr lang="en-US" sz="3200" dirty="0">
                <a:solidFill>
                  <a:schemeClr val="bg1"/>
                </a:solidFill>
              </a:rPr>
              <a:t> </a:t>
            </a:r>
          </a:p>
          <a:p>
            <a:endParaRPr lang="en-US" sz="3600" dirty="0">
              <a:solidFill>
                <a:schemeClr val="accent4">
                  <a:lumMod val="40000"/>
                  <a:lumOff val="60000"/>
                </a:schemeClr>
              </a:solidFill>
              <a:latin typeface="Blogger Sans" charset="0"/>
              <a:ea typeface="Blogger Sans" charset="0"/>
              <a:cs typeface="Blogger Sans" charset="0"/>
            </a:endParaRPr>
          </a:p>
          <a:p>
            <a:pPr algn="l"/>
            <a:r>
              <a:rPr lang="en-US" dirty="0">
                <a:solidFill>
                  <a:schemeClr val="bg1"/>
                </a:solidFill>
                <a:latin typeface="Blogger Sans" charset="0"/>
                <a:ea typeface="Blogger Sans" charset="0"/>
                <a:cs typeface="Blogger Sans" charset="0"/>
              </a:rPr>
              <a:t> </a:t>
            </a:r>
          </a:p>
          <a:p>
            <a:pPr algn="l"/>
            <a:r>
              <a:rPr lang="en-US" sz="2800" dirty="0">
                <a:solidFill>
                  <a:schemeClr val="bg1"/>
                </a:solidFill>
                <a:latin typeface="Blogger Sans" charset="0"/>
                <a:ea typeface="Blogger Sans" charset="0"/>
                <a:cs typeface="Blogger Sans" charset="0"/>
              </a:rPr>
              <a:t> </a:t>
            </a:r>
          </a:p>
        </p:txBody>
      </p:sp>
      <p:sp>
        <p:nvSpPr>
          <p:cNvPr id="6" name="TextBox 5"/>
          <p:cNvSpPr txBox="1"/>
          <p:nvPr/>
        </p:nvSpPr>
        <p:spPr>
          <a:xfrm>
            <a:off x="406399" y="1055961"/>
            <a:ext cx="11396133" cy="3108543"/>
          </a:xfrm>
          <a:prstGeom prst="rect">
            <a:avLst/>
          </a:prstGeom>
          <a:noFill/>
        </p:spPr>
        <p:txBody>
          <a:bodyPr wrap="square" rtlCol="0">
            <a:spAutoFit/>
          </a:bodyPr>
          <a:lstStyle/>
          <a:p>
            <a:pPr algn="just"/>
            <a:r>
              <a:rPr lang="en-US" sz="2800" dirty="0">
                <a:solidFill>
                  <a:prstClr val="white"/>
                </a:solidFill>
              </a:rPr>
              <a:t>	In steady flow the fluid in a tube is not accelerating, and an equation relating the pressure gradients to the viscous shear stresses can be derived by consideration of the equilibrium of an annulus of the fluid. </a:t>
            </a:r>
          </a:p>
          <a:p>
            <a:pPr algn="just"/>
            <a:r>
              <a:rPr lang="en-US" sz="2800" dirty="0">
                <a:solidFill>
                  <a:prstClr val="white"/>
                </a:solidFill>
              </a:rPr>
              <a:t>	For the Newtonian fluid the velocity profile for laminar flow in a tube is parabolic. The velocity is zero at the wall and reaches a maximum at the centerline.</a:t>
            </a:r>
          </a:p>
          <a:p>
            <a:pPr algn="just"/>
            <a:endParaRPr lang="en-US" sz="2800" dirty="0">
              <a:solidFill>
                <a:prstClr val="white"/>
              </a:solidFill>
            </a:endParaRPr>
          </a:p>
        </p:txBody>
      </p:sp>
      <p:pic>
        <p:nvPicPr>
          <p:cNvPr id="7" name="Рисунок 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1188" y="3643951"/>
            <a:ext cx="6701051" cy="2947917"/>
          </a:xfrm>
          <a:prstGeom prst="rect">
            <a:avLst/>
          </a:prstGeom>
          <a:noFill/>
        </p:spPr>
      </p:pic>
    </p:spTree>
    <p:extLst>
      <p:ext uri="{BB962C8B-B14F-4D97-AF65-F5344CB8AC3E}">
        <p14:creationId xmlns:p14="http://schemas.microsoft.com/office/powerpoint/2010/main" val="30826670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endParaRPr lang="en-US" sz="3600" dirty="0">
              <a:solidFill>
                <a:schemeClr val="accent4">
                  <a:lumMod val="40000"/>
                  <a:lumOff val="60000"/>
                </a:schemeClr>
              </a:solidFill>
              <a:latin typeface="Blogger Sans" charset="0"/>
              <a:ea typeface="Blogger Sans" charset="0"/>
              <a:cs typeface="Blogger Sans" charset="0"/>
            </a:endParaRPr>
          </a:p>
          <a:p>
            <a:pPr algn="l"/>
            <a:r>
              <a:rPr lang="en-US" dirty="0">
                <a:solidFill>
                  <a:schemeClr val="bg1"/>
                </a:solidFill>
                <a:latin typeface="Blogger Sans" charset="0"/>
                <a:ea typeface="Blogger Sans" charset="0"/>
                <a:cs typeface="Blogger Sans" charset="0"/>
              </a:rPr>
              <a:t> </a:t>
            </a:r>
          </a:p>
          <a:p>
            <a:pPr algn="l"/>
            <a:r>
              <a:rPr lang="en-US" sz="2800" dirty="0">
                <a:solidFill>
                  <a:schemeClr val="bg1"/>
                </a:solidFill>
                <a:latin typeface="Blogger Sans" charset="0"/>
                <a:ea typeface="Blogger Sans" charset="0"/>
                <a:cs typeface="Blogger Sans" charset="0"/>
              </a:rPr>
              <a:t> </a:t>
            </a:r>
          </a:p>
        </p:txBody>
      </p:sp>
      <mc:AlternateContent xmlns:mc="http://schemas.openxmlformats.org/markup-compatibility/2006" xmlns:a14="http://schemas.microsoft.com/office/drawing/2010/main">
        <mc:Choice Requires="a14">
          <p:sp>
            <p:nvSpPr>
              <p:cNvPr id="6" name="TextBox 5"/>
              <p:cNvSpPr txBox="1"/>
              <p:nvPr/>
            </p:nvSpPr>
            <p:spPr>
              <a:xfrm>
                <a:off x="406398" y="338665"/>
                <a:ext cx="11576336" cy="6158417"/>
              </a:xfrm>
              <a:prstGeom prst="rect">
                <a:avLst/>
              </a:prstGeom>
              <a:noFill/>
            </p:spPr>
            <p:txBody>
              <a:bodyPr wrap="square" rtlCol="0">
                <a:spAutoFit/>
              </a:bodyPr>
              <a:lstStyle/>
              <a:p>
                <a:pPr algn="ctr"/>
                <a:r>
                  <a:rPr lang="en-US" sz="3200" b="1" dirty="0">
                    <a:solidFill>
                      <a:schemeClr val="bg1"/>
                    </a:solidFill>
                  </a:rPr>
                  <a:t>Poiseuille’s law:</a:t>
                </a:r>
              </a:p>
              <a:p>
                <a:pPr algn="ctr"/>
                <a:endParaRPr lang="en-US" sz="2800" dirty="0">
                  <a:solidFill>
                    <a:schemeClr val="bg1"/>
                  </a:solidFill>
                </a:endParaRPr>
              </a:p>
              <a:p>
                <a:pPr algn="ctr"/>
                <a:r>
                  <a:rPr lang="en-US" sz="3200" b="1" dirty="0">
                    <a:solidFill>
                      <a:schemeClr val="bg1"/>
                    </a:solidFill>
                  </a:rPr>
                  <a:t>Q =  (</a:t>
                </a:r>
                <a14:m>
                  <m:oMath xmlns:m="http://schemas.openxmlformats.org/officeDocument/2006/math">
                    <m:sSub>
                      <m:sSubPr>
                        <m:ctrlPr>
                          <a:rPr lang="en-US" sz="3200" b="1" i="1">
                            <a:solidFill>
                              <a:schemeClr val="bg1"/>
                            </a:solidFill>
                            <a:latin typeface="Cambria Math" panose="02040503050406030204" pitchFamily="18" charset="0"/>
                          </a:rPr>
                        </m:ctrlPr>
                      </m:sSubPr>
                      <m:e>
                        <m:r>
                          <a:rPr lang="en-US" sz="3200" b="1" i="1">
                            <a:solidFill>
                              <a:schemeClr val="bg1"/>
                            </a:solidFill>
                            <a:latin typeface="Cambria Math" charset="0"/>
                          </a:rPr>
                          <m:t>𝑷</m:t>
                        </m:r>
                      </m:e>
                      <m:sub>
                        <m:r>
                          <a:rPr lang="en-US" sz="3200" b="1" i="1">
                            <a:solidFill>
                              <a:schemeClr val="bg1"/>
                            </a:solidFill>
                            <a:latin typeface="Cambria Math" charset="0"/>
                          </a:rPr>
                          <m:t>𝟐</m:t>
                        </m:r>
                      </m:sub>
                    </m:sSub>
                    <m:r>
                      <a:rPr lang="en-US" sz="3200" b="1" i="1">
                        <a:solidFill>
                          <a:schemeClr val="bg1"/>
                        </a:solidFill>
                        <a:latin typeface="Cambria Math" charset="0"/>
                      </a:rPr>
                      <m:t>−</m:t>
                    </m:r>
                    <m:sSub>
                      <m:sSubPr>
                        <m:ctrlPr>
                          <a:rPr lang="en-US" sz="3200" b="1" i="1">
                            <a:solidFill>
                              <a:schemeClr val="bg1"/>
                            </a:solidFill>
                            <a:latin typeface="Cambria Math" panose="02040503050406030204" pitchFamily="18" charset="0"/>
                          </a:rPr>
                        </m:ctrlPr>
                      </m:sSubPr>
                      <m:e>
                        <m:r>
                          <a:rPr lang="en-US" sz="3200" b="1" i="1">
                            <a:solidFill>
                              <a:schemeClr val="bg1"/>
                            </a:solidFill>
                            <a:latin typeface="Cambria Math" charset="0"/>
                          </a:rPr>
                          <m:t>𝑷</m:t>
                        </m:r>
                      </m:e>
                      <m:sub>
                        <m:r>
                          <a:rPr lang="en-US" sz="3200" b="1" i="1">
                            <a:solidFill>
                              <a:schemeClr val="bg1"/>
                            </a:solidFill>
                            <a:latin typeface="Cambria Math" charset="0"/>
                          </a:rPr>
                          <m:t>𝟏</m:t>
                        </m:r>
                      </m:sub>
                    </m:sSub>
                    <m:r>
                      <a:rPr lang="en-US" sz="3200" b="1" i="1">
                        <a:solidFill>
                          <a:schemeClr val="bg1"/>
                        </a:solidFill>
                        <a:latin typeface="Cambria Math" charset="0"/>
                      </a:rPr>
                      <m:t>)</m:t>
                    </m:r>
                  </m:oMath>
                </a14:m>
                <a:r>
                  <a:rPr lang="en-US" sz="3200" b="1" dirty="0">
                    <a:solidFill>
                      <a:schemeClr val="bg1"/>
                    </a:solidFill>
                  </a:rPr>
                  <a:t> </a:t>
                </a:r>
                <a14:m>
                  <m:oMath xmlns:m="http://schemas.openxmlformats.org/officeDocument/2006/math">
                    <m:f>
                      <m:fPr>
                        <m:ctrlPr>
                          <a:rPr lang="en-US" sz="3200" b="1" i="1">
                            <a:solidFill>
                              <a:schemeClr val="bg1"/>
                            </a:solidFill>
                            <a:latin typeface="Cambria Math" panose="02040503050406030204" pitchFamily="18" charset="0"/>
                          </a:rPr>
                        </m:ctrlPr>
                      </m:fPr>
                      <m:num>
                        <m:r>
                          <a:rPr lang="en-US" sz="3200" b="1" i="1">
                            <a:solidFill>
                              <a:schemeClr val="bg1"/>
                            </a:solidFill>
                            <a:latin typeface="Cambria Math" charset="0"/>
                          </a:rPr>
                          <m:t>𝝅</m:t>
                        </m:r>
                        <m:r>
                          <a:rPr lang="en-US" sz="3200" b="1" i="1">
                            <a:solidFill>
                              <a:schemeClr val="bg1"/>
                            </a:solidFill>
                            <a:latin typeface="Cambria Math" charset="0"/>
                          </a:rPr>
                          <m:t> </m:t>
                        </m:r>
                        <m:sSup>
                          <m:sSupPr>
                            <m:ctrlPr>
                              <a:rPr lang="en-US" sz="3200" b="1" i="1">
                                <a:solidFill>
                                  <a:schemeClr val="bg1"/>
                                </a:solidFill>
                                <a:latin typeface="Cambria Math" panose="02040503050406030204" pitchFamily="18" charset="0"/>
                              </a:rPr>
                            </m:ctrlPr>
                          </m:sSupPr>
                          <m:e>
                            <m:r>
                              <a:rPr lang="en-US" sz="3200" b="1" i="1">
                                <a:solidFill>
                                  <a:schemeClr val="bg1"/>
                                </a:solidFill>
                                <a:latin typeface="Cambria Math" charset="0"/>
                              </a:rPr>
                              <m:t>𝒓</m:t>
                            </m:r>
                          </m:e>
                          <m:sup>
                            <m:r>
                              <a:rPr lang="en-US" sz="3200" b="1" i="1">
                                <a:solidFill>
                                  <a:schemeClr val="bg1"/>
                                </a:solidFill>
                                <a:latin typeface="Cambria Math" charset="0"/>
                              </a:rPr>
                              <m:t>𝟒</m:t>
                            </m:r>
                          </m:sup>
                        </m:sSup>
                      </m:num>
                      <m:den>
                        <m:r>
                          <a:rPr lang="en-US" sz="3200" b="1" i="1">
                            <a:solidFill>
                              <a:schemeClr val="bg1"/>
                            </a:solidFill>
                            <a:latin typeface="Cambria Math" charset="0"/>
                          </a:rPr>
                          <m:t>𝟖</m:t>
                        </m:r>
                        <m:r>
                          <a:rPr lang="en-US" sz="3200" b="1" i="1">
                            <a:solidFill>
                              <a:schemeClr val="bg1"/>
                            </a:solidFill>
                            <a:latin typeface="Cambria Math" charset="0"/>
                          </a:rPr>
                          <m:t>𝜼</m:t>
                        </m:r>
                        <m:r>
                          <a:rPr lang="en-US" sz="3200" b="1" i="1">
                            <a:solidFill>
                              <a:schemeClr val="bg1"/>
                            </a:solidFill>
                            <a:latin typeface="Cambria Math" charset="0"/>
                          </a:rPr>
                          <m:t>𝒍</m:t>
                        </m:r>
                      </m:den>
                    </m:f>
                  </m:oMath>
                </a14:m>
                <a:r>
                  <a:rPr lang="en-US" sz="3200" b="1" dirty="0">
                    <a:solidFill>
                      <a:schemeClr val="bg1"/>
                    </a:solidFill>
                  </a:rPr>
                  <a:t>    </a:t>
                </a:r>
                <a:r>
                  <a:rPr lang="en-US" sz="2800" b="1" i="1" dirty="0">
                    <a:solidFill>
                      <a:schemeClr val="bg1"/>
                    </a:solidFill>
                  </a:rPr>
                  <a:t>Or  </a:t>
                </a:r>
                <a:r>
                  <a:rPr lang="en-US" sz="3200" b="1" i="1" dirty="0">
                    <a:solidFill>
                      <a:schemeClr val="bg1"/>
                    </a:solidFill>
                  </a:rPr>
                  <a:t>  Q =  </a:t>
                </a:r>
                <a14:m>
                  <m:oMath xmlns:m="http://schemas.openxmlformats.org/officeDocument/2006/math">
                    <m:f>
                      <m:fPr>
                        <m:ctrlPr>
                          <a:rPr lang="en-US" sz="4000" b="1" i="1">
                            <a:solidFill>
                              <a:schemeClr val="bg1"/>
                            </a:solidFill>
                            <a:latin typeface="Cambria Math" panose="02040503050406030204" pitchFamily="18" charset="0"/>
                          </a:rPr>
                        </m:ctrlPr>
                      </m:fPr>
                      <m:num>
                        <m:r>
                          <a:rPr lang="en-US" sz="4000" b="1" i="1">
                            <a:solidFill>
                              <a:schemeClr val="bg1"/>
                            </a:solidFill>
                            <a:latin typeface="Cambria Math" charset="0"/>
                          </a:rPr>
                          <m:t>(</m:t>
                        </m:r>
                        <m:sSub>
                          <m:sSubPr>
                            <m:ctrlPr>
                              <a:rPr lang="en-US" sz="4000" b="1" i="1">
                                <a:solidFill>
                                  <a:schemeClr val="bg1"/>
                                </a:solidFill>
                                <a:latin typeface="Cambria Math" panose="02040503050406030204" pitchFamily="18" charset="0"/>
                              </a:rPr>
                            </m:ctrlPr>
                          </m:sSubPr>
                          <m:e>
                            <m:r>
                              <a:rPr lang="en-US" sz="4000" b="1" i="1">
                                <a:solidFill>
                                  <a:schemeClr val="bg1"/>
                                </a:solidFill>
                                <a:latin typeface="Cambria Math" charset="0"/>
                              </a:rPr>
                              <m:t>𝑷</m:t>
                            </m:r>
                          </m:e>
                          <m:sub>
                            <m:r>
                              <a:rPr lang="en-US" sz="4000" b="1" i="1">
                                <a:solidFill>
                                  <a:schemeClr val="bg1"/>
                                </a:solidFill>
                                <a:latin typeface="Cambria Math" charset="0"/>
                              </a:rPr>
                              <m:t>𝟐</m:t>
                            </m:r>
                          </m:sub>
                        </m:sSub>
                        <m:r>
                          <a:rPr lang="en-US" sz="4000" b="1" i="1">
                            <a:solidFill>
                              <a:schemeClr val="bg1"/>
                            </a:solidFill>
                            <a:latin typeface="Cambria Math" charset="0"/>
                          </a:rPr>
                          <m:t>−</m:t>
                        </m:r>
                        <m:sSub>
                          <m:sSubPr>
                            <m:ctrlPr>
                              <a:rPr lang="en-US" sz="4000" b="1" i="1">
                                <a:solidFill>
                                  <a:schemeClr val="bg1"/>
                                </a:solidFill>
                                <a:latin typeface="Cambria Math" panose="02040503050406030204" pitchFamily="18" charset="0"/>
                              </a:rPr>
                            </m:ctrlPr>
                          </m:sSubPr>
                          <m:e>
                            <m:r>
                              <a:rPr lang="en-US" sz="4000" b="1" i="1">
                                <a:solidFill>
                                  <a:schemeClr val="bg1"/>
                                </a:solidFill>
                                <a:latin typeface="Cambria Math" charset="0"/>
                              </a:rPr>
                              <m:t>𝑷</m:t>
                            </m:r>
                          </m:e>
                          <m:sub>
                            <m:r>
                              <a:rPr lang="en-US" sz="4000" b="1" i="1">
                                <a:solidFill>
                                  <a:schemeClr val="bg1"/>
                                </a:solidFill>
                                <a:latin typeface="Cambria Math" charset="0"/>
                              </a:rPr>
                              <m:t>𝟏</m:t>
                            </m:r>
                          </m:sub>
                        </m:sSub>
                        <m:r>
                          <a:rPr lang="en-US" sz="4000" b="1" i="1">
                            <a:solidFill>
                              <a:schemeClr val="bg1"/>
                            </a:solidFill>
                            <a:latin typeface="Cambria Math" charset="0"/>
                          </a:rPr>
                          <m:t>)</m:t>
                        </m:r>
                      </m:num>
                      <m:den>
                        <m:sSub>
                          <m:sSubPr>
                            <m:ctrlPr>
                              <a:rPr lang="en-US" sz="4000" b="1" i="1">
                                <a:solidFill>
                                  <a:schemeClr val="bg1"/>
                                </a:solidFill>
                                <a:latin typeface="Cambria Math" panose="02040503050406030204" pitchFamily="18" charset="0"/>
                              </a:rPr>
                            </m:ctrlPr>
                          </m:sSubPr>
                          <m:e>
                            <m:r>
                              <a:rPr lang="en-US" sz="4000" b="1" i="1">
                                <a:solidFill>
                                  <a:schemeClr val="bg1"/>
                                </a:solidFill>
                                <a:latin typeface="Cambria Math" charset="0"/>
                              </a:rPr>
                              <m:t>𝑹</m:t>
                            </m:r>
                          </m:e>
                          <m:sub>
                            <m:r>
                              <a:rPr lang="en-US" sz="4000" b="1" i="1">
                                <a:solidFill>
                                  <a:schemeClr val="bg1"/>
                                </a:solidFill>
                                <a:latin typeface="Cambria Math" charset="0"/>
                              </a:rPr>
                              <m:t>𝒉</m:t>
                            </m:r>
                          </m:sub>
                        </m:sSub>
                      </m:den>
                    </m:f>
                  </m:oMath>
                </a14:m>
                <a:r>
                  <a:rPr lang="en-US" sz="3200" b="1" i="1" dirty="0">
                    <a:solidFill>
                      <a:schemeClr val="bg1"/>
                    </a:solidFill>
                  </a:rPr>
                  <a:t>   </a:t>
                </a:r>
                <a:r>
                  <a:rPr lang="en-US" sz="2800" b="1" i="1" dirty="0">
                    <a:solidFill>
                      <a:schemeClr val="bg1"/>
                    </a:solidFill>
                  </a:rPr>
                  <a:t>Or</a:t>
                </a:r>
                <a:r>
                  <a:rPr lang="en-US" sz="3200" b="1" i="1" dirty="0">
                    <a:solidFill>
                      <a:schemeClr val="bg1"/>
                    </a:solidFill>
                  </a:rPr>
                  <a:t>  (</a:t>
                </a:r>
                <a14:m>
                  <m:oMath xmlns:m="http://schemas.openxmlformats.org/officeDocument/2006/math">
                    <m:sSub>
                      <m:sSubPr>
                        <m:ctrlPr>
                          <a:rPr lang="en-US" sz="3200" b="1" i="1">
                            <a:solidFill>
                              <a:schemeClr val="bg1"/>
                            </a:solidFill>
                            <a:latin typeface="Cambria Math" panose="02040503050406030204" pitchFamily="18" charset="0"/>
                          </a:rPr>
                        </m:ctrlPr>
                      </m:sSubPr>
                      <m:e>
                        <m:r>
                          <a:rPr lang="en-US" sz="3200" b="1" i="1">
                            <a:solidFill>
                              <a:schemeClr val="bg1"/>
                            </a:solidFill>
                            <a:latin typeface="Cambria Math" charset="0"/>
                          </a:rPr>
                          <m:t>𝑷</m:t>
                        </m:r>
                      </m:e>
                      <m:sub>
                        <m:r>
                          <a:rPr lang="en-US" sz="3200" b="1" i="1">
                            <a:solidFill>
                              <a:schemeClr val="bg1"/>
                            </a:solidFill>
                            <a:latin typeface="Cambria Math" charset="0"/>
                          </a:rPr>
                          <m:t>𝟐</m:t>
                        </m:r>
                      </m:sub>
                    </m:sSub>
                    <m:r>
                      <a:rPr lang="en-US" sz="3200" b="1" i="1">
                        <a:solidFill>
                          <a:schemeClr val="bg1"/>
                        </a:solidFill>
                        <a:latin typeface="Cambria Math" charset="0"/>
                      </a:rPr>
                      <m:t>−</m:t>
                    </m:r>
                    <m:sSub>
                      <m:sSubPr>
                        <m:ctrlPr>
                          <a:rPr lang="en-US" sz="3200" b="1" i="1">
                            <a:solidFill>
                              <a:schemeClr val="bg1"/>
                            </a:solidFill>
                            <a:latin typeface="Cambria Math" panose="02040503050406030204" pitchFamily="18" charset="0"/>
                          </a:rPr>
                        </m:ctrlPr>
                      </m:sSubPr>
                      <m:e>
                        <m:r>
                          <a:rPr lang="en-US" sz="3200" b="1" i="1">
                            <a:solidFill>
                              <a:schemeClr val="bg1"/>
                            </a:solidFill>
                            <a:latin typeface="Cambria Math" charset="0"/>
                          </a:rPr>
                          <m:t>𝑷</m:t>
                        </m:r>
                      </m:e>
                      <m:sub>
                        <m:r>
                          <a:rPr lang="en-US" sz="3200" b="1" i="1">
                            <a:solidFill>
                              <a:schemeClr val="bg1"/>
                            </a:solidFill>
                            <a:latin typeface="Cambria Math" charset="0"/>
                          </a:rPr>
                          <m:t>𝟏</m:t>
                        </m:r>
                      </m:sub>
                    </m:sSub>
                    <m:r>
                      <a:rPr lang="en-US" sz="3200" b="1" i="1">
                        <a:solidFill>
                          <a:schemeClr val="bg1"/>
                        </a:solidFill>
                        <a:latin typeface="Cambria Math" charset="0"/>
                      </a:rPr>
                      <m:t>)</m:t>
                    </m:r>
                  </m:oMath>
                </a14:m>
                <a:r>
                  <a:rPr lang="en-US" sz="3200" b="1" i="1" dirty="0">
                    <a:solidFill>
                      <a:schemeClr val="bg1"/>
                    </a:solidFill>
                  </a:rPr>
                  <a:t> =  </a:t>
                </a:r>
                <a14:m>
                  <m:oMath xmlns:m="http://schemas.openxmlformats.org/officeDocument/2006/math">
                    <m:f>
                      <m:fPr>
                        <m:ctrlPr>
                          <a:rPr lang="en-US" sz="3200" b="1" i="1">
                            <a:solidFill>
                              <a:schemeClr val="bg1"/>
                            </a:solidFill>
                            <a:latin typeface="Cambria Math" panose="02040503050406030204" pitchFamily="18" charset="0"/>
                          </a:rPr>
                        </m:ctrlPr>
                      </m:fPr>
                      <m:num>
                        <m:r>
                          <a:rPr lang="en-US" sz="3200" b="1" i="1">
                            <a:solidFill>
                              <a:schemeClr val="bg1"/>
                            </a:solidFill>
                            <a:latin typeface="Cambria Math" charset="0"/>
                          </a:rPr>
                          <m:t>𝟖</m:t>
                        </m:r>
                        <m:r>
                          <a:rPr lang="en-US" sz="3200" b="1" i="1">
                            <a:solidFill>
                              <a:schemeClr val="bg1"/>
                            </a:solidFill>
                            <a:latin typeface="Cambria Math" charset="0"/>
                          </a:rPr>
                          <m:t>𝜼</m:t>
                        </m:r>
                        <m:r>
                          <a:rPr lang="en-US" sz="3200" b="1" i="1">
                            <a:solidFill>
                              <a:schemeClr val="bg1"/>
                            </a:solidFill>
                            <a:latin typeface="Cambria Math" charset="0"/>
                          </a:rPr>
                          <m:t>𝒍</m:t>
                        </m:r>
                      </m:num>
                      <m:den>
                        <m:r>
                          <a:rPr lang="en-US" sz="3200" b="1" i="1">
                            <a:solidFill>
                              <a:schemeClr val="bg1"/>
                            </a:solidFill>
                            <a:latin typeface="Cambria Math" charset="0"/>
                          </a:rPr>
                          <m:t>𝝅</m:t>
                        </m:r>
                        <m:r>
                          <a:rPr lang="en-US" sz="3200" b="1" i="1">
                            <a:solidFill>
                              <a:schemeClr val="bg1"/>
                            </a:solidFill>
                            <a:latin typeface="Cambria Math" charset="0"/>
                          </a:rPr>
                          <m:t> </m:t>
                        </m:r>
                        <m:sSup>
                          <m:sSupPr>
                            <m:ctrlPr>
                              <a:rPr lang="en-US" sz="3200" b="1" i="1">
                                <a:solidFill>
                                  <a:schemeClr val="bg1"/>
                                </a:solidFill>
                                <a:latin typeface="Cambria Math" panose="02040503050406030204" pitchFamily="18" charset="0"/>
                              </a:rPr>
                            </m:ctrlPr>
                          </m:sSupPr>
                          <m:e>
                            <m:r>
                              <a:rPr lang="en-US" sz="3200" b="1" i="1">
                                <a:solidFill>
                                  <a:schemeClr val="bg1"/>
                                </a:solidFill>
                                <a:latin typeface="Cambria Math" charset="0"/>
                              </a:rPr>
                              <m:t>𝒓</m:t>
                            </m:r>
                          </m:e>
                          <m:sup>
                            <m:r>
                              <a:rPr lang="en-US" sz="3200" b="1" i="1">
                                <a:solidFill>
                                  <a:schemeClr val="bg1"/>
                                </a:solidFill>
                                <a:latin typeface="Cambria Math" charset="0"/>
                              </a:rPr>
                              <m:t>𝟒</m:t>
                            </m:r>
                          </m:sup>
                        </m:sSup>
                      </m:den>
                    </m:f>
                  </m:oMath>
                </a14:m>
                <a:r>
                  <a:rPr lang="en-US" sz="3200" b="1" i="1" dirty="0">
                    <a:solidFill>
                      <a:schemeClr val="bg1"/>
                    </a:solidFill>
                  </a:rPr>
                  <a:t>  Q  </a:t>
                </a:r>
                <a:endParaRPr lang="en-US" sz="3200" b="1" dirty="0">
                  <a:solidFill>
                    <a:schemeClr val="bg1"/>
                  </a:solidFill>
                </a:endParaRPr>
              </a:p>
              <a:p>
                <a:pPr algn="ctr"/>
                <a:r>
                  <a:rPr lang="en-US" sz="2800" b="1" i="1" dirty="0">
                    <a:solidFill>
                      <a:schemeClr val="bg1"/>
                    </a:solidFill>
                  </a:rPr>
                  <a:t> </a:t>
                </a:r>
                <a:endParaRPr lang="en-US" sz="2800" dirty="0">
                  <a:solidFill>
                    <a:schemeClr val="bg1"/>
                  </a:solidFill>
                </a:endParaRPr>
              </a:p>
              <a:p>
                <a:pPr algn="ctr"/>
                <a:r>
                  <a:rPr lang="en-US" sz="3200" b="1" i="1" dirty="0">
                    <a:solidFill>
                      <a:schemeClr val="bg1"/>
                    </a:solidFill>
                  </a:rPr>
                  <a:t>where </a:t>
                </a:r>
                <a14:m>
                  <m:oMath xmlns:m="http://schemas.openxmlformats.org/officeDocument/2006/math">
                    <m:sSub>
                      <m:sSubPr>
                        <m:ctrlPr>
                          <a:rPr lang="en-US" sz="3200" b="1" i="1">
                            <a:solidFill>
                              <a:schemeClr val="bg1"/>
                            </a:solidFill>
                            <a:latin typeface="Cambria Math" panose="02040503050406030204" pitchFamily="18" charset="0"/>
                          </a:rPr>
                        </m:ctrlPr>
                      </m:sSubPr>
                      <m:e>
                        <m:r>
                          <a:rPr lang="en-US" sz="3200" b="1" i="1">
                            <a:solidFill>
                              <a:schemeClr val="bg1"/>
                            </a:solidFill>
                            <a:latin typeface="Cambria Math" charset="0"/>
                          </a:rPr>
                          <m:t>𝑹</m:t>
                        </m:r>
                      </m:e>
                      <m:sub>
                        <m:r>
                          <a:rPr lang="en-US" sz="3200" b="1" i="1">
                            <a:solidFill>
                              <a:schemeClr val="bg1"/>
                            </a:solidFill>
                            <a:latin typeface="Cambria Math" charset="0"/>
                          </a:rPr>
                          <m:t>𝒉</m:t>
                        </m:r>
                      </m:sub>
                    </m:sSub>
                  </m:oMath>
                </a14:m>
                <a:r>
                  <a:rPr lang="en-US" sz="3200" b="1" i="1" dirty="0">
                    <a:solidFill>
                      <a:schemeClr val="bg1"/>
                    </a:solidFill>
                  </a:rPr>
                  <a:t> = </a:t>
                </a:r>
                <a14:m>
                  <m:oMath xmlns:m="http://schemas.openxmlformats.org/officeDocument/2006/math">
                    <m:f>
                      <m:fPr>
                        <m:ctrlPr>
                          <a:rPr lang="en-US" sz="3200" b="1" i="1">
                            <a:solidFill>
                              <a:schemeClr val="bg1"/>
                            </a:solidFill>
                            <a:latin typeface="Cambria Math" panose="02040503050406030204" pitchFamily="18" charset="0"/>
                          </a:rPr>
                        </m:ctrlPr>
                      </m:fPr>
                      <m:num>
                        <m:r>
                          <a:rPr lang="en-US" sz="3200" b="1" i="1">
                            <a:solidFill>
                              <a:schemeClr val="bg1"/>
                            </a:solidFill>
                            <a:latin typeface="Cambria Math" charset="0"/>
                          </a:rPr>
                          <m:t>𝟖</m:t>
                        </m:r>
                        <m:r>
                          <a:rPr lang="en-US" sz="3200" b="1" i="1">
                            <a:solidFill>
                              <a:schemeClr val="bg1"/>
                            </a:solidFill>
                            <a:latin typeface="Cambria Math" charset="0"/>
                          </a:rPr>
                          <m:t>𝜼</m:t>
                        </m:r>
                        <m:r>
                          <a:rPr lang="en-US" sz="3200" b="1" i="1">
                            <a:solidFill>
                              <a:schemeClr val="bg1"/>
                            </a:solidFill>
                            <a:latin typeface="Cambria Math" charset="0"/>
                          </a:rPr>
                          <m:t>𝒍</m:t>
                        </m:r>
                      </m:num>
                      <m:den>
                        <m:r>
                          <a:rPr lang="en-US" sz="3200" b="1" i="1">
                            <a:solidFill>
                              <a:schemeClr val="bg1"/>
                            </a:solidFill>
                            <a:latin typeface="Cambria Math" charset="0"/>
                          </a:rPr>
                          <m:t>𝝅</m:t>
                        </m:r>
                        <m:r>
                          <a:rPr lang="en-US" sz="3200" b="1" i="1">
                            <a:solidFill>
                              <a:schemeClr val="bg1"/>
                            </a:solidFill>
                            <a:latin typeface="Cambria Math" charset="0"/>
                          </a:rPr>
                          <m:t> </m:t>
                        </m:r>
                        <m:sSup>
                          <m:sSupPr>
                            <m:ctrlPr>
                              <a:rPr lang="en-US" sz="3200" b="1" i="1">
                                <a:solidFill>
                                  <a:schemeClr val="bg1"/>
                                </a:solidFill>
                                <a:latin typeface="Cambria Math" panose="02040503050406030204" pitchFamily="18" charset="0"/>
                              </a:rPr>
                            </m:ctrlPr>
                          </m:sSupPr>
                          <m:e>
                            <m:r>
                              <a:rPr lang="en-US" sz="3200" b="1" i="1">
                                <a:solidFill>
                                  <a:schemeClr val="bg1"/>
                                </a:solidFill>
                                <a:latin typeface="Cambria Math" charset="0"/>
                              </a:rPr>
                              <m:t>𝒓</m:t>
                            </m:r>
                          </m:e>
                          <m:sup>
                            <m:r>
                              <a:rPr lang="en-US" sz="3200" b="1" i="1">
                                <a:solidFill>
                                  <a:schemeClr val="bg1"/>
                                </a:solidFill>
                                <a:latin typeface="Cambria Math" charset="0"/>
                              </a:rPr>
                              <m:t>𝟒</m:t>
                            </m:r>
                          </m:sup>
                        </m:sSup>
                      </m:den>
                    </m:f>
                  </m:oMath>
                </a14:m>
                <a:r>
                  <a:rPr lang="en-US" sz="3200" b="1" i="1" dirty="0">
                    <a:solidFill>
                      <a:schemeClr val="bg1"/>
                    </a:solidFill>
                  </a:rPr>
                  <a:t> </a:t>
                </a:r>
                <a:r>
                  <a:rPr lang="en-US" sz="3200" b="1" dirty="0">
                    <a:solidFill>
                      <a:schemeClr val="bg1"/>
                    </a:solidFill>
                  </a:rPr>
                  <a:t>– hydro /hemodynamic resistance.</a:t>
                </a:r>
              </a:p>
              <a:p>
                <a:r>
                  <a:rPr lang="en-US" sz="2800" dirty="0">
                    <a:solidFill>
                      <a:schemeClr val="bg1"/>
                    </a:solidFill>
                  </a:rPr>
                  <a:t> </a:t>
                </a:r>
              </a:p>
              <a:p>
                <a:pPr algn="just"/>
                <a:r>
                  <a:rPr lang="en-US" sz="2800" dirty="0">
                    <a:solidFill>
                      <a:schemeClr val="bg1"/>
                    </a:solidFill>
                  </a:rPr>
                  <a:t>Poiseuille’s law applies to laminar flow of an incompressible fluid of viscosity </a:t>
                </a:r>
                <a:r>
                  <a:rPr lang="en-US" sz="2800" b="1" i="1" dirty="0">
                    <a:solidFill>
                      <a:schemeClr val="bg1"/>
                    </a:solidFill>
                  </a:rPr>
                  <a:t>η</a:t>
                </a:r>
                <a:r>
                  <a:rPr lang="en-US" sz="2800" i="1" dirty="0">
                    <a:solidFill>
                      <a:schemeClr val="bg1"/>
                    </a:solidFill>
                  </a:rPr>
                  <a:t> </a:t>
                </a:r>
                <a:r>
                  <a:rPr lang="en-US" sz="2800" dirty="0">
                    <a:solidFill>
                      <a:schemeClr val="bg1"/>
                    </a:solidFill>
                  </a:rPr>
                  <a:t>through a tube of length </a:t>
                </a:r>
                <a:r>
                  <a:rPr lang="en-US" sz="2800" b="1" i="1" dirty="0">
                    <a:solidFill>
                      <a:schemeClr val="bg1"/>
                    </a:solidFill>
                  </a:rPr>
                  <a:t>l</a:t>
                </a:r>
                <a:r>
                  <a:rPr lang="en-US" sz="2800" i="1" dirty="0">
                    <a:solidFill>
                      <a:schemeClr val="bg1"/>
                    </a:solidFill>
                  </a:rPr>
                  <a:t> </a:t>
                </a:r>
                <a:r>
                  <a:rPr lang="en-US" sz="2800" dirty="0">
                    <a:solidFill>
                      <a:schemeClr val="bg1"/>
                    </a:solidFill>
                  </a:rPr>
                  <a:t>and radius </a:t>
                </a:r>
                <a:r>
                  <a:rPr lang="en-US" sz="2800" b="1" i="1" dirty="0">
                    <a:solidFill>
                      <a:schemeClr val="bg1"/>
                    </a:solidFill>
                  </a:rPr>
                  <a:t>r</a:t>
                </a:r>
                <a:r>
                  <a:rPr lang="en-US" sz="2800" i="1" dirty="0">
                    <a:solidFill>
                      <a:schemeClr val="bg1"/>
                    </a:solidFill>
                  </a:rPr>
                  <a:t> </a:t>
                </a:r>
                <a:r>
                  <a:rPr lang="en-US" sz="2800" dirty="0">
                    <a:solidFill>
                      <a:schemeClr val="bg1"/>
                    </a:solidFill>
                  </a:rPr>
                  <a:t>. The direction of flow is from greater to lower pressure. Flow rate </a:t>
                </a:r>
                <a:r>
                  <a:rPr lang="en-US" sz="2800" i="1" dirty="0">
                    <a:solidFill>
                      <a:schemeClr val="bg1"/>
                    </a:solidFill>
                  </a:rPr>
                  <a:t>Q </a:t>
                </a:r>
                <a:r>
                  <a:rPr lang="en-US" sz="2800" dirty="0">
                    <a:solidFill>
                      <a:schemeClr val="bg1"/>
                    </a:solidFill>
                  </a:rPr>
                  <a:t>is directly proportional to the pressure difference </a:t>
                </a:r>
                <a:r>
                  <a:rPr lang="en-US" sz="2800" b="1" i="1" dirty="0">
                    <a:solidFill>
                      <a:schemeClr val="bg1"/>
                    </a:solidFill>
                  </a:rPr>
                  <a:t>P</a:t>
                </a:r>
                <a:r>
                  <a:rPr lang="en-US" sz="2800" b="1" dirty="0">
                    <a:solidFill>
                      <a:schemeClr val="bg1"/>
                    </a:solidFill>
                  </a:rPr>
                  <a:t>2 − </a:t>
                </a:r>
                <a:r>
                  <a:rPr lang="en-US" sz="2800" b="1" i="1" dirty="0">
                    <a:solidFill>
                      <a:schemeClr val="bg1"/>
                    </a:solidFill>
                  </a:rPr>
                  <a:t>P</a:t>
                </a:r>
                <a:r>
                  <a:rPr lang="en-US" sz="2800" b="1" dirty="0">
                    <a:solidFill>
                      <a:schemeClr val="bg1"/>
                    </a:solidFill>
                  </a:rPr>
                  <a:t>1</a:t>
                </a:r>
                <a:r>
                  <a:rPr lang="en-US" sz="2800" dirty="0">
                    <a:solidFill>
                      <a:schemeClr val="bg1"/>
                    </a:solidFill>
                  </a:rPr>
                  <a:t> , and inversely proportional to the length </a:t>
                </a:r>
                <a:r>
                  <a:rPr lang="en-US" sz="2800" i="1" dirty="0">
                    <a:solidFill>
                      <a:schemeClr val="bg1"/>
                    </a:solidFill>
                  </a:rPr>
                  <a:t>l </a:t>
                </a:r>
                <a:r>
                  <a:rPr lang="en-US" sz="2800" dirty="0">
                    <a:solidFill>
                      <a:schemeClr val="bg1"/>
                    </a:solidFill>
                  </a:rPr>
                  <a:t>of the tube and viscosity </a:t>
                </a:r>
                <a:r>
                  <a:rPr lang="en-US" sz="2800" b="1" i="1" dirty="0">
                    <a:solidFill>
                      <a:schemeClr val="bg1"/>
                    </a:solidFill>
                  </a:rPr>
                  <a:t>η</a:t>
                </a:r>
                <a:r>
                  <a:rPr lang="en-US" sz="2800" i="1" dirty="0">
                    <a:solidFill>
                      <a:schemeClr val="bg1"/>
                    </a:solidFill>
                  </a:rPr>
                  <a:t> </a:t>
                </a:r>
                <a:r>
                  <a:rPr lang="en-US" sz="2800" dirty="0">
                    <a:solidFill>
                      <a:schemeClr val="bg1"/>
                    </a:solidFill>
                  </a:rPr>
                  <a:t>of the fluid. Flow rate increases with </a:t>
                </a:r>
                <a:r>
                  <a:rPr lang="en-US" sz="2800" b="1" i="1" dirty="0">
                    <a:solidFill>
                      <a:schemeClr val="bg1"/>
                    </a:solidFill>
                  </a:rPr>
                  <a:t>r</a:t>
                </a:r>
                <a:r>
                  <a:rPr lang="en-US" sz="2800" b="1" dirty="0">
                    <a:solidFill>
                      <a:schemeClr val="bg1"/>
                    </a:solidFill>
                  </a:rPr>
                  <a:t>4</a:t>
                </a:r>
                <a:r>
                  <a:rPr lang="en-US" sz="2800" dirty="0">
                    <a:solidFill>
                      <a:schemeClr val="bg1"/>
                    </a:solidFill>
                  </a:rPr>
                  <a:t> , the fourth power of the radius.</a:t>
                </a:r>
              </a:p>
              <a:p>
                <a:pPr algn="just"/>
                <a:endParaRPr lang="en-US" sz="2800" dirty="0">
                  <a:solidFill>
                    <a:schemeClr val="bg1"/>
                  </a:solidFill>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406398" y="338665"/>
                <a:ext cx="11576336" cy="6158417"/>
              </a:xfrm>
              <a:prstGeom prst="rect">
                <a:avLst/>
              </a:prstGeom>
              <a:blipFill rotWithShape="1">
                <a:blip r:embed="rId4"/>
                <a:stretch>
                  <a:fillRect l="-1106" t="-1287" r="-1053"/>
                </a:stretch>
              </a:blipFill>
            </p:spPr>
            <p:txBody>
              <a:bodyPr/>
              <a:lstStyle/>
              <a:p>
                <a:r>
                  <a:rPr lang="ru-RU">
                    <a:noFill/>
                  </a:rPr>
                  <a:t> </a:t>
                </a:r>
              </a:p>
            </p:txBody>
          </p:sp>
        </mc:Fallback>
      </mc:AlternateContent>
    </p:spTree>
    <p:extLst>
      <p:ext uri="{BB962C8B-B14F-4D97-AF65-F5344CB8AC3E}">
        <p14:creationId xmlns:p14="http://schemas.microsoft.com/office/powerpoint/2010/main" val="20580203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406399" y="338665"/>
                <a:ext cx="11521744" cy="6129867"/>
              </a:xfrm>
            </p:spPr>
            <p:txBody>
              <a:bodyPr>
                <a:normAutofit/>
              </a:bodyPr>
              <a:lstStyle/>
              <a:p>
                <a:pPr algn="l"/>
                <a:r>
                  <a:rPr lang="uk-UA" sz="2800" b="1" dirty="0">
                    <a:solidFill>
                      <a:schemeClr val="bg1"/>
                    </a:solidFill>
                    <a:ea typeface="Blogger Sans" charset="0"/>
                    <a:cs typeface="Blogger Sans" charset="0"/>
                  </a:rPr>
                  <a:t>4</a:t>
                </a:r>
                <a:r>
                  <a:rPr lang="en-US" sz="2800" b="1" dirty="0">
                    <a:solidFill>
                      <a:schemeClr val="bg1"/>
                    </a:solidFill>
                    <a:ea typeface="Blogger Sans" charset="0"/>
                    <a:cs typeface="Blogger Sans" charset="0"/>
                  </a:rPr>
                  <a:t>. 3 </a:t>
                </a:r>
                <a:r>
                  <a:rPr lang="en-US" sz="2800" b="1" dirty="0">
                    <a:solidFill>
                      <a:schemeClr val="bg1"/>
                    </a:solidFill>
                  </a:rPr>
                  <a:t>Hydrodynamic resistance of a system of tubes</a:t>
                </a:r>
                <a:r>
                  <a:rPr lang="en-US" sz="2800" dirty="0">
                    <a:solidFill>
                      <a:schemeClr val="bg1"/>
                    </a:solidFill>
                  </a:rPr>
                  <a:t> </a:t>
                </a:r>
                <a:endParaRPr lang="en-US" sz="2800" dirty="0">
                  <a:solidFill>
                    <a:schemeClr val="bg1"/>
                  </a:solidFill>
                  <a:ea typeface="Blogger Sans" charset="0"/>
                  <a:cs typeface="Blogger Sans" charset="0"/>
                </a:endParaRPr>
              </a:p>
              <a:p>
                <a:pPr algn="l"/>
                <a:endParaRPr lang="en-US" sz="2800" dirty="0">
                  <a:solidFill>
                    <a:schemeClr val="bg1"/>
                  </a:solidFill>
                </a:endParaRPr>
              </a:p>
              <a:p>
                <a:pPr algn="l"/>
                <a:r>
                  <a:rPr lang="en-US" sz="2800" b="1" dirty="0">
                    <a:solidFill>
                      <a:schemeClr val="bg1"/>
                    </a:solidFill>
                  </a:rPr>
                  <a:t>1) Tubes in series </a:t>
                </a:r>
              </a:p>
              <a:p>
                <a:pPr algn="l"/>
                <a:endParaRPr lang="en-US" sz="2800" dirty="0">
                  <a:solidFill>
                    <a:schemeClr val="bg1"/>
                  </a:solidFill>
                </a:endParaRPr>
              </a:p>
              <a:p>
                <a:pPr algn="l"/>
                <a:endParaRPr lang="en-US" sz="2800" dirty="0">
                  <a:solidFill>
                    <a:schemeClr val="bg1"/>
                  </a:solidFill>
                </a:endParaRPr>
              </a:p>
              <a:p>
                <a:pPr algn="l"/>
                <a:endParaRPr lang="en-US" sz="2800" dirty="0">
                  <a:solidFill>
                    <a:schemeClr val="bg1"/>
                  </a:solidFill>
                </a:endParaRPr>
              </a:p>
              <a:p>
                <a:r>
                  <a:rPr lang="en-US" sz="2800" b="1" i="1" dirty="0">
                    <a:solidFill>
                      <a:schemeClr val="bg1"/>
                    </a:solidFill>
                  </a:rPr>
                  <a:t>R </a:t>
                </a:r>
                <a:r>
                  <a:rPr lang="en-US" sz="2800" b="1" dirty="0">
                    <a:solidFill>
                      <a:schemeClr val="bg1"/>
                    </a:solidFill>
                  </a:rPr>
                  <a:t>= </a:t>
                </a:r>
                <a14:m>
                  <m:oMath xmlns:m="http://schemas.openxmlformats.org/officeDocument/2006/math">
                    <m:sSub>
                      <m:sSubPr>
                        <m:ctrlPr>
                          <a:rPr lang="en-US" sz="2800" b="1" i="1">
                            <a:solidFill>
                              <a:schemeClr val="bg1"/>
                            </a:solidFill>
                            <a:latin typeface="Cambria Math" panose="02040503050406030204" pitchFamily="18" charset="0"/>
                          </a:rPr>
                        </m:ctrlPr>
                      </m:sSubPr>
                      <m:e>
                        <m:r>
                          <a:rPr lang="en-US" sz="2800" b="1" i="1">
                            <a:solidFill>
                              <a:schemeClr val="bg1"/>
                            </a:solidFill>
                            <a:latin typeface="Cambria Math" charset="0"/>
                          </a:rPr>
                          <m:t>𝑹</m:t>
                        </m:r>
                      </m:e>
                      <m:sub>
                        <m:r>
                          <a:rPr lang="en-US" sz="2800" b="1" i="1">
                            <a:solidFill>
                              <a:schemeClr val="bg1"/>
                            </a:solidFill>
                            <a:latin typeface="Cambria Math" charset="0"/>
                          </a:rPr>
                          <m:t>𝟏</m:t>
                        </m:r>
                      </m:sub>
                    </m:sSub>
                  </m:oMath>
                </a14:m>
                <a:r>
                  <a:rPr lang="en-US" sz="2800" b="1" dirty="0">
                    <a:solidFill>
                      <a:schemeClr val="bg1"/>
                    </a:solidFill>
                  </a:rPr>
                  <a:t> + </a:t>
                </a:r>
                <a14:m>
                  <m:oMath xmlns:m="http://schemas.openxmlformats.org/officeDocument/2006/math">
                    <m:sSub>
                      <m:sSubPr>
                        <m:ctrlPr>
                          <a:rPr lang="en-US" sz="2800" b="1" i="1">
                            <a:solidFill>
                              <a:schemeClr val="bg1"/>
                            </a:solidFill>
                            <a:latin typeface="Cambria Math" panose="02040503050406030204" pitchFamily="18" charset="0"/>
                          </a:rPr>
                        </m:ctrlPr>
                      </m:sSubPr>
                      <m:e>
                        <m:r>
                          <a:rPr lang="en-US" sz="2800" b="1" i="1">
                            <a:solidFill>
                              <a:schemeClr val="bg1"/>
                            </a:solidFill>
                            <a:latin typeface="Cambria Math" charset="0"/>
                          </a:rPr>
                          <m:t>𝑹</m:t>
                        </m:r>
                      </m:e>
                      <m:sub>
                        <m:r>
                          <a:rPr lang="en-US" sz="2800" b="1" i="1">
                            <a:solidFill>
                              <a:schemeClr val="bg1"/>
                            </a:solidFill>
                            <a:latin typeface="Cambria Math" charset="0"/>
                          </a:rPr>
                          <m:t>𝟐</m:t>
                        </m:r>
                      </m:sub>
                    </m:sSub>
                  </m:oMath>
                </a14:m>
                <a:r>
                  <a:rPr lang="en-US" sz="2800" b="1" dirty="0">
                    <a:solidFill>
                      <a:schemeClr val="bg1"/>
                    </a:solidFill>
                  </a:rPr>
                  <a:t> + </a:t>
                </a:r>
                <a14:m>
                  <m:oMath xmlns:m="http://schemas.openxmlformats.org/officeDocument/2006/math">
                    <m:sSub>
                      <m:sSubPr>
                        <m:ctrlPr>
                          <a:rPr lang="en-US" sz="2800" b="1" i="1">
                            <a:solidFill>
                              <a:schemeClr val="bg1"/>
                            </a:solidFill>
                            <a:latin typeface="Cambria Math" panose="02040503050406030204" pitchFamily="18" charset="0"/>
                          </a:rPr>
                        </m:ctrlPr>
                      </m:sSubPr>
                      <m:e>
                        <m:r>
                          <a:rPr lang="en-US" sz="2800" b="1" i="1">
                            <a:solidFill>
                              <a:schemeClr val="bg1"/>
                            </a:solidFill>
                            <a:latin typeface="Cambria Math" charset="0"/>
                          </a:rPr>
                          <m:t>𝑹</m:t>
                        </m:r>
                      </m:e>
                      <m:sub>
                        <m:r>
                          <a:rPr lang="en-US" sz="2800" b="1" i="1">
                            <a:solidFill>
                              <a:schemeClr val="bg1"/>
                            </a:solidFill>
                            <a:latin typeface="Cambria Math" charset="0"/>
                          </a:rPr>
                          <m:t>𝟑</m:t>
                        </m:r>
                      </m:sub>
                    </m:sSub>
                  </m:oMath>
                </a14:m>
                <a:r>
                  <a:rPr lang="en-US" sz="2800" dirty="0">
                    <a:solidFill>
                      <a:schemeClr val="bg1"/>
                    </a:solidFill>
                  </a:rPr>
                  <a:t> (resistance add up)</a:t>
                </a:r>
              </a:p>
              <a:p>
                <a:pPr algn="l"/>
                <a:r>
                  <a:rPr lang="en-US" sz="2800" b="1" dirty="0">
                    <a:solidFill>
                      <a:schemeClr val="bg1"/>
                    </a:solidFill>
                  </a:rPr>
                  <a:t>2) Tubes parallel</a:t>
                </a:r>
              </a:p>
              <a:p>
                <a:pPr algn="l"/>
                <a:endParaRPr lang="en-US" sz="2800" dirty="0">
                  <a:solidFill>
                    <a:schemeClr val="bg1"/>
                  </a:solidFill>
                </a:endParaRPr>
              </a:p>
              <a:p>
                <a:pPr algn="l"/>
                <a:endParaRPr lang="en-US" dirty="0">
                  <a:solidFill>
                    <a:schemeClr val="bg1"/>
                  </a:solidFill>
                  <a:latin typeface="Blogger Sans" charset="0"/>
                  <a:ea typeface="Blogger Sans" charset="0"/>
                  <a:cs typeface="Blogger Sans" charset="0"/>
                </a:endParaRPr>
              </a:p>
              <a:p>
                <a:pPr algn="l"/>
                <a:r>
                  <a:rPr lang="en-US" sz="2800" dirty="0">
                    <a:solidFill>
                      <a:schemeClr val="bg1"/>
                    </a:solidFill>
                    <a:latin typeface="Blogger Sans" charset="0"/>
                    <a:ea typeface="Blogger Sans" charset="0"/>
                    <a:cs typeface="Blogger Sans" charset="0"/>
                  </a:rPr>
                  <a:t> </a:t>
                </a:r>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406399" y="338665"/>
                <a:ext cx="11521744" cy="6129867"/>
              </a:xfrm>
              <a:blipFill rotWithShape="1">
                <a:blip r:embed="rId4"/>
                <a:stretch>
                  <a:fillRect l="-1111" t="-1592"/>
                </a:stretch>
              </a:blipFill>
            </p:spPr>
            <p:txBody>
              <a:bodyPr/>
              <a:lstStyle/>
              <a:p>
                <a:r>
                  <a:rPr lang="ru-RU">
                    <a:noFill/>
                  </a:rPr>
                  <a:t> </a:t>
                </a:r>
              </a:p>
            </p:txBody>
          </p:sp>
        </mc:Fallback>
      </mc:AlternateContent>
      <p:pic>
        <p:nvPicPr>
          <p:cNvPr id="9" name="Рисунок 1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9990" y="1900845"/>
            <a:ext cx="10648950" cy="1218379"/>
          </a:xfrm>
          <a:prstGeom prst="rect">
            <a:avLst/>
          </a:prstGeom>
          <a:noFill/>
          <a:ln>
            <a:noFill/>
          </a:ln>
        </p:spPr>
      </p:pic>
      <p:pic>
        <p:nvPicPr>
          <p:cNvPr id="10" name="Рисунок 1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720476" y="4624254"/>
            <a:ext cx="6767978" cy="1749028"/>
          </a:xfrm>
          <a:prstGeom prst="rect">
            <a:avLst/>
          </a:prstGeom>
          <a:noFill/>
        </p:spPr>
      </p:pic>
    </p:spTree>
    <p:extLst>
      <p:ext uri="{BB962C8B-B14F-4D97-AF65-F5344CB8AC3E}">
        <p14:creationId xmlns:p14="http://schemas.microsoft.com/office/powerpoint/2010/main" val="9897754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sz="half" idx="2"/>
          </p:nvPr>
        </p:nvSpPr>
        <p:spPr>
          <a:xfrm>
            <a:off x="6660106" y="1690688"/>
            <a:ext cx="5213445" cy="4486275"/>
          </a:xfrm>
        </p:spPr>
        <p:txBody>
          <a:bodyPr/>
          <a:lstStyle/>
          <a:p>
            <a:pPr>
              <a:lnSpc>
                <a:spcPct val="100000"/>
              </a:lnSpc>
            </a:pPr>
            <a:r>
              <a:rPr lang="de-DE" b="1" dirty="0">
                <a:solidFill>
                  <a:srgbClr val="002060"/>
                </a:solidFill>
              </a:rPr>
              <a:t>Heart – double pump system</a:t>
            </a:r>
          </a:p>
          <a:p>
            <a:pPr>
              <a:lnSpc>
                <a:spcPct val="100000"/>
              </a:lnSpc>
            </a:pPr>
            <a:r>
              <a:rPr lang="en-US" b="1" dirty="0">
                <a:solidFill>
                  <a:srgbClr val="002060"/>
                </a:solidFill>
              </a:rPr>
              <a:t>Arteries – are blood vessels which transport blood away from the hear</a:t>
            </a:r>
          </a:p>
          <a:p>
            <a:pPr>
              <a:lnSpc>
                <a:spcPct val="100000"/>
              </a:lnSpc>
            </a:pPr>
            <a:r>
              <a:rPr lang="en-US" b="1" dirty="0">
                <a:solidFill>
                  <a:srgbClr val="002060"/>
                </a:solidFill>
              </a:rPr>
              <a:t>Veins - are blood vessels which transport blood towards the heart</a:t>
            </a:r>
          </a:p>
          <a:p>
            <a:endParaRPr lang="en-US" dirty="0"/>
          </a:p>
          <a:p>
            <a:pPr marL="0" indent="0">
              <a:buNone/>
            </a:pPr>
            <a:endParaRPr lang="en-US" dirty="0"/>
          </a:p>
          <a:p>
            <a:endParaRPr lang="ru-RU" dirty="0"/>
          </a:p>
        </p:txBody>
      </p:sp>
      <p:pic>
        <p:nvPicPr>
          <p:cNvPr id="7" name="Рисунок 19"/>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23081" y="1690688"/>
            <a:ext cx="6114197" cy="4846590"/>
          </a:xfrm>
          <a:prstGeom prst="rect">
            <a:avLst/>
          </a:prstGeom>
          <a:noFill/>
        </p:spPr>
      </p:pic>
      <p:sp>
        <p:nvSpPr>
          <p:cNvPr id="10" name="Subtitle 2"/>
          <p:cNvSpPr>
            <a:spLocks noGrp="1"/>
          </p:cNvSpPr>
          <p:nvPr>
            <p:ph type="title"/>
          </p:nvPr>
        </p:nvSpPr>
        <p:spPr>
          <a:xfrm>
            <a:off x="286603" y="191069"/>
            <a:ext cx="11586949" cy="1499619"/>
          </a:xfrm>
        </p:spPr>
        <p:txBody>
          <a:bodyPr>
            <a:normAutofit fontScale="90000"/>
          </a:bodyPr>
          <a:lstStyle/>
          <a:p>
            <a:br>
              <a:rPr lang="en-US" sz="3600" b="1" cap="all" dirty="0">
                <a:solidFill>
                  <a:srgbClr val="002060"/>
                </a:solidFill>
              </a:rPr>
            </a:br>
            <a:br>
              <a:rPr lang="en-US" sz="3600" b="1" cap="all" dirty="0">
                <a:solidFill>
                  <a:srgbClr val="002060"/>
                </a:solidFill>
              </a:rPr>
            </a:br>
            <a:r>
              <a:rPr lang="en-US" sz="3600" b="1" cap="all" dirty="0">
                <a:solidFill>
                  <a:srgbClr val="002060"/>
                </a:solidFill>
                <a:latin typeface="Aharoni" panose="02010803020104030203" pitchFamily="2" charset="-79"/>
                <a:cs typeface="Aharoni" panose="02010803020104030203" pitchFamily="2" charset="-79"/>
              </a:rPr>
              <a:t>II. The basis of Hemodynamics</a:t>
            </a:r>
            <a:endParaRPr lang="en-US" sz="3600" b="1" dirty="0">
              <a:solidFill>
                <a:srgbClr val="002060"/>
              </a:solidFill>
              <a:latin typeface="Aharoni" panose="02010803020104030203" pitchFamily="2" charset="-79"/>
              <a:ea typeface="Blogger Sans" charset="0"/>
              <a:cs typeface="Aharoni" panose="02010803020104030203" pitchFamily="2" charset="-79"/>
            </a:endParaRPr>
          </a:p>
          <a:p>
            <a:pPr algn="l"/>
            <a:br>
              <a:rPr lang="en-US" sz="3600" b="1" dirty="0">
                <a:solidFill>
                  <a:srgbClr val="002060"/>
                </a:solidFill>
                <a:latin typeface="Aharoni" panose="02010803020104030203" pitchFamily="2" charset="-79"/>
                <a:cs typeface="Aharoni" panose="02010803020104030203" pitchFamily="2" charset="-79"/>
              </a:rPr>
            </a:br>
            <a:r>
              <a:rPr lang="en-US" sz="3600" b="1" dirty="0">
                <a:solidFill>
                  <a:srgbClr val="002060"/>
                </a:solidFill>
                <a:latin typeface="Aharoni" panose="02010803020104030203" pitchFamily="2" charset="-79"/>
                <a:cs typeface="Aharoni" panose="02010803020104030203" pitchFamily="2" charset="-79"/>
              </a:rPr>
              <a:t>The cardiovascular system: Heart – Arteries – Veins</a:t>
            </a:r>
            <a:r>
              <a:rPr lang="en-US" sz="3600" b="1" dirty="0">
                <a:solidFill>
                  <a:schemeClr val="bg1"/>
                </a:solidFill>
                <a:latin typeface="Aharoni" panose="02010803020104030203" pitchFamily="2" charset="-79"/>
                <a:cs typeface="Aharoni" panose="02010803020104030203" pitchFamily="2" charset="-79"/>
              </a:rPr>
              <a:t> </a:t>
            </a:r>
            <a:endParaRPr lang="uk-UA" sz="3600" b="1" dirty="0">
              <a:solidFill>
                <a:schemeClr val="bg1"/>
              </a:solidFill>
              <a:cs typeface="Aharoni" panose="02010803020104030203" pitchFamily="2" charset="-79"/>
            </a:endParaRPr>
          </a:p>
          <a:p>
            <a:pPr algn="l"/>
            <a:r>
              <a:rPr lang="en-US" sz="2800" b="1" dirty="0">
                <a:solidFill>
                  <a:schemeClr val="bg1"/>
                </a:solidFill>
                <a:ea typeface="Blogger Sans" charset="0"/>
                <a:cs typeface="Blogger Sans" charset="0"/>
              </a:rPr>
              <a:t>1.1.</a:t>
            </a:r>
            <a:r>
              <a:rPr lang="en-US" sz="2800" dirty="0">
                <a:solidFill>
                  <a:schemeClr val="bg1"/>
                </a:solidFill>
                <a:ea typeface="Blogger Sans" charset="0"/>
                <a:cs typeface="Blogger Sans" charset="0"/>
              </a:rPr>
              <a:t> </a:t>
            </a:r>
            <a:r>
              <a:rPr lang="en-US" sz="2800" b="1" dirty="0">
                <a:solidFill>
                  <a:schemeClr val="bg1"/>
                </a:solidFill>
              </a:rPr>
              <a:t>Heart – double pump system:</a:t>
            </a:r>
            <a:endParaRPr lang="en-US" sz="2800" b="1" dirty="0">
              <a:solidFill>
                <a:schemeClr val="bg1"/>
              </a:solidFill>
              <a:latin typeface="Blogger Sans" charset="0"/>
              <a:ea typeface="Blogger Sans" charset="0"/>
              <a:cs typeface="Blogger Sans" charset="0"/>
            </a:endParaRPr>
          </a:p>
          <a:p>
            <a:pPr algn="l"/>
            <a:r>
              <a:rPr lang="en-US" sz="2800" b="1" dirty="0">
                <a:solidFill>
                  <a:srgbClr val="002060"/>
                </a:solidFill>
              </a:rPr>
              <a:t> </a:t>
            </a:r>
          </a:p>
          <a:p>
            <a:pPr algn="l"/>
            <a:endParaRPr lang="en-US" sz="2800" dirty="0">
              <a:solidFill>
                <a:srgbClr val="002060"/>
              </a:solidFill>
              <a:latin typeface="Blogger Sans" charset="0"/>
              <a:ea typeface="Blogger Sans" charset="0"/>
              <a:cs typeface="Blogger Sans" charset="0"/>
            </a:endParaRPr>
          </a:p>
        </p:txBody>
      </p:sp>
    </p:spTree>
    <p:extLst>
      <p:ext uri="{BB962C8B-B14F-4D97-AF65-F5344CB8AC3E}">
        <p14:creationId xmlns:p14="http://schemas.microsoft.com/office/powerpoint/2010/main" val="3045217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endParaRPr lang="uk-UA" sz="3600" dirty="0">
              <a:solidFill>
                <a:schemeClr val="accent4">
                  <a:lumMod val="40000"/>
                  <a:lumOff val="60000"/>
                </a:schemeClr>
              </a:solidFill>
              <a:latin typeface="Blogger Sans" charset="0"/>
              <a:ea typeface="Blogger Sans" charset="0"/>
              <a:cs typeface="Blogger Sans" charset="0"/>
            </a:endParaRPr>
          </a:p>
          <a:p>
            <a:endParaRPr lang="en-US" sz="3600" dirty="0">
              <a:solidFill>
                <a:schemeClr val="accent4">
                  <a:lumMod val="40000"/>
                  <a:lumOff val="60000"/>
                </a:schemeClr>
              </a:solidFill>
              <a:latin typeface="Blogger Sans" charset="0"/>
              <a:ea typeface="Blogger Sans" charset="0"/>
              <a:cs typeface="Blogger Sans" charset="0"/>
            </a:endParaRPr>
          </a:p>
          <a:p>
            <a:pPr algn="l"/>
            <a:r>
              <a:rPr lang="en-US" dirty="0">
                <a:solidFill>
                  <a:schemeClr val="bg1"/>
                </a:solidFill>
                <a:latin typeface="Blogger Sans" charset="0"/>
                <a:ea typeface="Blogger Sans" charset="0"/>
                <a:cs typeface="Blogger Sans" charset="0"/>
              </a:rPr>
              <a:t> </a:t>
            </a:r>
          </a:p>
          <a:p>
            <a:pPr algn="l"/>
            <a:r>
              <a:rPr lang="en-US" sz="2800" dirty="0">
                <a:solidFill>
                  <a:schemeClr val="bg1"/>
                </a:solidFill>
                <a:latin typeface="Blogger Sans" charset="0"/>
                <a:ea typeface="Blogger Sans" charset="0"/>
                <a:cs typeface="Blogger Sans" charset="0"/>
              </a:rPr>
              <a:t> </a:t>
            </a:r>
          </a:p>
        </p:txBody>
      </p:sp>
      <p:pic>
        <p:nvPicPr>
          <p:cNvPr id="4"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628688" y="1076181"/>
            <a:ext cx="4409842" cy="4654833"/>
          </a:xfrm>
          <a:prstGeom prst="rect">
            <a:avLst/>
          </a:prstGeom>
          <a:noFill/>
          <a:ln>
            <a:noFill/>
          </a:ln>
        </p:spPr>
      </p:pic>
      <mc:AlternateContent xmlns:mc="http://schemas.openxmlformats.org/markup-compatibility/2006" xmlns:a14="http://schemas.microsoft.com/office/drawing/2010/main">
        <mc:Choice Requires="a14">
          <p:sp>
            <p:nvSpPr>
              <p:cNvPr id="2" name="TextBox 1"/>
              <p:cNvSpPr txBox="1"/>
              <p:nvPr/>
            </p:nvSpPr>
            <p:spPr>
              <a:xfrm>
                <a:off x="5584025" y="1633882"/>
                <a:ext cx="5673012" cy="3539430"/>
              </a:xfrm>
              <a:prstGeom prst="rect">
                <a:avLst/>
              </a:prstGeom>
              <a:noFill/>
            </p:spPr>
            <p:txBody>
              <a:bodyPr wrap="square" rtlCol="0">
                <a:spAutoFit/>
              </a:bodyPr>
              <a:lstStyle/>
              <a:p>
                <a:r>
                  <a:rPr lang="en-US" sz="2800" b="1" dirty="0">
                    <a:solidFill>
                      <a:schemeClr val="bg1"/>
                    </a:solidFill>
                  </a:rPr>
                  <a:t>Pressure due to the weight of a fluid increases with depth since </a:t>
                </a:r>
                <a:r>
                  <a:rPr lang="en-US" sz="2800" b="1" i="1" dirty="0">
                    <a:solidFill>
                      <a:schemeClr val="bg1"/>
                    </a:solidFill>
                  </a:rPr>
                  <a:t>P </a:t>
                </a:r>
                <a:r>
                  <a:rPr lang="en-US" sz="2800" b="1" dirty="0">
                    <a:solidFill>
                      <a:schemeClr val="bg1"/>
                    </a:solidFill>
                  </a:rPr>
                  <a:t>= </a:t>
                </a:r>
                <a:r>
                  <a:rPr lang="el-GR" sz="2800" b="1" dirty="0">
                    <a:solidFill>
                      <a:schemeClr val="bg1"/>
                    </a:solidFill>
                  </a:rPr>
                  <a:t>ρ</a:t>
                </a:r>
                <a:r>
                  <a:rPr lang="en-US" sz="2800" b="1" dirty="0">
                    <a:solidFill>
                      <a:schemeClr val="bg1"/>
                    </a:solidFill>
                  </a:rPr>
                  <a:t>g</a:t>
                </a:r>
                <a14:m>
                  <m:oMath xmlns:m="http://schemas.openxmlformats.org/officeDocument/2006/math">
                    <m:r>
                      <a:rPr lang="en-US" sz="2800" b="1" i="1">
                        <a:solidFill>
                          <a:schemeClr val="bg1"/>
                        </a:solidFill>
                        <a:latin typeface="Cambria Math" charset="0"/>
                      </a:rPr>
                      <m:t>𝒉</m:t>
                    </m:r>
                  </m:oMath>
                </a14:m>
                <a:r>
                  <a:rPr lang="en-US" sz="2800" b="1" i="1" dirty="0">
                    <a:solidFill>
                      <a:schemeClr val="bg1"/>
                    </a:solidFill>
                  </a:rPr>
                  <a:t> </a:t>
                </a:r>
                <a:r>
                  <a:rPr lang="en-US" sz="2800" b="1" dirty="0">
                    <a:solidFill>
                      <a:schemeClr val="bg1"/>
                    </a:solidFill>
                  </a:rPr>
                  <a:t>. This pressure and associated upward force on the bottom of the cylinder are greater than the downward force on the top of the cylinder. </a:t>
                </a:r>
              </a:p>
              <a:p>
                <a:r>
                  <a:rPr lang="en-US" sz="2800" b="1" dirty="0">
                    <a:solidFill>
                      <a:schemeClr val="bg1"/>
                    </a:solidFill>
                  </a:rPr>
                  <a:t>Their difference is the buoyant force </a:t>
                </a:r>
                <a:r>
                  <a:rPr lang="en-US" sz="2800" b="1" dirty="0" err="1">
                    <a:solidFill>
                      <a:schemeClr val="bg1"/>
                    </a:solidFill>
                  </a:rPr>
                  <a:t>Fb</a:t>
                </a:r>
                <a:r>
                  <a:rPr lang="en-US" sz="2800" b="1" dirty="0">
                    <a:solidFill>
                      <a:schemeClr val="bg1"/>
                    </a:solidFill>
                  </a:rPr>
                  <a:t> (Horizontal forces cancel)</a:t>
                </a:r>
              </a:p>
            </p:txBody>
          </p:sp>
        </mc:Choice>
        <mc:Fallback xmlns="">
          <p:sp>
            <p:nvSpPr>
              <p:cNvPr id="2" name="TextBox 1"/>
              <p:cNvSpPr txBox="1">
                <a:spLocks noRot="1" noChangeAspect="1" noMove="1" noResize="1" noEditPoints="1" noAdjustHandles="1" noChangeArrowheads="1" noChangeShapeType="1" noTextEdit="1"/>
              </p:cNvSpPr>
              <p:nvPr/>
            </p:nvSpPr>
            <p:spPr>
              <a:xfrm>
                <a:off x="5584025" y="1633882"/>
                <a:ext cx="5673012" cy="3539430"/>
              </a:xfrm>
              <a:prstGeom prst="rect">
                <a:avLst/>
              </a:prstGeom>
              <a:blipFill rotWithShape="1">
                <a:blip r:embed="rId4"/>
                <a:stretch>
                  <a:fillRect l="-2148" t="-1549" r="-3115" b="-3959"/>
                </a:stretch>
              </a:blipFill>
            </p:spPr>
            <p:txBody>
              <a:bodyPr/>
              <a:lstStyle/>
              <a:p>
                <a:r>
                  <a:rPr lang="ru-RU">
                    <a:noFill/>
                  </a:rPr>
                  <a:t> </a:t>
                </a:r>
              </a:p>
            </p:txBody>
          </p:sp>
        </mc:Fallback>
      </mc:AlternateContent>
    </p:spTree>
    <p:extLst>
      <p:ext uri="{BB962C8B-B14F-4D97-AF65-F5344CB8AC3E}">
        <p14:creationId xmlns:p14="http://schemas.microsoft.com/office/powerpoint/2010/main" val="20062441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9493" y="452438"/>
            <a:ext cx="9007522" cy="595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625219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Рисунок 1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34174" y="159026"/>
            <a:ext cx="7012901" cy="6493427"/>
          </a:xfrm>
          <a:prstGeom prst="rect">
            <a:avLst/>
          </a:prstGeom>
          <a:noFill/>
        </p:spPr>
      </p:pic>
    </p:spTree>
    <p:extLst>
      <p:ext uri="{BB962C8B-B14F-4D97-AF65-F5344CB8AC3E}">
        <p14:creationId xmlns:p14="http://schemas.microsoft.com/office/powerpoint/2010/main" val="10471872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6"/>
            <a:ext cx="11396133" cy="6161526"/>
          </a:xfrm>
        </p:spPr>
        <p:txBody>
          <a:bodyPr>
            <a:normAutofit/>
          </a:bodyPr>
          <a:lstStyle/>
          <a:p>
            <a:pPr marL="457200" indent="-457200" algn="l">
              <a:buFont typeface="Arial" panose="020B0604020202020204" pitchFamily="34" charset="0"/>
              <a:buChar char="•"/>
            </a:pPr>
            <a:r>
              <a:rPr lang="en-US" sz="2800" b="1" dirty="0">
                <a:solidFill>
                  <a:schemeClr val="bg1"/>
                </a:solidFill>
              </a:rPr>
              <a:t>4 Chambers: Left Atrium – Left Ventricle (Left heart) – Right Atrium – Right Ventricle (Right Heart) </a:t>
            </a:r>
            <a:endParaRPr lang="en-US" sz="2800" dirty="0">
              <a:solidFill>
                <a:schemeClr val="bg1"/>
              </a:solidFill>
            </a:endParaRPr>
          </a:p>
          <a:p>
            <a:pPr algn="l"/>
            <a:endParaRPr lang="en-US" sz="2800" b="1" dirty="0">
              <a:solidFill>
                <a:schemeClr val="bg1"/>
              </a:solidFill>
            </a:endParaRPr>
          </a:p>
          <a:p>
            <a:pPr marL="457200" indent="-457200" algn="l">
              <a:buFont typeface="Arial" panose="020B0604020202020204" pitchFamily="34" charset="0"/>
              <a:buChar char="•"/>
            </a:pPr>
            <a:r>
              <a:rPr lang="en-US" sz="2800" b="1" dirty="0">
                <a:solidFill>
                  <a:schemeClr val="bg1"/>
                </a:solidFill>
              </a:rPr>
              <a:t>4 Valves – </a:t>
            </a:r>
            <a:r>
              <a:rPr lang="en-US" sz="2800" dirty="0">
                <a:solidFill>
                  <a:schemeClr val="bg1"/>
                </a:solidFill>
              </a:rPr>
              <a:t>are controlled by the pressure conditions in the ventricles caused by the contraction of the heart muscle – increase in pressure closes inlet valve and opens outlet valve. In Such a way valves determine the flow direction of the blood.   </a:t>
            </a:r>
          </a:p>
          <a:p>
            <a:pPr marL="457200" indent="-457200" algn="l">
              <a:buFont typeface="Arial" panose="020B0604020202020204" pitchFamily="34" charset="0"/>
              <a:buChar char="•"/>
            </a:pPr>
            <a:r>
              <a:rPr lang="en-US" sz="2800" b="1" dirty="0">
                <a:solidFill>
                  <a:schemeClr val="bg1"/>
                </a:solidFill>
              </a:rPr>
              <a:t>2 atrioventricular valves </a:t>
            </a:r>
            <a:endParaRPr lang="en-US" sz="2800" dirty="0">
              <a:solidFill>
                <a:schemeClr val="bg1"/>
              </a:solidFill>
            </a:endParaRPr>
          </a:p>
          <a:p>
            <a:pPr algn="l"/>
            <a:r>
              <a:rPr lang="en-US" sz="2800" b="1" dirty="0">
                <a:solidFill>
                  <a:schemeClr val="bg1"/>
                </a:solidFill>
              </a:rPr>
              <a:t>- </a:t>
            </a:r>
            <a:r>
              <a:rPr lang="en-US" sz="2800" dirty="0">
                <a:solidFill>
                  <a:schemeClr val="bg1"/>
                </a:solidFill>
              </a:rPr>
              <a:t>The mitral (bicuspid) valve lies between the left atrium and left ventricle</a:t>
            </a:r>
          </a:p>
          <a:p>
            <a:pPr algn="l"/>
            <a:r>
              <a:rPr lang="en-US" sz="2800" dirty="0">
                <a:solidFill>
                  <a:schemeClr val="bg1"/>
                </a:solidFill>
              </a:rPr>
              <a:t>- The tricuspid valve lies between the right atrium and the right ventricle </a:t>
            </a:r>
          </a:p>
          <a:p>
            <a:pPr marL="457200" indent="-457200" algn="l">
              <a:buFont typeface="Arial" panose="020B0604020202020204" pitchFamily="34" charset="0"/>
              <a:buChar char="•"/>
            </a:pPr>
            <a:r>
              <a:rPr lang="en-US" sz="2800" b="1" dirty="0">
                <a:solidFill>
                  <a:schemeClr val="bg1"/>
                </a:solidFill>
              </a:rPr>
              <a:t>2 semilunar valves sit at the exit of each of the ventricles </a:t>
            </a:r>
            <a:endParaRPr lang="en-US" sz="2800" dirty="0">
              <a:solidFill>
                <a:schemeClr val="bg1"/>
              </a:solidFill>
            </a:endParaRPr>
          </a:p>
          <a:p>
            <a:pPr algn="l"/>
            <a:r>
              <a:rPr lang="en-US" sz="2800" dirty="0">
                <a:solidFill>
                  <a:schemeClr val="bg1"/>
                </a:solidFill>
              </a:rPr>
              <a:t>- The aortic valve </a:t>
            </a:r>
          </a:p>
          <a:p>
            <a:pPr algn="l"/>
            <a:r>
              <a:rPr lang="en-US" sz="2800" dirty="0">
                <a:solidFill>
                  <a:schemeClr val="bg1"/>
                </a:solidFill>
              </a:rPr>
              <a:t>- The pulmonary valve</a:t>
            </a:r>
          </a:p>
        </p:txBody>
      </p:sp>
    </p:spTree>
    <p:extLst>
      <p:ext uri="{BB962C8B-B14F-4D97-AF65-F5344CB8AC3E}">
        <p14:creationId xmlns:p14="http://schemas.microsoft.com/office/powerpoint/2010/main" val="9022219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6"/>
            <a:ext cx="11396133" cy="6161526"/>
          </a:xfrm>
        </p:spPr>
        <p:txBody>
          <a:bodyPr>
            <a:normAutofit/>
          </a:bodyPr>
          <a:lstStyle/>
          <a:p>
            <a:pPr algn="l"/>
            <a:endParaRPr lang="en-US" sz="2800" dirty="0">
              <a:solidFill>
                <a:schemeClr val="bg1"/>
              </a:solidFill>
            </a:endParaRPr>
          </a:p>
          <a:p>
            <a:pPr algn="l"/>
            <a:r>
              <a:rPr lang="en-US" sz="2800" dirty="0">
                <a:solidFill>
                  <a:schemeClr val="bg1"/>
                </a:solidFill>
              </a:rPr>
              <a:t>- Left ventricle chamber is compressed by heart muscle (P=125 mm Hg)</a:t>
            </a:r>
          </a:p>
          <a:p>
            <a:pPr algn="l"/>
            <a:r>
              <a:rPr lang="en-US" sz="2800" dirty="0">
                <a:solidFill>
                  <a:schemeClr val="bg1"/>
                </a:solidFill>
              </a:rPr>
              <a:t>- Blood is pumped through the Aorta into the large Systemic Cycle which closes at right atrium (2 veins – Superior Vena Cava and Inferior Vena Cava)</a:t>
            </a:r>
          </a:p>
          <a:p>
            <a:pPr algn="l"/>
            <a:r>
              <a:rPr lang="en-US" sz="2800" dirty="0">
                <a:solidFill>
                  <a:schemeClr val="bg1"/>
                </a:solidFill>
              </a:rPr>
              <a:t>- Blood is pumped by weak contraction (P=6 mm Hg) to right ventricle chamber</a:t>
            </a:r>
          </a:p>
          <a:p>
            <a:pPr algn="l"/>
            <a:r>
              <a:rPr lang="en-US" sz="2800" dirty="0">
                <a:solidFill>
                  <a:schemeClr val="bg1"/>
                </a:solidFill>
              </a:rPr>
              <a:t>- Right ventricle chamber compresses (P=25 mm Hg) and pumps blood through 4 pulmonary arteries into the small Pulmonary Cycle which closes at left atrium</a:t>
            </a:r>
          </a:p>
          <a:p>
            <a:pPr algn="l"/>
            <a:r>
              <a:rPr lang="en-US" sz="2800" dirty="0">
                <a:solidFill>
                  <a:schemeClr val="bg1"/>
                </a:solidFill>
              </a:rPr>
              <a:t>- The left atrium receives oxygenated blood back from the Pulmonary Cycle via one of the 4 pulmonary veins</a:t>
            </a:r>
          </a:p>
          <a:p>
            <a:pPr algn="l"/>
            <a:r>
              <a:rPr lang="en-US" sz="2800" dirty="0">
                <a:solidFill>
                  <a:schemeClr val="bg1"/>
                </a:solidFill>
              </a:rPr>
              <a:t>- Blood is pumped by weak contraction (P=8 mm Hg) to left ventricle.</a:t>
            </a:r>
          </a:p>
        </p:txBody>
      </p:sp>
    </p:spTree>
    <p:extLst>
      <p:ext uri="{BB962C8B-B14F-4D97-AF65-F5344CB8AC3E}">
        <p14:creationId xmlns:p14="http://schemas.microsoft.com/office/powerpoint/2010/main" val="20510993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406399" y="439387"/>
                <a:ext cx="11396133" cy="6056415"/>
              </a:xfrm>
            </p:spPr>
            <p:txBody>
              <a:bodyPr>
                <a:normAutofit/>
              </a:bodyPr>
              <a:lstStyle/>
              <a:p>
                <a:pPr>
                  <a:spcBef>
                    <a:spcPts val="600"/>
                  </a:spcBef>
                  <a:spcAft>
                    <a:spcPts val="600"/>
                  </a:spcAft>
                </a:pPr>
                <a:r>
                  <a:rPr lang="en-US" sz="2800" b="1" dirty="0">
                    <a:solidFill>
                      <a:schemeClr val="bg1"/>
                    </a:solidFill>
                  </a:rPr>
                  <a:t>The amount of work done by heart</a:t>
                </a:r>
                <a:r>
                  <a:rPr lang="en-US" sz="2800" dirty="0">
                    <a:solidFill>
                      <a:schemeClr val="bg1"/>
                    </a:solidFill>
                  </a:rPr>
                  <a:t> (heart muscle) can be calculated from the force </a:t>
                </a:r>
                <a:r>
                  <a:rPr lang="en-US" sz="2800" b="1" i="1" dirty="0">
                    <a:solidFill>
                      <a:schemeClr val="bg1"/>
                    </a:solidFill>
                  </a:rPr>
                  <a:t>F</a:t>
                </a:r>
                <a:r>
                  <a:rPr lang="en-US" sz="2800" dirty="0">
                    <a:solidFill>
                      <a:schemeClr val="bg1"/>
                    </a:solidFill>
                  </a:rPr>
                  <a:t> developed by heart muscle and linear change in the heart chamber size, or in terms of blood pressure on the surface area of the heart chamber and the change of its volume:</a:t>
                </a:r>
                <a:endParaRPr lang="ru-RU" sz="4000" b="1" i="1" dirty="0">
                  <a:solidFill>
                    <a:schemeClr val="bg1"/>
                  </a:solidFill>
                </a:endParaRPr>
              </a:p>
              <a:p>
                <a:pPr>
                  <a:spcBef>
                    <a:spcPts val="600"/>
                  </a:spcBef>
                  <a:spcAft>
                    <a:spcPts val="600"/>
                  </a:spcAft>
                </a:pPr>
                <a:r>
                  <a:rPr lang="en-US" sz="2800" dirty="0">
                    <a:solidFill>
                      <a:schemeClr val="bg1"/>
                    </a:solidFill>
                  </a:rPr>
                  <a:t>  </a:t>
                </a:r>
              </a:p>
              <a:p>
                <a14:m>
                  <m:oMath xmlns:m="http://schemas.openxmlformats.org/officeDocument/2006/math">
                    <m:sSub>
                      <m:sSubPr>
                        <m:ctrlPr>
                          <a:rPr lang="ru-RU" sz="3600" b="1" i="1">
                            <a:solidFill>
                              <a:schemeClr val="bg1"/>
                            </a:solidFill>
                            <a:latin typeface="Cambria Math" panose="02040503050406030204" pitchFamily="18" charset="0"/>
                          </a:rPr>
                        </m:ctrlPr>
                      </m:sSubPr>
                      <m:e>
                        <m:r>
                          <a:rPr lang="en-US" sz="3600" b="1" i="1">
                            <a:solidFill>
                              <a:schemeClr val="bg1"/>
                            </a:solidFill>
                            <a:latin typeface="Cambria Math"/>
                          </a:rPr>
                          <m:t>𝑾</m:t>
                        </m:r>
                      </m:e>
                      <m:sub>
                        <m:r>
                          <a:rPr lang="en-US" sz="3600" b="1" i="1">
                            <a:solidFill>
                              <a:schemeClr val="bg1"/>
                            </a:solidFill>
                            <a:latin typeface="Cambria Math"/>
                          </a:rPr>
                          <m:t>𝑯</m:t>
                        </m:r>
                      </m:sub>
                    </m:sSub>
                  </m:oMath>
                </a14:m>
                <a:r>
                  <a:rPr lang="en-US" sz="3600" b="1" dirty="0">
                    <a:solidFill>
                      <a:schemeClr val="bg1"/>
                    </a:solidFill>
                  </a:rPr>
                  <a:t> =  </a:t>
                </a:r>
                <a14:m>
                  <m:oMath xmlns:m="http://schemas.openxmlformats.org/officeDocument/2006/math">
                    <m:nary>
                      <m:naryPr>
                        <m:limLoc m:val="undOvr"/>
                        <m:subHide m:val="on"/>
                        <m:supHide m:val="on"/>
                        <m:ctrlPr>
                          <a:rPr lang="en-US" sz="3600" b="1" i="1">
                            <a:solidFill>
                              <a:schemeClr val="bg1"/>
                            </a:solidFill>
                            <a:latin typeface="Cambria Math" panose="02040503050406030204" pitchFamily="18" charset="0"/>
                          </a:rPr>
                        </m:ctrlPr>
                      </m:naryPr>
                      <m:sub/>
                      <m:sup/>
                      <m:e>
                        <m:r>
                          <a:rPr lang="en-US" sz="3600" b="1" i="1">
                            <a:solidFill>
                              <a:schemeClr val="bg1"/>
                            </a:solidFill>
                            <a:latin typeface="Cambria Math" charset="0"/>
                          </a:rPr>
                          <m:t>𝑭</m:t>
                        </m:r>
                      </m:e>
                    </m:nary>
                  </m:oMath>
                </a14:m>
                <a:r>
                  <a:rPr lang="en-US" sz="3600" b="1" dirty="0">
                    <a:solidFill>
                      <a:schemeClr val="bg1"/>
                    </a:solidFill>
                  </a:rPr>
                  <a:t> </a:t>
                </a:r>
                <a14:m>
                  <m:oMath xmlns:m="http://schemas.openxmlformats.org/officeDocument/2006/math">
                    <m:r>
                      <a:rPr lang="en-US" sz="3600" b="1" i="1">
                        <a:solidFill>
                          <a:schemeClr val="bg1"/>
                        </a:solidFill>
                        <a:latin typeface="Cambria Math" charset="0"/>
                      </a:rPr>
                      <m:t>∙ </m:t>
                    </m:r>
                  </m:oMath>
                </a14:m>
                <a:r>
                  <a:rPr lang="en-US" sz="3600" b="1" i="1" dirty="0">
                    <a:solidFill>
                      <a:schemeClr val="bg1"/>
                    </a:solidFill>
                  </a:rPr>
                  <a:t>dl = </a:t>
                </a:r>
                <a14:m>
                  <m:oMath xmlns:m="http://schemas.openxmlformats.org/officeDocument/2006/math">
                    <m:nary>
                      <m:naryPr>
                        <m:limLoc m:val="undOvr"/>
                        <m:subHide m:val="on"/>
                        <m:supHide m:val="on"/>
                        <m:ctrlPr>
                          <a:rPr lang="en-US" sz="3600" b="1" i="1">
                            <a:solidFill>
                              <a:schemeClr val="bg1"/>
                            </a:solidFill>
                            <a:latin typeface="Cambria Math" panose="02040503050406030204" pitchFamily="18" charset="0"/>
                          </a:rPr>
                        </m:ctrlPr>
                      </m:naryPr>
                      <m:sub/>
                      <m:sup/>
                      <m:e>
                        <m:f>
                          <m:fPr>
                            <m:ctrlPr>
                              <a:rPr lang="en-US" sz="3600" b="1" i="1">
                                <a:solidFill>
                                  <a:schemeClr val="bg1"/>
                                </a:solidFill>
                                <a:latin typeface="Cambria Math" panose="02040503050406030204" pitchFamily="18" charset="0"/>
                              </a:rPr>
                            </m:ctrlPr>
                          </m:fPr>
                          <m:num>
                            <m:r>
                              <a:rPr lang="en-US" sz="3600" b="1" i="1">
                                <a:solidFill>
                                  <a:schemeClr val="bg1"/>
                                </a:solidFill>
                                <a:latin typeface="Cambria Math" charset="0"/>
                              </a:rPr>
                              <m:t>𝑭</m:t>
                            </m:r>
                          </m:num>
                          <m:den>
                            <m:r>
                              <a:rPr lang="en-US" sz="3600" b="1" i="1">
                                <a:solidFill>
                                  <a:schemeClr val="bg1"/>
                                </a:solidFill>
                                <a:latin typeface="Cambria Math" charset="0"/>
                              </a:rPr>
                              <m:t>𝑺</m:t>
                            </m:r>
                          </m:den>
                        </m:f>
                      </m:e>
                    </m:nary>
                  </m:oMath>
                </a14:m>
                <a:r>
                  <a:rPr lang="en-US" sz="3600" b="1" dirty="0">
                    <a:solidFill>
                      <a:schemeClr val="bg1"/>
                    </a:solidFill>
                  </a:rPr>
                  <a:t> </a:t>
                </a:r>
                <a14:m>
                  <m:oMath xmlns:m="http://schemas.openxmlformats.org/officeDocument/2006/math">
                    <m:r>
                      <a:rPr lang="en-US" sz="3600" b="1" i="1">
                        <a:solidFill>
                          <a:schemeClr val="bg1"/>
                        </a:solidFill>
                        <a:latin typeface="Cambria Math" charset="0"/>
                      </a:rPr>
                      <m:t>∙ </m:t>
                    </m:r>
                    <m:r>
                      <a:rPr lang="en-US" sz="3600" b="1" i="1">
                        <a:solidFill>
                          <a:schemeClr val="bg1"/>
                        </a:solidFill>
                        <a:latin typeface="Cambria Math" charset="0"/>
                      </a:rPr>
                      <m:t>𝑺</m:t>
                    </m:r>
                  </m:oMath>
                </a14:m>
                <a:r>
                  <a:rPr lang="en-US" sz="3600" b="1" i="1" dirty="0">
                    <a:solidFill>
                      <a:schemeClr val="bg1"/>
                    </a:solidFill>
                  </a:rPr>
                  <a:t>dl = </a:t>
                </a:r>
                <a14:m>
                  <m:oMath xmlns:m="http://schemas.openxmlformats.org/officeDocument/2006/math">
                    <m:nary>
                      <m:naryPr>
                        <m:limLoc m:val="subSup"/>
                        <m:ctrlPr>
                          <a:rPr lang="en-US" sz="3600" b="1" i="1">
                            <a:solidFill>
                              <a:schemeClr val="bg1"/>
                            </a:solidFill>
                            <a:latin typeface="Cambria Math" panose="02040503050406030204" pitchFamily="18" charset="0"/>
                          </a:rPr>
                        </m:ctrlPr>
                      </m:naryPr>
                      <m:sub>
                        <m:sSub>
                          <m:sSubPr>
                            <m:ctrlPr>
                              <a:rPr lang="en-US" sz="3600" b="1" i="1" smtClean="0">
                                <a:solidFill>
                                  <a:schemeClr val="bg1"/>
                                </a:solidFill>
                                <a:latin typeface="Cambria Math" panose="02040503050406030204" pitchFamily="18" charset="0"/>
                              </a:rPr>
                            </m:ctrlPr>
                          </m:sSubPr>
                          <m:e>
                            <m:r>
                              <a:rPr lang="en-US" sz="3600" b="1" i="1" smtClean="0">
                                <a:solidFill>
                                  <a:schemeClr val="bg1"/>
                                </a:solidFill>
                                <a:latin typeface="Cambria Math" charset="0"/>
                              </a:rPr>
                              <m:t>𝑽</m:t>
                            </m:r>
                          </m:e>
                          <m:sub>
                            <m:r>
                              <a:rPr lang="en-US" sz="3600" b="1" i="1" smtClean="0">
                                <a:solidFill>
                                  <a:schemeClr val="bg1"/>
                                </a:solidFill>
                                <a:latin typeface="Cambria Math" charset="0"/>
                              </a:rPr>
                              <m:t>𝒔</m:t>
                            </m:r>
                          </m:sub>
                        </m:sSub>
                      </m:sub>
                      <m:sup>
                        <m:sSub>
                          <m:sSubPr>
                            <m:ctrlPr>
                              <a:rPr lang="en-US" sz="3600" b="1" i="1">
                                <a:solidFill>
                                  <a:schemeClr val="bg1"/>
                                </a:solidFill>
                                <a:latin typeface="Cambria Math" panose="02040503050406030204" pitchFamily="18" charset="0"/>
                              </a:rPr>
                            </m:ctrlPr>
                          </m:sSubPr>
                          <m:e>
                            <m:r>
                              <a:rPr lang="en-US" sz="3600" b="1" i="1">
                                <a:solidFill>
                                  <a:schemeClr val="bg1"/>
                                </a:solidFill>
                                <a:latin typeface="Cambria Math" charset="0"/>
                              </a:rPr>
                              <m:t>𝑽</m:t>
                            </m:r>
                          </m:e>
                          <m:sub>
                            <m:r>
                              <a:rPr lang="en-US" sz="3600" b="1" i="1">
                                <a:solidFill>
                                  <a:schemeClr val="bg1"/>
                                </a:solidFill>
                                <a:latin typeface="Cambria Math" charset="0"/>
                              </a:rPr>
                              <m:t>𝒅</m:t>
                            </m:r>
                          </m:sub>
                        </m:sSub>
                      </m:sup>
                      <m:e>
                        <m:r>
                          <a:rPr lang="en-US" sz="3600" b="1" i="1">
                            <a:solidFill>
                              <a:schemeClr val="bg1"/>
                            </a:solidFill>
                            <a:latin typeface="Cambria Math" charset="0"/>
                          </a:rPr>
                          <m:t>𝑷</m:t>
                        </m:r>
                        <m:r>
                          <a:rPr lang="en-US" sz="3600" b="1" i="1">
                            <a:solidFill>
                              <a:schemeClr val="bg1"/>
                            </a:solidFill>
                            <a:latin typeface="Cambria Math" charset="0"/>
                          </a:rPr>
                          <m:t>(</m:t>
                        </m:r>
                        <m:r>
                          <a:rPr lang="en-US" sz="3600" b="1" i="1">
                            <a:solidFill>
                              <a:schemeClr val="bg1"/>
                            </a:solidFill>
                            <a:latin typeface="Cambria Math" charset="0"/>
                          </a:rPr>
                          <m:t>𝑽</m:t>
                        </m:r>
                        <m:r>
                          <a:rPr lang="en-US" sz="3600" b="1" i="1">
                            <a:solidFill>
                              <a:schemeClr val="bg1"/>
                            </a:solidFill>
                            <a:latin typeface="Cambria Math" charset="0"/>
                          </a:rPr>
                          <m:t>)</m:t>
                        </m:r>
                      </m:e>
                    </m:nary>
                    <m:r>
                      <a:rPr lang="en-US" sz="3600" b="1" i="1">
                        <a:solidFill>
                          <a:schemeClr val="bg1"/>
                        </a:solidFill>
                        <a:latin typeface="Cambria Math" charset="0"/>
                      </a:rPr>
                      <m:t>∙</m:t>
                    </m:r>
                  </m:oMath>
                </a14:m>
                <a:r>
                  <a:rPr lang="en-US" sz="3600" b="1" i="1" dirty="0">
                    <a:solidFill>
                      <a:schemeClr val="bg1"/>
                    </a:solidFill>
                  </a:rPr>
                  <a:t>dV = </a:t>
                </a:r>
                <a14:m>
                  <m:oMath xmlns:m="http://schemas.openxmlformats.org/officeDocument/2006/math">
                    <m:sSub>
                      <m:sSubPr>
                        <m:ctrlPr>
                          <a:rPr lang="ru-RU" sz="3200" b="1" i="1">
                            <a:solidFill>
                              <a:schemeClr val="bg1"/>
                            </a:solidFill>
                            <a:latin typeface="Cambria Math" panose="02040503050406030204" pitchFamily="18" charset="0"/>
                          </a:rPr>
                        </m:ctrlPr>
                      </m:sSubPr>
                      <m:e>
                        <m:r>
                          <a:rPr lang="en-US" sz="3200" b="1" i="1">
                            <a:solidFill>
                              <a:schemeClr val="bg1"/>
                            </a:solidFill>
                            <a:latin typeface="Cambria Math"/>
                          </a:rPr>
                          <m:t>𝑷</m:t>
                        </m:r>
                      </m:e>
                      <m:sub>
                        <m:r>
                          <a:rPr lang="en-US" sz="3200" b="1" i="1">
                            <a:solidFill>
                              <a:schemeClr val="bg1"/>
                            </a:solidFill>
                            <a:latin typeface="Cambria Math"/>
                          </a:rPr>
                          <m:t>𝒎𝒆𝒂𝒏</m:t>
                        </m:r>
                      </m:sub>
                    </m:sSub>
                    <m:r>
                      <a:rPr lang="en-US" sz="3200" b="1" i="1">
                        <a:solidFill>
                          <a:schemeClr val="bg1"/>
                        </a:solidFill>
                        <a:latin typeface="Cambria Math"/>
                      </a:rPr>
                      <m:t>∙∆</m:t>
                    </m:r>
                  </m:oMath>
                </a14:m>
                <a:r>
                  <a:rPr lang="en-US" sz="3600" b="1" i="1" dirty="0">
                    <a:solidFill>
                      <a:schemeClr val="bg1"/>
                    </a:solidFill>
                  </a:rPr>
                  <a:t>V</a:t>
                </a:r>
                <a:endParaRPr lang="ru-RU" sz="3600" dirty="0">
                  <a:solidFill>
                    <a:schemeClr val="bg1"/>
                  </a:solidFill>
                </a:endParaRPr>
              </a:p>
              <a:p>
                <a:pPr algn="just"/>
                <a:endParaRPr lang="en-US" dirty="0">
                  <a:solidFill>
                    <a:schemeClr val="bg1"/>
                  </a:solidFill>
                </a:endParaRPr>
              </a:p>
              <a:p>
                <a:pPr algn="l"/>
                <a:r>
                  <a:rPr lang="en-US" sz="2800" dirty="0">
                    <a:solidFill>
                      <a:schemeClr val="bg1"/>
                    </a:solidFill>
                  </a:rPr>
                  <a:t>where:</a:t>
                </a:r>
              </a:p>
              <a:p>
                <a:pPr algn="l"/>
                <a:endParaRPr lang="en-US" sz="2800" b="1" i="1" dirty="0">
                  <a:solidFill>
                    <a:schemeClr val="bg1"/>
                  </a:solidFill>
                  <a:latin typeface="Cambria Math" charset="0"/>
                </a:endParaRPr>
              </a:p>
              <a:p>
                <a:pPr algn="l"/>
                <a14:m>
                  <m:oMath xmlns:m="http://schemas.openxmlformats.org/officeDocument/2006/math">
                    <m:r>
                      <a:rPr lang="en-US" sz="2800" b="1" i="1">
                        <a:solidFill>
                          <a:schemeClr val="bg1"/>
                        </a:solidFill>
                        <a:latin typeface="Cambria Math" charset="0"/>
                      </a:rPr>
                      <m:t>𝑷</m:t>
                    </m:r>
                    <m:r>
                      <a:rPr lang="en-US" sz="2800" b="1" i="1">
                        <a:solidFill>
                          <a:schemeClr val="bg1"/>
                        </a:solidFill>
                        <a:latin typeface="Cambria Math" charset="0"/>
                      </a:rPr>
                      <m:t>(</m:t>
                    </m:r>
                    <m:r>
                      <a:rPr lang="en-US" sz="2800" b="1" i="1">
                        <a:solidFill>
                          <a:schemeClr val="bg1"/>
                        </a:solidFill>
                        <a:latin typeface="Cambria Math" charset="0"/>
                      </a:rPr>
                      <m:t>𝑽</m:t>
                    </m:r>
                    <m:r>
                      <a:rPr lang="en-US" sz="2800" b="1" i="1">
                        <a:solidFill>
                          <a:schemeClr val="bg1"/>
                        </a:solidFill>
                        <a:latin typeface="Cambria Math" charset="0"/>
                      </a:rPr>
                      <m:t>)</m:t>
                    </m:r>
                  </m:oMath>
                </a14:m>
                <a:r>
                  <a:rPr lang="en-US" sz="2800" b="1" dirty="0">
                    <a:solidFill>
                      <a:schemeClr val="bg1"/>
                    </a:solidFill>
                  </a:rPr>
                  <a:t> – the blood pressure in a ventricle with respect to its volume;</a:t>
                </a:r>
              </a:p>
              <a:p>
                <a:pPr algn="l"/>
                <a:r>
                  <a:rPr lang="en-US" sz="2800" b="1" dirty="0">
                    <a:solidFill>
                      <a:schemeClr val="bg1"/>
                    </a:solidFill>
                  </a:rPr>
                  <a:t> </a:t>
                </a:r>
                <a:endParaRPr lang="en-US" dirty="0">
                  <a:solidFill>
                    <a:schemeClr val="bg1"/>
                  </a:solidFill>
                </a:endParaRPr>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406399" y="439387"/>
                <a:ext cx="11396133" cy="6056415"/>
              </a:xfrm>
              <a:blipFill rotWithShape="1">
                <a:blip r:embed="rId4"/>
                <a:stretch>
                  <a:fillRect l="-1124" t="-1610" r="-535"/>
                </a:stretch>
              </a:blipFill>
            </p:spPr>
            <p:txBody>
              <a:bodyPr/>
              <a:lstStyle/>
              <a:p>
                <a:r>
                  <a:rPr lang="ru-RU">
                    <a:noFill/>
                  </a:rPr>
                  <a:t> </a:t>
                </a:r>
              </a:p>
            </p:txBody>
          </p:sp>
        </mc:Fallback>
      </mc:AlternateContent>
    </p:spTree>
    <p:extLst>
      <p:ext uri="{BB962C8B-B14F-4D97-AF65-F5344CB8AC3E}">
        <p14:creationId xmlns:p14="http://schemas.microsoft.com/office/powerpoint/2010/main" val="466746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237506" y="237506"/>
                <a:ext cx="11676990" cy="6258828"/>
              </a:xfrm>
            </p:spPr>
            <p:txBody>
              <a:bodyPr>
                <a:normAutofit fontScale="47500" lnSpcReduction="20000"/>
              </a:bodyPr>
              <a:lstStyle/>
              <a:p>
                <a:pPr algn="l"/>
                <a:endParaRPr lang="en-US" sz="2800" b="1" i="1" dirty="0">
                  <a:solidFill>
                    <a:schemeClr val="bg1"/>
                  </a:solidFill>
                  <a:latin typeface="Cambria Math"/>
                </a:endParaRPr>
              </a:p>
              <a:p>
                <a:pPr algn="l">
                  <a:lnSpc>
                    <a:spcPct val="120000"/>
                  </a:lnSpc>
                  <a:spcBef>
                    <a:spcPts val="0"/>
                  </a:spcBef>
                </a:pPr>
                <a14:m>
                  <m:oMath xmlns:m="http://schemas.openxmlformats.org/officeDocument/2006/math">
                    <m:sSub>
                      <m:sSubPr>
                        <m:ctrlPr>
                          <a:rPr lang="en-US" sz="5100" b="1" i="1" smtClean="0">
                            <a:solidFill>
                              <a:schemeClr val="bg1"/>
                            </a:solidFill>
                            <a:latin typeface="Cambria Math" panose="02040503050406030204" pitchFamily="18" charset="0"/>
                          </a:rPr>
                        </m:ctrlPr>
                      </m:sSubPr>
                      <m:e>
                        <m:r>
                          <a:rPr lang="en-US" sz="5100" b="1" i="1">
                            <a:solidFill>
                              <a:schemeClr val="bg1"/>
                            </a:solidFill>
                            <a:latin typeface="Cambria Math" charset="0"/>
                          </a:rPr>
                          <m:t>𝑽</m:t>
                        </m:r>
                      </m:e>
                      <m:sub>
                        <m:r>
                          <a:rPr lang="en-US" sz="5100" b="1" i="1">
                            <a:solidFill>
                              <a:schemeClr val="bg1"/>
                            </a:solidFill>
                            <a:latin typeface="Cambria Math" charset="0"/>
                          </a:rPr>
                          <m:t>𝒔</m:t>
                        </m:r>
                      </m:sub>
                    </m:sSub>
                  </m:oMath>
                </a14:m>
                <a:r>
                  <a:rPr lang="en-US" sz="5100" b="1" dirty="0">
                    <a:solidFill>
                      <a:schemeClr val="bg1"/>
                    </a:solidFill>
                  </a:rPr>
                  <a:t> - End-systolic volume (ESV) - is the volume of blood in a ventricle at the end of contraction, or systole, and the beginning of filling, or diastole (the lowest volume of blood in the ventricle at any point in the cardiac cycle); </a:t>
                </a:r>
              </a:p>
              <a:p>
                <a:pPr algn="l">
                  <a:lnSpc>
                    <a:spcPct val="134000"/>
                  </a:lnSpc>
                  <a:spcBef>
                    <a:spcPts val="0"/>
                  </a:spcBef>
                </a:pPr>
                <a:endParaRPr lang="en-US" sz="2800" b="1" dirty="0">
                  <a:solidFill>
                    <a:schemeClr val="bg1"/>
                  </a:solidFill>
                </a:endParaRPr>
              </a:p>
              <a:p>
                <a:pPr algn="l">
                  <a:lnSpc>
                    <a:spcPct val="120000"/>
                  </a:lnSpc>
                </a:pPr>
                <a14:m>
                  <m:oMath xmlns:m="http://schemas.openxmlformats.org/officeDocument/2006/math">
                    <m:sSub>
                      <m:sSubPr>
                        <m:ctrlPr>
                          <a:rPr lang="en-US" sz="5100" b="1" i="1">
                            <a:solidFill>
                              <a:schemeClr val="bg1"/>
                            </a:solidFill>
                            <a:latin typeface="Cambria Math" panose="02040503050406030204" pitchFamily="18" charset="0"/>
                          </a:rPr>
                        </m:ctrlPr>
                      </m:sSubPr>
                      <m:e>
                        <m:r>
                          <a:rPr lang="en-US" sz="5100" b="1" i="1">
                            <a:solidFill>
                              <a:schemeClr val="bg1"/>
                            </a:solidFill>
                            <a:latin typeface="Cambria Math" charset="0"/>
                          </a:rPr>
                          <m:t>𝑽</m:t>
                        </m:r>
                      </m:e>
                      <m:sub>
                        <m:r>
                          <a:rPr lang="en-US" sz="5100" b="1" i="1" smtClean="0">
                            <a:solidFill>
                              <a:schemeClr val="bg1"/>
                            </a:solidFill>
                            <a:latin typeface="Cambria Math"/>
                          </a:rPr>
                          <m:t>𝒅</m:t>
                        </m:r>
                      </m:sub>
                    </m:sSub>
                    <m:r>
                      <a:rPr lang="en-US" sz="5100" b="1" i="1">
                        <a:solidFill>
                          <a:schemeClr val="bg1"/>
                        </a:solidFill>
                        <a:latin typeface="Cambria Math"/>
                      </a:rPr>
                      <m:t> </m:t>
                    </m:r>
                  </m:oMath>
                </a14:m>
                <a:r>
                  <a:rPr lang="en-US" sz="5100" b="1" dirty="0">
                    <a:solidFill>
                      <a:schemeClr val="bg1"/>
                    </a:solidFill>
                  </a:rPr>
                  <a:t>- End-diastolic volume (EDV) - is the volume of blood in a ventricle at the end of diastole or filling in, or the amount of blood in a ventricle just before systole. </a:t>
                </a:r>
              </a:p>
              <a:p>
                <a:pPr algn="l">
                  <a:lnSpc>
                    <a:spcPct val="120000"/>
                  </a:lnSpc>
                </a:pPr>
                <a:endParaRPr lang="en-US" sz="5100" dirty="0">
                  <a:solidFill>
                    <a:schemeClr val="bg1"/>
                  </a:solidFill>
                </a:endParaRPr>
              </a:p>
              <a:p>
                <a:pPr algn="just">
                  <a:lnSpc>
                    <a:spcPct val="115000"/>
                  </a:lnSpc>
                  <a:spcAft>
                    <a:spcPts val="1000"/>
                  </a:spcAft>
                </a:pPr>
                <a14:m>
                  <m:oMath xmlns:m="http://schemas.openxmlformats.org/officeDocument/2006/math">
                    <m:sSub>
                      <m:sSubPr>
                        <m:ctrlPr>
                          <a:rPr lang="ru-RU" sz="5900" b="1" i="1" smtClean="0">
                            <a:solidFill>
                              <a:schemeClr val="bg1"/>
                            </a:solidFill>
                            <a:latin typeface="Cambria Math" panose="02040503050406030204" pitchFamily="18" charset="0"/>
                            <a:ea typeface="Calibri"/>
                            <a:cs typeface="Times New Roman"/>
                          </a:rPr>
                        </m:ctrlPr>
                      </m:sSubPr>
                      <m:e>
                        <m:r>
                          <a:rPr lang="en-US" sz="5900" b="1" i="1">
                            <a:solidFill>
                              <a:schemeClr val="bg1"/>
                            </a:solidFill>
                            <a:effectLst/>
                            <a:latin typeface="Cambria Math"/>
                            <a:ea typeface="Calibri"/>
                            <a:cs typeface="Times New Roman"/>
                          </a:rPr>
                          <m:t>𝑷</m:t>
                        </m:r>
                      </m:e>
                      <m:sub>
                        <m:r>
                          <a:rPr lang="en-US" sz="5900" b="1" i="1">
                            <a:solidFill>
                              <a:schemeClr val="bg1"/>
                            </a:solidFill>
                            <a:effectLst/>
                            <a:latin typeface="Cambria Math"/>
                            <a:ea typeface="Calibri"/>
                            <a:cs typeface="Times New Roman"/>
                          </a:rPr>
                          <m:t>𝒎𝒆𝒂𝒏</m:t>
                        </m:r>
                      </m:sub>
                    </m:sSub>
                  </m:oMath>
                </a14:m>
                <a:r>
                  <a:rPr lang="en-US" sz="5900" b="1" dirty="0">
                    <a:solidFill>
                      <a:schemeClr val="bg1"/>
                    </a:solidFill>
                    <a:effectLst/>
                    <a:ea typeface="Times New Roman"/>
                    <a:cs typeface="Times New Roman"/>
                  </a:rPr>
                  <a:t> – the mean blood pressure in the ventricles;</a:t>
                </a:r>
                <a:endParaRPr lang="ru-RU" sz="5900" b="1" dirty="0">
                  <a:solidFill>
                    <a:schemeClr val="bg1"/>
                  </a:solidFill>
                  <a:ea typeface="Calibri"/>
                  <a:cs typeface="Times New Roman"/>
                </a:endParaRPr>
              </a:p>
              <a:p>
                <a:pPr algn="just">
                  <a:lnSpc>
                    <a:spcPct val="115000"/>
                  </a:lnSpc>
                  <a:spcAft>
                    <a:spcPts val="1000"/>
                  </a:spcAft>
                </a:pPr>
                <a14:m>
                  <m:oMath xmlns:m="http://schemas.openxmlformats.org/officeDocument/2006/math">
                    <m:r>
                      <a:rPr lang="en-US" sz="5900" b="1" i="1" smtClean="0">
                        <a:solidFill>
                          <a:schemeClr val="bg1"/>
                        </a:solidFill>
                        <a:latin typeface="Cambria Math"/>
                        <a:ea typeface="Calibri"/>
                        <a:cs typeface="Times New Roman"/>
                      </a:rPr>
                      <m:t>∆</m:t>
                    </m:r>
                  </m:oMath>
                </a14:m>
                <a:r>
                  <a:rPr lang="en-US" sz="5100" b="1" i="1" dirty="0">
                    <a:solidFill>
                      <a:schemeClr val="bg1"/>
                    </a:solidFill>
                    <a:effectLst/>
                    <a:ea typeface="Calibri"/>
                    <a:cs typeface="Times New Roman"/>
                  </a:rPr>
                  <a:t>V - </a:t>
                </a:r>
                <a:r>
                  <a:rPr lang="en-US" sz="5100" b="1" dirty="0">
                    <a:solidFill>
                      <a:schemeClr val="bg1"/>
                    </a:solidFill>
                    <a:effectLst/>
                    <a:ea typeface="Calibri"/>
                    <a:cs typeface="Times New Roman"/>
                  </a:rPr>
                  <a:t>the pumped blood volume per beat. </a:t>
                </a:r>
                <a:r>
                  <a:rPr lang="en-US" sz="5100" b="1" dirty="0">
                    <a:solidFill>
                      <a:schemeClr val="bg1"/>
                    </a:solidFill>
                  </a:rPr>
                  <a:t>The volume of the pumped blood during each compression is called </a:t>
                </a:r>
                <a:r>
                  <a:rPr lang="en-US" sz="5100" b="1" i="1" dirty="0">
                    <a:solidFill>
                      <a:schemeClr val="bg1"/>
                    </a:solidFill>
                  </a:rPr>
                  <a:t>Stroke Volume (SV)</a:t>
                </a:r>
                <a:r>
                  <a:rPr lang="en-US" sz="5100" dirty="0">
                    <a:solidFill>
                      <a:schemeClr val="bg1"/>
                    </a:solidFill>
                  </a:rPr>
                  <a:t>:    </a:t>
                </a:r>
              </a:p>
              <a:p>
                <a14:m>
                  <m:oMath xmlns:m="http://schemas.openxmlformats.org/officeDocument/2006/math">
                    <m:r>
                      <a:rPr lang="en-US" sz="5100" b="1" i="1">
                        <a:solidFill>
                          <a:schemeClr val="bg1"/>
                        </a:solidFill>
                        <a:latin typeface="Cambria Math" charset="0"/>
                      </a:rPr>
                      <m:t>𝑺𝑽</m:t>
                    </m:r>
                    <m:r>
                      <a:rPr lang="en-US" sz="5100" b="1" i="1">
                        <a:solidFill>
                          <a:schemeClr val="bg1"/>
                        </a:solidFill>
                        <a:latin typeface="Cambria Math" charset="0"/>
                      </a:rPr>
                      <m:t>=</m:t>
                    </m:r>
                  </m:oMath>
                </a14:m>
                <a:r>
                  <a:rPr lang="en-US" sz="5100" i="1" dirty="0">
                    <a:solidFill>
                      <a:schemeClr val="bg1"/>
                    </a:solidFill>
                  </a:rPr>
                  <a:t> </a:t>
                </a:r>
                <a14:m>
                  <m:oMath xmlns:m="http://schemas.openxmlformats.org/officeDocument/2006/math">
                    <m:r>
                      <a:rPr lang="en-US" sz="5100" b="1" i="1">
                        <a:solidFill>
                          <a:schemeClr val="bg1"/>
                        </a:solidFill>
                        <a:latin typeface="Cambria Math" charset="0"/>
                      </a:rPr>
                      <m:t>∆</m:t>
                    </m:r>
                  </m:oMath>
                </a14:m>
                <a:r>
                  <a:rPr lang="en-US" sz="5100" b="1" i="1" dirty="0">
                    <a:solidFill>
                      <a:schemeClr val="bg1"/>
                    </a:solidFill>
                  </a:rPr>
                  <a:t>V = </a:t>
                </a:r>
                <a14:m>
                  <m:oMath xmlns:m="http://schemas.openxmlformats.org/officeDocument/2006/math">
                    <m:sSub>
                      <m:sSubPr>
                        <m:ctrlPr>
                          <a:rPr lang="en-US" sz="5100" b="1" i="1">
                            <a:solidFill>
                              <a:schemeClr val="bg1"/>
                            </a:solidFill>
                            <a:latin typeface="Cambria Math" panose="02040503050406030204" pitchFamily="18" charset="0"/>
                          </a:rPr>
                        </m:ctrlPr>
                      </m:sSubPr>
                      <m:e>
                        <m:r>
                          <a:rPr lang="en-US" sz="5100" b="1" i="1">
                            <a:solidFill>
                              <a:schemeClr val="bg1"/>
                            </a:solidFill>
                            <a:latin typeface="Cambria Math" charset="0"/>
                          </a:rPr>
                          <m:t>𝑽</m:t>
                        </m:r>
                      </m:e>
                      <m:sub>
                        <m:r>
                          <a:rPr lang="en-US" sz="5100" b="1" i="1">
                            <a:solidFill>
                              <a:schemeClr val="bg1"/>
                            </a:solidFill>
                            <a:latin typeface="Cambria Math" charset="0"/>
                          </a:rPr>
                          <m:t>𝒅</m:t>
                        </m:r>
                      </m:sub>
                    </m:sSub>
                  </m:oMath>
                </a14:m>
                <a:r>
                  <a:rPr lang="en-US" sz="5100" b="1" i="1" dirty="0">
                    <a:solidFill>
                      <a:schemeClr val="bg1"/>
                    </a:solidFill>
                  </a:rPr>
                  <a:t> - </a:t>
                </a:r>
                <a14:m>
                  <m:oMath xmlns:m="http://schemas.openxmlformats.org/officeDocument/2006/math">
                    <m:sSub>
                      <m:sSubPr>
                        <m:ctrlPr>
                          <a:rPr lang="en-US" sz="5100" b="1" i="1">
                            <a:solidFill>
                              <a:schemeClr val="bg1"/>
                            </a:solidFill>
                            <a:latin typeface="Cambria Math" panose="02040503050406030204" pitchFamily="18" charset="0"/>
                          </a:rPr>
                        </m:ctrlPr>
                      </m:sSubPr>
                      <m:e>
                        <m:r>
                          <a:rPr lang="en-US" sz="5100" b="1" i="1">
                            <a:solidFill>
                              <a:schemeClr val="bg1"/>
                            </a:solidFill>
                            <a:latin typeface="Cambria Math" charset="0"/>
                          </a:rPr>
                          <m:t>𝑽</m:t>
                        </m:r>
                      </m:e>
                      <m:sub>
                        <m:r>
                          <a:rPr lang="en-US" sz="5100" b="1" i="1">
                            <a:solidFill>
                              <a:schemeClr val="bg1"/>
                            </a:solidFill>
                            <a:latin typeface="Cambria Math" charset="0"/>
                          </a:rPr>
                          <m:t>𝒔</m:t>
                        </m:r>
                      </m:sub>
                    </m:sSub>
                  </m:oMath>
                </a14:m>
                <a:r>
                  <a:rPr lang="en-US" sz="5100" b="1" i="1" dirty="0">
                    <a:solidFill>
                      <a:schemeClr val="bg1"/>
                    </a:solidFill>
                  </a:rPr>
                  <a:t> = EDV – ESV</a:t>
                </a:r>
              </a:p>
              <a:p>
                <a:pPr>
                  <a:lnSpc>
                    <a:spcPct val="115000"/>
                  </a:lnSpc>
                  <a:spcAft>
                    <a:spcPts val="1000"/>
                  </a:spcAft>
                </a:pPr>
                <a14:m>
                  <m:oMath xmlns:m="http://schemas.openxmlformats.org/officeDocument/2006/math">
                    <m:sSub>
                      <m:sSubPr>
                        <m:ctrlPr>
                          <a:rPr lang="ru-RU" sz="5100" b="1" i="1" smtClean="0">
                            <a:solidFill>
                              <a:schemeClr val="bg1"/>
                            </a:solidFill>
                            <a:latin typeface="Cambria Math" panose="02040503050406030204" pitchFamily="18" charset="0"/>
                          </a:rPr>
                        </m:ctrlPr>
                      </m:sSubPr>
                      <m:e>
                        <m:r>
                          <a:rPr lang="en-US" sz="5100" b="1" i="1">
                            <a:solidFill>
                              <a:schemeClr val="bg1"/>
                            </a:solidFill>
                            <a:latin typeface="Cambria Math"/>
                          </a:rPr>
                          <m:t>𝑾</m:t>
                        </m:r>
                      </m:e>
                      <m:sub>
                        <m:r>
                          <a:rPr lang="en-US" sz="5100" b="1" i="1">
                            <a:solidFill>
                              <a:schemeClr val="bg1"/>
                            </a:solidFill>
                            <a:latin typeface="Cambria Math"/>
                          </a:rPr>
                          <m:t>𝑯</m:t>
                        </m:r>
                      </m:sub>
                    </m:sSub>
                  </m:oMath>
                </a14:m>
                <a:r>
                  <a:rPr lang="en-US" sz="5100" dirty="0">
                    <a:solidFill>
                      <a:schemeClr val="bg1"/>
                    </a:solidFill>
                    <a:ea typeface="Calibri"/>
                    <a:cs typeface="Times New Roman"/>
                  </a:rPr>
                  <a:t> = </a:t>
                </a:r>
                <a14:m>
                  <m:oMath xmlns:m="http://schemas.openxmlformats.org/officeDocument/2006/math">
                    <m:sSub>
                      <m:sSubPr>
                        <m:ctrlPr>
                          <a:rPr lang="ru-RU" sz="5100" b="1" i="1">
                            <a:solidFill>
                              <a:schemeClr val="bg1"/>
                            </a:solidFill>
                            <a:latin typeface="Cambria Math" panose="02040503050406030204" pitchFamily="18" charset="0"/>
                          </a:rPr>
                        </m:ctrlPr>
                      </m:sSubPr>
                      <m:e>
                        <m:r>
                          <a:rPr lang="en-US" sz="5100" b="1" i="1">
                            <a:solidFill>
                              <a:schemeClr val="bg1"/>
                            </a:solidFill>
                            <a:latin typeface="Cambria Math"/>
                          </a:rPr>
                          <m:t>𝑷</m:t>
                        </m:r>
                      </m:e>
                      <m:sub>
                        <m:r>
                          <a:rPr lang="en-US" sz="5100" b="1" i="1">
                            <a:solidFill>
                              <a:schemeClr val="bg1"/>
                            </a:solidFill>
                            <a:latin typeface="Cambria Math"/>
                          </a:rPr>
                          <m:t>𝒎𝒆𝒂𝒏</m:t>
                        </m:r>
                      </m:sub>
                    </m:sSub>
                    <m:r>
                      <a:rPr lang="en-US" sz="5100" b="1" i="1">
                        <a:solidFill>
                          <a:schemeClr val="bg1"/>
                        </a:solidFill>
                        <a:latin typeface="Cambria Math"/>
                      </a:rPr>
                      <m:t>∙</m:t>
                    </m:r>
                  </m:oMath>
                </a14:m>
                <a:r>
                  <a:rPr lang="en-US" sz="5100" b="1" i="1" dirty="0">
                    <a:solidFill>
                      <a:schemeClr val="bg1"/>
                    </a:solidFill>
                  </a:rPr>
                  <a:t> (EDV – ESV)</a:t>
                </a:r>
              </a:p>
              <a:p>
                <a:pPr algn="just">
                  <a:lnSpc>
                    <a:spcPct val="115000"/>
                  </a:lnSpc>
                  <a:spcAft>
                    <a:spcPts val="1000"/>
                  </a:spcAft>
                </a:pPr>
                <a:endParaRPr lang="ru-RU" sz="3200" dirty="0">
                  <a:solidFill>
                    <a:schemeClr val="bg1"/>
                  </a:solidFill>
                </a:endParaRPr>
              </a:p>
              <a:p>
                <a:pPr algn="just">
                  <a:lnSpc>
                    <a:spcPct val="115000"/>
                  </a:lnSpc>
                  <a:spcAft>
                    <a:spcPts val="1000"/>
                  </a:spcAft>
                </a:pPr>
                <a:endParaRPr lang="ru-RU" sz="3200" dirty="0">
                  <a:solidFill>
                    <a:schemeClr val="bg1"/>
                  </a:solidFill>
                  <a:ea typeface="Calibri"/>
                  <a:cs typeface="Times New Roman"/>
                </a:endParaRPr>
              </a:p>
              <a:p>
                <a:endParaRPr lang="en-US" sz="3600" b="1" i="1" dirty="0">
                  <a:solidFill>
                    <a:schemeClr val="bg1"/>
                  </a:solidFill>
                </a:endParaRPr>
              </a:p>
              <a:p>
                <a:endParaRPr lang="en-US" sz="2800" dirty="0">
                  <a:solidFill>
                    <a:schemeClr val="bg1"/>
                  </a:solidFill>
                </a:endParaRPr>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237506" y="237506"/>
                <a:ext cx="11676990" cy="6258828"/>
              </a:xfrm>
              <a:blipFill rotWithShape="1">
                <a:blip r:embed="rId3"/>
                <a:stretch>
                  <a:fillRect l="-836" r="-1149"/>
                </a:stretch>
              </a:blipFill>
            </p:spPr>
            <p:txBody>
              <a:bodyPr/>
              <a:lstStyle/>
              <a:p>
                <a:r>
                  <a:rPr lang="ru-RU">
                    <a:noFill/>
                  </a:rPr>
                  <a:t> </a:t>
                </a:r>
              </a:p>
            </p:txBody>
          </p:sp>
        </mc:Fallback>
      </mc:AlternateContent>
    </p:spTree>
    <p:extLst>
      <p:ext uri="{BB962C8B-B14F-4D97-AF65-F5344CB8AC3E}">
        <p14:creationId xmlns:p14="http://schemas.microsoft.com/office/powerpoint/2010/main" val="17733862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237506" y="237506"/>
                <a:ext cx="11676990" cy="6258828"/>
              </a:xfrm>
            </p:spPr>
            <p:txBody>
              <a:bodyPr>
                <a:normAutofit/>
              </a:bodyPr>
              <a:lstStyle/>
              <a:p>
                <a:pPr algn="l"/>
                <a:endParaRPr lang="en-US" sz="2800" b="1" i="1" dirty="0">
                  <a:solidFill>
                    <a:schemeClr val="bg1"/>
                  </a:solidFill>
                  <a:latin typeface="Cambria Math"/>
                </a:endParaRPr>
              </a:p>
              <a:p>
                <a:pPr algn="just">
                  <a:lnSpc>
                    <a:spcPct val="115000"/>
                  </a:lnSpc>
                  <a:spcAft>
                    <a:spcPts val="1000"/>
                  </a:spcAft>
                </a:pPr>
                <a:r>
                  <a:rPr lang="en-US" sz="3200" dirty="0">
                    <a:solidFill>
                      <a:schemeClr val="bg1"/>
                    </a:solidFill>
                  </a:rPr>
                  <a:t>Mean arterial pressure </a:t>
                </a:r>
                <a14:m>
                  <m:oMath xmlns:m="http://schemas.openxmlformats.org/officeDocument/2006/math">
                    <m:sSub>
                      <m:sSubPr>
                        <m:ctrlPr>
                          <a:rPr lang="ru-RU" sz="3200" b="1" i="1">
                            <a:solidFill>
                              <a:schemeClr val="bg1"/>
                            </a:solidFill>
                            <a:latin typeface="Cambria Math" panose="02040503050406030204" pitchFamily="18" charset="0"/>
                          </a:rPr>
                        </m:ctrlPr>
                      </m:sSubPr>
                      <m:e>
                        <m:r>
                          <a:rPr lang="en-US" sz="3200" b="1" i="1">
                            <a:solidFill>
                              <a:schemeClr val="bg1"/>
                            </a:solidFill>
                            <a:latin typeface="Cambria Math"/>
                          </a:rPr>
                          <m:t>𝑷</m:t>
                        </m:r>
                      </m:e>
                      <m:sub>
                        <m:r>
                          <a:rPr lang="en-US" sz="3200" b="1" i="1">
                            <a:solidFill>
                              <a:schemeClr val="bg1"/>
                            </a:solidFill>
                            <a:latin typeface="Cambria Math"/>
                          </a:rPr>
                          <m:t>𝒎𝒆𝒂𝒏</m:t>
                        </m:r>
                      </m:sub>
                    </m:sSub>
                  </m:oMath>
                </a14:m>
                <a:r>
                  <a:rPr lang="en-US" sz="3200" dirty="0">
                    <a:solidFill>
                      <a:schemeClr val="bg1"/>
                    </a:solidFill>
                  </a:rPr>
                  <a:t>(MAP) represents the “average” pressure of blood in the arteries, that is, the average force driving blood into vessels. </a:t>
                </a:r>
                <a:endParaRPr lang="ru-RU" sz="3200" dirty="0">
                  <a:solidFill>
                    <a:schemeClr val="bg1"/>
                  </a:solidFill>
                </a:endParaRPr>
              </a:p>
              <a:p>
                <a:pPr algn="just">
                  <a:lnSpc>
                    <a:spcPct val="115000"/>
                  </a:lnSpc>
                  <a:spcAft>
                    <a:spcPts val="1000"/>
                  </a:spcAft>
                </a:pPr>
                <a14:m>
                  <m:oMath xmlns:m="http://schemas.openxmlformats.org/officeDocument/2006/math">
                    <m:sSub>
                      <m:sSubPr>
                        <m:ctrlPr>
                          <a:rPr lang="ru-RU" sz="3200" b="1" i="1">
                            <a:solidFill>
                              <a:prstClr val="white"/>
                            </a:solidFill>
                            <a:latin typeface="Cambria Math" panose="02040503050406030204" pitchFamily="18" charset="0"/>
                          </a:rPr>
                        </m:ctrlPr>
                      </m:sSubPr>
                      <m:e>
                        <m:r>
                          <a:rPr lang="en-US" sz="3200" b="1" i="1">
                            <a:solidFill>
                              <a:prstClr val="white"/>
                            </a:solidFill>
                            <a:latin typeface="Cambria Math"/>
                          </a:rPr>
                          <m:t>𝑷</m:t>
                        </m:r>
                      </m:e>
                      <m:sub>
                        <m:r>
                          <a:rPr lang="en-US" sz="3200" b="1" i="1">
                            <a:solidFill>
                              <a:prstClr val="white"/>
                            </a:solidFill>
                            <a:latin typeface="Cambria Math"/>
                          </a:rPr>
                          <m:t>𝒎𝒆𝒂𝒏</m:t>
                        </m:r>
                      </m:sub>
                    </m:sSub>
                  </m:oMath>
                </a14:m>
                <a:r>
                  <a:rPr lang="en-US" sz="3200" dirty="0">
                    <a:solidFill>
                      <a:schemeClr val="bg1"/>
                    </a:solidFill>
                    <a:ea typeface="Calibri"/>
                    <a:cs typeface="Times New Roman"/>
                  </a:rPr>
                  <a:t> be approximated by adding the diastolic pressure to one-third of the pulse pressure or systolic pressure minus the diastolic pressure:</a:t>
                </a:r>
              </a:p>
              <a:p>
                <a:pPr>
                  <a:lnSpc>
                    <a:spcPct val="115000"/>
                  </a:lnSpc>
                  <a:spcAft>
                    <a:spcPts val="1000"/>
                  </a:spcAft>
                </a:pPr>
                <a14:m>
                  <m:oMath xmlns:m="http://schemas.openxmlformats.org/officeDocument/2006/math">
                    <m:sSub>
                      <m:sSubPr>
                        <m:ctrlPr>
                          <a:rPr lang="ru-RU" sz="3200" b="1" i="1">
                            <a:solidFill>
                              <a:prstClr val="white"/>
                            </a:solidFill>
                            <a:latin typeface="Cambria Math" panose="02040503050406030204" pitchFamily="18" charset="0"/>
                          </a:rPr>
                        </m:ctrlPr>
                      </m:sSubPr>
                      <m:e>
                        <m:r>
                          <a:rPr lang="en-US" sz="3200" b="1" i="1">
                            <a:solidFill>
                              <a:prstClr val="white"/>
                            </a:solidFill>
                            <a:latin typeface="Cambria Math"/>
                          </a:rPr>
                          <m:t>𝑷</m:t>
                        </m:r>
                      </m:e>
                      <m:sub>
                        <m:r>
                          <a:rPr lang="en-US" sz="3200" b="1" i="1">
                            <a:solidFill>
                              <a:prstClr val="white"/>
                            </a:solidFill>
                            <a:latin typeface="Cambria Math"/>
                          </a:rPr>
                          <m:t>𝒎𝒆𝒂𝒏</m:t>
                        </m:r>
                      </m:sub>
                    </m:sSub>
                  </m:oMath>
                </a14:m>
                <a:r>
                  <a:rPr lang="en-US" sz="3200" dirty="0">
                    <a:solidFill>
                      <a:schemeClr val="bg1"/>
                    </a:solidFill>
                    <a:ea typeface="Calibri"/>
                    <a:cs typeface="Times New Roman"/>
                  </a:rPr>
                  <a:t> = </a:t>
                </a:r>
                <a14:m>
                  <m:oMath xmlns:m="http://schemas.openxmlformats.org/officeDocument/2006/math">
                    <m:sSub>
                      <m:sSubPr>
                        <m:ctrlPr>
                          <a:rPr lang="en-US" sz="3200" b="1" i="1">
                            <a:solidFill>
                              <a:prstClr val="white"/>
                            </a:solidFill>
                            <a:latin typeface="Cambria Math" panose="02040503050406030204" pitchFamily="18" charset="0"/>
                          </a:rPr>
                        </m:ctrlPr>
                      </m:sSubPr>
                      <m:e>
                        <m:r>
                          <a:rPr lang="en-US" sz="3200" b="1" i="1" smtClean="0">
                            <a:solidFill>
                              <a:prstClr val="white"/>
                            </a:solidFill>
                            <a:latin typeface="Cambria Math"/>
                          </a:rPr>
                          <m:t>𝑷</m:t>
                        </m:r>
                      </m:e>
                      <m:sub>
                        <m:r>
                          <a:rPr lang="en-US" sz="3200" b="1" i="1" smtClean="0">
                            <a:solidFill>
                              <a:prstClr val="white"/>
                            </a:solidFill>
                            <a:latin typeface="Cambria Math"/>
                          </a:rPr>
                          <m:t>𝒅</m:t>
                        </m:r>
                      </m:sub>
                    </m:sSub>
                  </m:oMath>
                </a14:m>
                <a:r>
                  <a:rPr lang="en-US" sz="3200" dirty="0">
                    <a:solidFill>
                      <a:schemeClr val="bg1"/>
                    </a:solidFill>
                    <a:ea typeface="Calibri"/>
                    <a:cs typeface="Times New Roman"/>
                  </a:rPr>
                  <a:t> + </a:t>
                </a:r>
                <a14:m>
                  <m:oMath xmlns:m="http://schemas.openxmlformats.org/officeDocument/2006/math">
                    <m:f>
                      <m:fPr>
                        <m:ctrlPr>
                          <a:rPr lang="ru-RU" sz="4000" b="1" i="1">
                            <a:solidFill>
                              <a:prstClr val="white"/>
                            </a:solidFill>
                            <a:latin typeface="Cambria Math" panose="02040503050406030204" pitchFamily="18" charset="0"/>
                          </a:rPr>
                        </m:ctrlPr>
                      </m:fPr>
                      <m:num>
                        <m:sSub>
                          <m:sSubPr>
                            <m:ctrlPr>
                              <a:rPr lang="en-US" sz="4000" b="1" i="1">
                                <a:solidFill>
                                  <a:prstClr val="white"/>
                                </a:solidFill>
                                <a:latin typeface="Cambria Math" panose="02040503050406030204" pitchFamily="18" charset="0"/>
                              </a:rPr>
                            </m:ctrlPr>
                          </m:sSubPr>
                          <m:e>
                            <m:r>
                              <a:rPr lang="en-US" sz="4000" b="1" i="1">
                                <a:solidFill>
                                  <a:prstClr val="white"/>
                                </a:solidFill>
                                <a:latin typeface="Cambria Math"/>
                              </a:rPr>
                              <m:t>𝑷</m:t>
                            </m:r>
                          </m:e>
                          <m:sub>
                            <m:r>
                              <a:rPr lang="en-US" sz="4000" b="1" i="1" smtClean="0">
                                <a:solidFill>
                                  <a:prstClr val="white"/>
                                </a:solidFill>
                                <a:latin typeface="Cambria Math"/>
                              </a:rPr>
                              <m:t>𝒔</m:t>
                            </m:r>
                          </m:sub>
                        </m:sSub>
                        <m:r>
                          <a:rPr lang="en-US" sz="4000" b="1" i="1" smtClean="0">
                            <a:solidFill>
                              <a:prstClr val="white"/>
                            </a:solidFill>
                            <a:latin typeface="Cambria Math"/>
                          </a:rPr>
                          <m:t>−</m:t>
                        </m:r>
                        <m:sSub>
                          <m:sSubPr>
                            <m:ctrlPr>
                              <a:rPr lang="en-US" sz="4000" b="1" i="1">
                                <a:solidFill>
                                  <a:prstClr val="white"/>
                                </a:solidFill>
                                <a:latin typeface="Cambria Math" panose="02040503050406030204" pitchFamily="18" charset="0"/>
                              </a:rPr>
                            </m:ctrlPr>
                          </m:sSubPr>
                          <m:e>
                            <m:r>
                              <a:rPr lang="en-US" sz="4000" b="1" i="1">
                                <a:solidFill>
                                  <a:prstClr val="white"/>
                                </a:solidFill>
                                <a:latin typeface="Cambria Math"/>
                              </a:rPr>
                              <m:t>𝑷</m:t>
                            </m:r>
                          </m:e>
                          <m:sub>
                            <m:r>
                              <a:rPr lang="en-US" sz="4000" b="1" i="1">
                                <a:solidFill>
                                  <a:prstClr val="white"/>
                                </a:solidFill>
                                <a:latin typeface="Cambria Math"/>
                              </a:rPr>
                              <m:t>𝒅</m:t>
                            </m:r>
                          </m:sub>
                        </m:sSub>
                      </m:num>
                      <m:den>
                        <m:r>
                          <a:rPr lang="en-US" sz="4000" b="1" i="1" smtClean="0">
                            <a:solidFill>
                              <a:prstClr val="white"/>
                            </a:solidFill>
                            <a:latin typeface="Cambria Math"/>
                          </a:rPr>
                          <m:t>𝟑</m:t>
                        </m:r>
                      </m:den>
                    </m:f>
                  </m:oMath>
                </a14:m>
                <a:r>
                  <a:rPr lang="en-US" sz="2800" b="1" dirty="0">
                    <a:solidFill>
                      <a:prstClr val="white"/>
                    </a:solidFill>
                  </a:rPr>
                  <a:t> </a:t>
                </a:r>
                <a:endParaRPr lang="ru-RU" sz="3200" dirty="0">
                  <a:solidFill>
                    <a:schemeClr val="bg1"/>
                  </a:solidFill>
                  <a:ea typeface="Calibri"/>
                  <a:cs typeface="Times New Roman"/>
                </a:endParaRPr>
              </a:p>
              <a:p>
                <a:endParaRPr lang="en-US" sz="3600" b="1" i="1" dirty="0">
                  <a:solidFill>
                    <a:schemeClr val="bg1"/>
                  </a:solidFill>
                </a:endParaRPr>
              </a:p>
              <a:p>
                <a:endParaRPr lang="en-US" sz="2800" dirty="0">
                  <a:solidFill>
                    <a:schemeClr val="bg1"/>
                  </a:solidFill>
                </a:endParaRPr>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237506" y="237506"/>
                <a:ext cx="11676990" cy="6258828"/>
              </a:xfrm>
              <a:blipFill rotWithShape="1">
                <a:blip r:embed="rId3"/>
                <a:stretch>
                  <a:fillRect l="-1358" r="-1305"/>
                </a:stretch>
              </a:blipFill>
            </p:spPr>
            <p:txBody>
              <a:bodyPr/>
              <a:lstStyle/>
              <a:p>
                <a:r>
                  <a:rPr lang="ru-RU">
                    <a:noFill/>
                  </a:rPr>
                  <a:t> </a:t>
                </a:r>
              </a:p>
            </p:txBody>
          </p:sp>
        </mc:Fallback>
      </mc:AlternateContent>
    </p:spTree>
    <p:extLst>
      <p:ext uri="{BB962C8B-B14F-4D97-AF65-F5344CB8AC3E}">
        <p14:creationId xmlns:p14="http://schemas.microsoft.com/office/powerpoint/2010/main" val="15954942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37506" y="237506"/>
            <a:ext cx="11676990" cy="6258828"/>
          </a:xfrm>
        </p:spPr>
        <p:txBody>
          <a:bodyPr>
            <a:normAutofit/>
          </a:bodyPr>
          <a:lstStyle/>
          <a:p>
            <a:pPr algn="l"/>
            <a:endParaRPr lang="en-US" sz="2800" b="1" i="1" dirty="0">
              <a:solidFill>
                <a:schemeClr val="bg1"/>
              </a:solidFill>
              <a:latin typeface="Cambria Math"/>
            </a:endParaRPr>
          </a:p>
          <a:p>
            <a:pPr algn="just">
              <a:lnSpc>
                <a:spcPct val="115000"/>
              </a:lnSpc>
              <a:spcAft>
                <a:spcPts val="1000"/>
              </a:spcAft>
            </a:pPr>
            <a:endParaRPr lang="ru-RU" sz="3200" dirty="0">
              <a:solidFill>
                <a:schemeClr val="bg1"/>
              </a:solidFill>
            </a:endParaRPr>
          </a:p>
          <a:p>
            <a:pPr algn="just">
              <a:lnSpc>
                <a:spcPct val="115000"/>
              </a:lnSpc>
              <a:spcAft>
                <a:spcPts val="1000"/>
              </a:spcAft>
            </a:pPr>
            <a:endParaRPr lang="ru-RU" sz="3200" dirty="0">
              <a:solidFill>
                <a:schemeClr val="bg1"/>
              </a:solidFill>
              <a:ea typeface="Calibri"/>
              <a:cs typeface="Times New Roman"/>
            </a:endParaRPr>
          </a:p>
          <a:p>
            <a:endParaRPr lang="en-US" sz="3600" b="1" i="1" dirty="0">
              <a:solidFill>
                <a:schemeClr val="bg1"/>
              </a:solidFill>
            </a:endParaRPr>
          </a:p>
          <a:p>
            <a:endParaRPr lang="en-US" sz="2800" dirty="0">
              <a:solidFill>
                <a:schemeClr val="bg1"/>
              </a:solidFill>
            </a:endParaRP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7825" y="476250"/>
            <a:ext cx="8896350" cy="5905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193179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237506" y="237505"/>
                <a:ext cx="11768447" cy="6365175"/>
              </a:xfrm>
            </p:spPr>
            <p:txBody>
              <a:bodyPr>
                <a:normAutofit lnSpcReduction="10000"/>
              </a:bodyPr>
              <a:lstStyle/>
              <a:p>
                <a:pPr algn="l"/>
                <a:endParaRPr lang="en-US" sz="2800" b="1" i="1" dirty="0">
                  <a:solidFill>
                    <a:schemeClr val="bg1"/>
                  </a:solidFill>
                  <a:latin typeface="Cambria Math"/>
                </a:endParaRPr>
              </a:p>
              <a:p>
                <a:r>
                  <a:rPr lang="en-US" sz="3200" dirty="0">
                    <a:solidFill>
                      <a:schemeClr val="bg1"/>
                    </a:solidFill>
                  </a:rPr>
                  <a:t> </a:t>
                </a:r>
                <a:r>
                  <a:rPr lang="en-US" sz="3200" b="1" dirty="0">
                    <a:solidFill>
                      <a:srgbClr val="00B050"/>
                    </a:solidFill>
                  </a:rPr>
                  <a:t>The Frank–Starling law</a:t>
                </a:r>
                <a:r>
                  <a:rPr lang="en-US" sz="3200" dirty="0">
                    <a:solidFill>
                      <a:srgbClr val="00B050"/>
                    </a:solidFill>
                  </a:rPr>
                  <a:t>: </a:t>
                </a:r>
              </a:p>
              <a:p>
                <a:r>
                  <a:rPr lang="en-US" sz="3200" dirty="0">
                    <a:solidFill>
                      <a:schemeClr val="bg1"/>
                    </a:solidFill>
                  </a:rPr>
                  <a:t>The </a:t>
                </a:r>
                <a:r>
                  <a:rPr lang="en-US" sz="3200" i="1" dirty="0">
                    <a:solidFill>
                      <a:schemeClr val="bg1"/>
                    </a:solidFill>
                  </a:rPr>
                  <a:t>stroke volume</a:t>
                </a:r>
                <a:r>
                  <a:rPr lang="en-US" sz="3200" dirty="0">
                    <a:solidFill>
                      <a:schemeClr val="bg1"/>
                    </a:solidFill>
                  </a:rPr>
                  <a:t> of the heart increases in response to an increase in the volume of blood filling the heart (</a:t>
                </a:r>
                <a:r>
                  <a:rPr lang="en-US" sz="2800" dirty="0">
                    <a:solidFill>
                      <a:schemeClr val="bg1"/>
                    </a:solidFill>
                  </a:rPr>
                  <a:t>the end diastolic volume</a:t>
                </a:r>
                <a:r>
                  <a:rPr lang="en-US" sz="3200" dirty="0">
                    <a:solidFill>
                      <a:schemeClr val="bg1"/>
                    </a:solidFill>
                  </a:rPr>
                  <a:t>) when all other factors remain constant.</a:t>
                </a:r>
                <a:endParaRPr lang="ru-RU" sz="3200" dirty="0">
                  <a:solidFill>
                    <a:schemeClr val="bg1"/>
                  </a:solidFill>
                </a:endParaRPr>
              </a:p>
              <a:p>
                <a:endParaRPr lang="en-US" dirty="0">
                  <a:solidFill>
                    <a:schemeClr val="bg1"/>
                  </a:solidFill>
                </a:endParaRPr>
              </a:p>
              <a:p>
                <a:r>
                  <a:rPr lang="en-US" sz="2800" dirty="0">
                    <a:solidFill>
                      <a:schemeClr val="bg1"/>
                    </a:solidFill>
                  </a:rPr>
                  <a:t>An </a:t>
                </a:r>
                <a:r>
                  <a:rPr lang="en-US" sz="2800" b="1" dirty="0">
                    <a:solidFill>
                      <a:schemeClr val="bg1"/>
                    </a:solidFill>
                  </a:rPr>
                  <a:t>ejection fraction</a:t>
                </a:r>
                <a:r>
                  <a:rPr lang="en-US" sz="2800" dirty="0">
                    <a:solidFill>
                      <a:schemeClr val="bg1"/>
                    </a:solidFill>
                  </a:rPr>
                  <a:t> (</a:t>
                </a:r>
                <a:r>
                  <a:rPr lang="en-US" sz="2800" b="1" dirty="0">
                    <a:solidFill>
                      <a:schemeClr val="bg1"/>
                    </a:solidFill>
                  </a:rPr>
                  <a:t>EF</a:t>
                </a:r>
                <a:r>
                  <a:rPr lang="en-US" sz="2800" dirty="0">
                    <a:solidFill>
                      <a:schemeClr val="bg1"/>
                    </a:solidFill>
                  </a:rPr>
                  <a:t>) is the fraction of blood ejected from a ventricle  with each heartbeat</a:t>
                </a:r>
                <a:endParaRPr lang="ru-RU" sz="2800" dirty="0">
                  <a:solidFill>
                    <a:schemeClr val="bg1"/>
                  </a:solidFill>
                </a:endParaRPr>
              </a:p>
              <a:p>
                <a:r>
                  <a:rPr lang="en-US" sz="2800" b="1" dirty="0">
                    <a:solidFill>
                      <a:schemeClr val="bg1"/>
                    </a:solidFill>
                  </a:rPr>
                  <a:t>EF = </a:t>
                </a:r>
                <a14:m>
                  <m:oMath xmlns:m="http://schemas.openxmlformats.org/officeDocument/2006/math">
                    <m:f>
                      <m:fPr>
                        <m:ctrlPr>
                          <a:rPr lang="ru-RU" sz="2800" b="1" i="1">
                            <a:solidFill>
                              <a:schemeClr val="bg1"/>
                            </a:solidFill>
                            <a:latin typeface="Cambria Math" panose="02040503050406030204" pitchFamily="18" charset="0"/>
                          </a:rPr>
                        </m:ctrlPr>
                      </m:fPr>
                      <m:num>
                        <m:r>
                          <a:rPr lang="en-US" sz="2800" b="1" i="1">
                            <a:solidFill>
                              <a:schemeClr val="bg1"/>
                            </a:solidFill>
                            <a:latin typeface="Cambria Math"/>
                          </a:rPr>
                          <m:t>∆</m:t>
                        </m:r>
                        <m:r>
                          <a:rPr lang="en-US" sz="2800" b="1" i="1">
                            <a:solidFill>
                              <a:schemeClr val="bg1"/>
                            </a:solidFill>
                            <a:latin typeface="Cambria Math"/>
                          </a:rPr>
                          <m:t>𝑽</m:t>
                        </m:r>
                        <m:r>
                          <a:rPr lang="en-US" sz="2800" b="1" i="1">
                            <a:solidFill>
                              <a:schemeClr val="bg1"/>
                            </a:solidFill>
                            <a:latin typeface="Cambria Math"/>
                          </a:rPr>
                          <m:t> </m:t>
                        </m:r>
                      </m:num>
                      <m:den>
                        <m:sSub>
                          <m:sSubPr>
                            <m:ctrlPr>
                              <a:rPr lang="ru-RU" sz="2800" b="1" i="1">
                                <a:solidFill>
                                  <a:schemeClr val="bg1"/>
                                </a:solidFill>
                                <a:latin typeface="Cambria Math" panose="02040503050406030204" pitchFamily="18" charset="0"/>
                              </a:rPr>
                            </m:ctrlPr>
                          </m:sSubPr>
                          <m:e>
                            <m:r>
                              <a:rPr lang="en-US" sz="2800" b="1" i="1">
                                <a:solidFill>
                                  <a:schemeClr val="bg1"/>
                                </a:solidFill>
                                <a:latin typeface="Cambria Math"/>
                              </a:rPr>
                              <m:t>𝑽</m:t>
                            </m:r>
                          </m:e>
                          <m:sub>
                            <m:r>
                              <a:rPr lang="en-US" sz="2800" b="1" i="1">
                                <a:solidFill>
                                  <a:schemeClr val="bg1"/>
                                </a:solidFill>
                                <a:latin typeface="Cambria Math"/>
                              </a:rPr>
                              <m:t>𝒅</m:t>
                            </m:r>
                          </m:sub>
                        </m:sSub>
                      </m:den>
                    </m:f>
                  </m:oMath>
                </a14:m>
                <a:r>
                  <a:rPr lang="en-US" sz="2800" b="1" dirty="0">
                    <a:solidFill>
                      <a:schemeClr val="bg1"/>
                    </a:solidFill>
                  </a:rPr>
                  <a:t> </a:t>
                </a:r>
                <a14:m>
                  <m:oMath xmlns:m="http://schemas.openxmlformats.org/officeDocument/2006/math">
                    <m:r>
                      <a:rPr lang="en-US" sz="2800" b="1" i="1">
                        <a:solidFill>
                          <a:schemeClr val="bg1"/>
                        </a:solidFill>
                        <a:latin typeface="Cambria Math"/>
                      </a:rPr>
                      <m:t>= </m:t>
                    </m:r>
                    <m:f>
                      <m:fPr>
                        <m:ctrlPr>
                          <a:rPr lang="ru-RU" sz="2800" b="1" i="1">
                            <a:solidFill>
                              <a:schemeClr val="bg1"/>
                            </a:solidFill>
                            <a:latin typeface="Cambria Math" panose="02040503050406030204" pitchFamily="18" charset="0"/>
                          </a:rPr>
                        </m:ctrlPr>
                      </m:fPr>
                      <m:num>
                        <m:r>
                          <a:rPr lang="en-US" sz="2800" b="1" i="1">
                            <a:solidFill>
                              <a:schemeClr val="bg1"/>
                            </a:solidFill>
                            <a:latin typeface="Cambria Math"/>
                          </a:rPr>
                          <m:t>𝑺𝑽</m:t>
                        </m:r>
                      </m:num>
                      <m:den>
                        <m:r>
                          <a:rPr lang="en-US" sz="2800" b="1" i="1">
                            <a:solidFill>
                              <a:schemeClr val="bg1"/>
                            </a:solidFill>
                            <a:latin typeface="Cambria Math"/>
                          </a:rPr>
                          <m:t>𝑬𝑫𝑽</m:t>
                        </m:r>
                      </m:den>
                    </m:f>
                  </m:oMath>
                </a14:m>
                <a:r>
                  <a:rPr lang="en-US" sz="2800" b="1" dirty="0">
                    <a:solidFill>
                      <a:schemeClr val="bg1"/>
                    </a:solidFill>
                  </a:rPr>
                  <a:t> = (66 – 67) %</a:t>
                </a:r>
                <a:endParaRPr lang="ru-RU" sz="2800" dirty="0">
                  <a:solidFill>
                    <a:schemeClr val="bg1"/>
                  </a:solidFill>
                </a:endParaRPr>
              </a:p>
              <a:p>
                <a:r>
                  <a:rPr lang="en-US" sz="2800" b="1" dirty="0">
                    <a:solidFill>
                      <a:schemeClr val="bg1"/>
                    </a:solidFill>
                  </a:rPr>
                  <a:t>Cardiac output</a:t>
                </a:r>
                <a:r>
                  <a:rPr lang="en-US" sz="2800" dirty="0">
                    <a:solidFill>
                      <a:schemeClr val="bg1"/>
                    </a:solidFill>
                  </a:rPr>
                  <a:t> Q (</a:t>
                </a:r>
                <a:r>
                  <a:rPr lang="en-US" sz="2800" b="1" dirty="0">
                    <a:solidFill>
                      <a:schemeClr val="bg1"/>
                    </a:solidFill>
                  </a:rPr>
                  <a:t>CO) – </a:t>
                </a:r>
                <a:r>
                  <a:rPr lang="en-US" sz="2800" dirty="0">
                    <a:solidFill>
                      <a:schemeClr val="bg1"/>
                    </a:solidFill>
                  </a:rPr>
                  <a:t>the volume of blood being pumped by a ventricle per unit of time:</a:t>
                </a:r>
                <a:endParaRPr lang="ru-RU" sz="2800" dirty="0">
                  <a:solidFill>
                    <a:schemeClr val="bg1"/>
                  </a:solidFill>
                </a:endParaRPr>
              </a:p>
              <a:p>
                <a:r>
                  <a:rPr lang="en-US" sz="2800" b="1" dirty="0">
                    <a:solidFill>
                      <a:schemeClr val="bg1"/>
                    </a:solidFill>
                  </a:rPr>
                  <a:t>Q = </a:t>
                </a:r>
                <a:r>
                  <a:rPr lang="en-US" sz="2800" b="1" i="1" dirty="0">
                    <a:solidFill>
                      <a:schemeClr val="bg1"/>
                    </a:solidFill>
                  </a:rPr>
                  <a:t> </a:t>
                </a:r>
                <a14:m>
                  <m:oMath xmlns:m="http://schemas.openxmlformats.org/officeDocument/2006/math">
                    <m:r>
                      <a:rPr lang="en-US" sz="2800" b="1" i="1">
                        <a:solidFill>
                          <a:schemeClr val="bg1"/>
                        </a:solidFill>
                        <a:latin typeface="Cambria Math"/>
                      </a:rPr>
                      <m:t>∆</m:t>
                    </m:r>
                  </m:oMath>
                </a14:m>
                <a:r>
                  <a:rPr lang="en-US" sz="2800" b="1" i="1" dirty="0">
                    <a:solidFill>
                      <a:schemeClr val="bg1"/>
                    </a:solidFill>
                  </a:rPr>
                  <a:t>V </a:t>
                </a:r>
                <a14:m>
                  <m:oMath xmlns:m="http://schemas.openxmlformats.org/officeDocument/2006/math">
                    <m:r>
                      <a:rPr lang="en-US" sz="2800" b="1" i="1">
                        <a:solidFill>
                          <a:schemeClr val="bg1"/>
                        </a:solidFill>
                        <a:latin typeface="Cambria Math"/>
                      </a:rPr>
                      <m:t>∙</m:t>
                    </m:r>
                  </m:oMath>
                </a14:m>
                <a:r>
                  <a:rPr lang="en-US" sz="2800" b="1" i="1" dirty="0">
                    <a:solidFill>
                      <a:schemeClr val="bg1"/>
                    </a:solidFill>
                  </a:rPr>
                  <a:t> f  = </a:t>
                </a:r>
                <a14:m>
                  <m:oMath xmlns:m="http://schemas.openxmlformats.org/officeDocument/2006/math">
                    <m:r>
                      <a:rPr lang="en-US" sz="2800" b="1" i="1">
                        <a:solidFill>
                          <a:schemeClr val="bg1"/>
                        </a:solidFill>
                        <a:latin typeface="Cambria Math"/>
                      </a:rPr>
                      <m:t>𝑺𝑽</m:t>
                    </m:r>
                    <m:r>
                      <a:rPr lang="en-US" sz="2800" b="1" i="1">
                        <a:solidFill>
                          <a:schemeClr val="bg1"/>
                        </a:solidFill>
                        <a:latin typeface="Cambria Math"/>
                      </a:rPr>
                      <m:t>∙</m:t>
                    </m:r>
                  </m:oMath>
                </a14:m>
                <a:r>
                  <a:rPr lang="en-US" sz="2800" b="1" i="1" dirty="0">
                    <a:solidFill>
                      <a:schemeClr val="bg1"/>
                    </a:solidFill>
                  </a:rPr>
                  <a:t> </a:t>
                </a:r>
                <a14:m>
                  <m:oMath xmlns:m="http://schemas.openxmlformats.org/officeDocument/2006/math">
                    <m:sSub>
                      <m:sSubPr>
                        <m:ctrlPr>
                          <a:rPr lang="ru-RU" sz="2800" b="1" i="1">
                            <a:solidFill>
                              <a:schemeClr val="bg1"/>
                            </a:solidFill>
                            <a:latin typeface="Cambria Math" panose="02040503050406030204" pitchFamily="18" charset="0"/>
                          </a:rPr>
                        </m:ctrlPr>
                      </m:sSubPr>
                      <m:e>
                        <m:r>
                          <a:rPr lang="en-US" sz="2800" b="1" i="1">
                            <a:solidFill>
                              <a:schemeClr val="bg1"/>
                            </a:solidFill>
                            <a:latin typeface="Cambria Math"/>
                          </a:rPr>
                          <m:t>𝑯</m:t>
                        </m:r>
                      </m:e>
                      <m:sub>
                        <m:r>
                          <a:rPr lang="en-US" sz="2800" b="1" i="1">
                            <a:solidFill>
                              <a:schemeClr val="bg1"/>
                            </a:solidFill>
                            <a:latin typeface="Cambria Math"/>
                          </a:rPr>
                          <m:t>𝒓</m:t>
                        </m:r>
                      </m:sub>
                    </m:sSub>
                  </m:oMath>
                </a14:m>
                <a:endParaRPr lang="ru-RU" sz="2800" dirty="0">
                  <a:solidFill>
                    <a:schemeClr val="bg1"/>
                  </a:solidFill>
                </a:endParaRPr>
              </a:p>
              <a:p>
                <a:r>
                  <a:rPr lang="en-US" sz="2800" b="1" dirty="0">
                    <a:solidFill>
                      <a:schemeClr val="bg1"/>
                    </a:solidFill>
                  </a:rPr>
                  <a:t>The normal range for CO is 4.0 – 8.0 (L / min)</a:t>
                </a:r>
                <a:endParaRPr lang="ru-RU" sz="2800" dirty="0">
                  <a:solidFill>
                    <a:schemeClr val="bg1"/>
                  </a:solidFill>
                </a:endParaRPr>
              </a:p>
              <a:p>
                <a:pPr algn="just">
                  <a:lnSpc>
                    <a:spcPct val="115000"/>
                  </a:lnSpc>
                  <a:spcAft>
                    <a:spcPts val="1000"/>
                  </a:spcAft>
                </a:pPr>
                <a:endParaRPr lang="ru-RU" sz="3200" dirty="0">
                  <a:solidFill>
                    <a:schemeClr val="bg1"/>
                  </a:solidFill>
                </a:endParaRPr>
              </a:p>
              <a:p>
                <a:pPr algn="just">
                  <a:lnSpc>
                    <a:spcPct val="115000"/>
                  </a:lnSpc>
                  <a:spcAft>
                    <a:spcPts val="1000"/>
                  </a:spcAft>
                </a:pPr>
                <a:endParaRPr lang="ru-RU" sz="3200" dirty="0">
                  <a:solidFill>
                    <a:schemeClr val="bg1"/>
                  </a:solidFill>
                  <a:ea typeface="Calibri"/>
                  <a:cs typeface="Times New Roman"/>
                </a:endParaRPr>
              </a:p>
              <a:p>
                <a:endParaRPr lang="en-US" sz="3600" b="1" i="1" dirty="0">
                  <a:solidFill>
                    <a:schemeClr val="bg1"/>
                  </a:solidFill>
                </a:endParaRPr>
              </a:p>
              <a:p>
                <a:endParaRPr lang="en-US" sz="2800" dirty="0">
                  <a:solidFill>
                    <a:schemeClr val="bg1"/>
                  </a:solidFill>
                </a:endParaRPr>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237506" y="237505"/>
                <a:ext cx="11768447" cy="6365175"/>
              </a:xfrm>
              <a:blipFill rotWithShape="1">
                <a:blip r:embed="rId4"/>
                <a:stretch>
                  <a:fillRect l="-933" r="-1658"/>
                </a:stretch>
              </a:blipFill>
            </p:spPr>
            <p:txBody>
              <a:bodyPr/>
              <a:lstStyle/>
              <a:p>
                <a:r>
                  <a:rPr lang="ru-RU">
                    <a:noFill/>
                  </a:rPr>
                  <a:t> </a:t>
                </a:r>
              </a:p>
            </p:txBody>
          </p:sp>
        </mc:Fallback>
      </mc:AlternateContent>
    </p:spTree>
    <p:extLst>
      <p:ext uri="{BB962C8B-B14F-4D97-AF65-F5344CB8AC3E}">
        <p14:creationId xmlns:p14="http://schemas.microsoft.com/office/powerpoint/2010/main" val="8800386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lstStyle/>
          <a:p>
            <a:r>
              <a:rPr lang="en-US" sz="3600" b="1" cap="all" dirty="0">
                <a:solidFill>
                  <a:schemeClr val="bg1"/>
                </a:solidFill>
              </a:rPr>
              <a:t>2.</a:t>
            </a:r>
            <a:r>
              <a:rPr lang="en-US" sz="3600" b="1" cap="all" dirty="0">
                <a:solidFill>
                  <a:schemeClr val="accent4">
                    <a:lumMod val="40000"/>
                    <a:lumOff val="60000"/>
                  </a:schemeClr>
                </a:solidFill>
              </a:rPr>
              <a:t> </a:t>
            </a:r>
            <a:r>
              <a:rPr lang="en-US" sz="2800" b="1" dirty="0">
                <a:solidFill>
                  <a:prstClr val="white"/>
                </a:solidFill>
              </a:rPr>
              <a:t>Blood Volume, Blood Pressure and Blood Flow Velocity Distribution </a:t>
            </a:r>
            <a:endParaRPr lang="en-US" dirty="0">
              <a:solidFill>
                <a:schemeClr val="bg1"/>
              </a:solidFill>
              <a:latin typeface="Blogger Sans" charset="0"/>
              <a:ea typeface="Blogger Sans" charset="0"/>
              <a:cs typeface="Blogger Sans" charset="0"/>
            </a:endParaRPr>
          </a:p>
          <a:p>
            <a:pPr algn="l"/>
            <a:r>
              <a:rPr lang="ru-RU" sz="2800" b="1" dirty="0">
                <a:solidFill>
                  <a:schemeClr val="bg1"/>
                </a:solidFill>
                <a:ea typeface="Blogger Sans" charset="0"/>
                <a:cs typeface="Blogger Sans" charset="0"/>
              </a:rPr>
              <a:t>2</a:t>
            </a:r>
            <a:r>
              <a:rPr lang="en-US" sz="2800" b="1" dirty="0">
                <a:solidFill>
                  <a:schemeClr val="bg1"/>
                </a:solidFill>
                <a:ea typeface="Blogger Sans" charset="0"/>
                <a:cs typeface="Blogger Sans" charset="0"/>
              </a:rPr>
              <a:t>.1. </a:t>
            </a:r>
            <a:r>
              <a:rPr lang="en-US" sz="2800" b="1" dirty="0">
                <a:solidFill>
                  <a:schemeClr val="bg1"/>
                </a:solidFill>
              </a:rPr>
              <a:t>Blood Volume Distribution </a:t>
            </a:r>
            <a:endParaRPr lang="en-US" sz="2800" dirty="0">
              <a:solidFill>
                <a:schemeClr val="bg1"/>
              </a:solidFill>
              <a:ea typeface="Blogger Sans" charset="0"/>
              <a:cs typeface="Blogger Sans" charset="0"/>
            </a:endParaRPr>
          </a:p>
        </p:txBody>
      </p:sp>
      <p:graphicFrame>
        <p:nvGraphicFramePr>
          <p:cNvPr id="5" name="Table 4"/>
          <p:cNvGraphicFramePr>
            <a:graphicFrameLocks noGrp="1"/>
          </p:cNvGraphicFramePr>
          <p:nvPr>
            <p:extLst>
              <p:ext uri="{D42A27DB-BD31-4B8C-83A1-F6EECF244321}">
                <p14:modId xmlns:p14="http://schemas.microsoft.com/office/powerpoint/2010/main" val="559430125"/>
              </p:ext>
            </p:extLst>
          </p:nvPr>
        </p:nvGraphicFramePr>
        <p:xfrm>
          <a:off x="406399" y="1555847"/>
          <a:ext cx="11396133" cy="4790363"/>
        </p:xfrm>
        <a:graphic>
          <a:graphicData uri="http://schemas.openxmlformats.org/drawingml/2006/table">
            <a:tbl>
              <a:tblPr firstRow="1" firstCol="1" bandRow="1">
                <a:tableStyleId>{5940675A-B579-460E-94D1-54222C63F5DA}</a:tableStyleId>
              </a:tblPr>
              <a:tblGrid>
                <a:gridCol w="3798314">
                  <a:extLst>
                    <a:ext uri="{9D8B030D-6E8A-4147-A177-3AD203B41FA5}">
                      <a16:colId xmlns:a16="http://schemas.microsoft.com/office/drawing/2014/main" val="20000"/>
                    </a:ext>
                  </a:extLst>
                </a:gridCol>
                <a:gridCol w="3798314">
                  <a:extLst>
                    <a:ext uri="{9D8B030D-6E8A-4147-A177-3AD203B41FA5}">
                      <a16:colId xmlns:a16="http://schemas.microsoft.com/office/drawing/2014/main" val="20001"/>
                    </a:ext>
                  </a:extLst>
                </a:gridCol>
                <a:gridCol w="3799505">
                  <a:extLst>
                    <a:ext uri="{9D8B030D-6E8A-4147-A177-3AD203B41FA5}">
                      <a16:colId xmlns:a16="http://schemas.microsoft.com/office/drawing/2014/main" val="20002"/>
                    </a:ext>
                  </a:extLst>
                </a:gridCol>
              </a:tblGrid>
              <a:tr h="569785">
                <a:tc>
                  <a:txBody>
                    <a:bodyPr/>
                    <a:lstStyle/>
                    <a:p>
                      <a:pPr algn="ctr">
                        <a:lnSpc>
                          <a:spcPct val="115000"/>
                        </a:lnSpc>
                        <a:spcAft>
                          <a:spcPts val="1000"/>
                        </a:spcAft>
                      </a:pPr>
                      <a:r>
                        <a:rPr lang="en-US" sz="2800">
                          <a:solidFill>
                            <a:schemeClr val="bg1"/>
                          </a:solidFill>
                          <a:effectLst/>
                        </a:rPr>
                        <a:t>Heart</a:t>
                      </a:r>
                      <a:endParaRPr lang="en-US" sz="2400">
                        <a:solidFill>
                          <a:schemeClr val="bg1"/>
                        </a:solidFill>
                        <a:effectLst/>
                        <a:latin typeface="Calibri" charset="0"/>
                        <a:ea typeface="Calibri" charset="0"/>
                        <a:cs typeface="Times New Roman" charset="0"/>
                      </a:endParaRPr>
                    </a:p>
                  </a:txBody>
                  <a:tcPr marL="68580" marR="68580" marT="0" marB="0"/>
                </a:tc>
                <a:tc>
                  <a:txBody>
                    <a:bodyPr/>
                    <a:lstStyle/>
                    <a:p>
                      <a:pPr algn="ctr">
                        <a:lnSpc>
                          <a:spcPct val="115000"/>
                        </a:lnSpc>
                        <a:spcAft>
                          <a:spcPts val="1000"/>
                        </a:spcAft>
                      </a:pPr>
                      <a:r>
                        <a:rPr lang="en-US" sz="2800">
                          <a:solidFill>
                            <a:schemeClr val="bg1"/>
                          </a:solidFill>
                          <a:effectLst/>
                        </a:rPr>
                        <a:t>Systemic Cycle</a:t>
                      </a:r>
                      <a:endParaRPr lang="en-US" sz="2400">
                        <a:solidFill>
                          <a:schemeClr val="bg1"/>
                        </a:solidFill>
                        <a:effectLst/>
                        <a:latin typeface="Calibri" charset="0"/>
                        <a:ea typeface="Calibri" charset="0"/>
                        <a:cs typeface="Times New Roman" charset="0"/>
                      </a:endParaRPr>
                    </a:p>
                  </a:txBody>
                  <a:tcPr marL="68580" marR="68580" marT="0" marB="0"/>
                </a:tc>
                <a:tc>
                  <a:txBody>
                    <a:bodyPr/>
                    <a:lstStyle/>
                    <a:p>
                      <a:pPr algn="ctr">
                        <a:lnSpc>
                          <a:spcPct val="115000"/>
                        </a:lnSpc>
                        <a:spcAft>
                          <a:spcPts val="1000"/>
                        </a:spcAft>
                      </a:pPr>
                      <a:r>
                        <a:rPr lang="en-US" sz="2800">
                          <a:solidFill>
                            <a:schemeClr val="bg1"/>
                          </a:solidFill>
                          <a:effectLst/>
                        </a:rPr>
                        <a:t>Pulmonary Cycle</a:t>
                      </a:r>
                      <a:endParaRPr lang="en-US" sz="2400">
                        <a:solidFill>
                          <a:schemeClr val="bg1"/>
                        </a:solidFill>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0"/>
                  </a:ext>
                </a:extLst>
              </a:tr>
              <a:tr h="569785">
                <a:tc>
                  <a:txBody>
                    <a:bodyPr/>
                    <a:lstStyle/>
                    <a:p>
                      <a:pPr algn="ctr">
                        <a:lnSpc>
                          <a:spcPct val="115000"/>
                        </a:lnSpc>
                        <a:spcAft>
                          <a:spcPts val="1000"/>
                        </a:spcAft>
                      </a:pPr>
                      <a:r>
                        <a:rPr lang="en-US" sz="2800">
                          <a:solidFill>
                            <a:schemeClr val="bg1"/>
                          </a:solidFill>
                          <a:effectLst/>
                        </a:rPr>
                        <a:t>7.2 %</a:t>
                      </a:r>
                      <a:endParaRPr lang="en-US" sz="2400">
                        <a:solidFill>
                          <a:schemeClr val="bg1"/>
                        </a:solidFill>
                        <a:effectLst/>
                        <a:latin typeface="Calibri" charset="0"/>
                        <a:ea typeface="Calibri" charset="0"/>
                        <a:cs typeface="Times New Roman" charset="0"/>
                      </a:endParaRPr>
                    </a:p>
                  </a:txBody>
                  <a:tcPr marL="68580" marR="68580" marT="0" marB="0"/>
                </a:tc>
                <a:tc>
                  <a:txBody>
                    <a:bodyPr/>
                    <a:lstStyle/>
                    <a:p>
                      <a:pPr algn="ctr">
                        <a:lnSpc>
                          <a:spcPct val="115000"/>
                        </a:lnSpc>
                        <a:spcAft>
                          <a:spcPts val="1000"/>
                        </a:spcAft>
                      </a:pPr>
                      <a:r>
                        <a:rPr lang="en-US" sz="2800">
                          <a:solidFill>
                            <a:schemeClr val="bg1"/>
                          </a:solidFill>
                          <a:effectLst/>
                        </a:rPr>
                        <a:t>84 %</a:t>
                      </a:r>
                      <a:endParaRPr lang="en-US" sz="2400">
                        <a:solidFill>
                          <a:schemeClr val="bg1"/>
                        </a:solidFill>
                        <a:effectLst/>
                        <a:latin typeface="Calibri" charset="0"/>
                        <a:ea typeface="Calibri" charset="0"/>
                        <a:cs typeface="Times New Roman" charset="0"/>
                      </a:endParaRPr>
                    </a:p>
                  </a:txBody>
                  <a:tcPr marL="68580" marR="68580" marT="0" marB="0"/>
                </a:tc>
                <a:tc>
                  <a:txBody>
                    <a:bodyPr/>
                    <a:lstStyle/>
                    <a:p>
                      <a:pPr algn="ctr">
                        <a:lnSpc>
                          <a:spcPct val="115000"/>
                        </a:lnSpc>
                        <a:spcAft>
                          <a:spcPts val="1000"/>
                        </a:spcAft>
                      </a:pPr>
                      <a:r>
                        <a:rPr lang="en-US" sz="2800">
                          <a:solidFill>
                            <a:schemeClr val="bg1"/>
                          </a:solidFill>
                          <a:effectLst/>
                        </a:rPr>
                        <a:t>8.8 %</a:t>
                      </a:r>
                      <a:endParaRPr lang="en-US" sz="2400">
                        <a:solidFill>
                          <a:schemeClr val="bg1"/>
                        </a:solidFill>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1"/>
                  </a:ext>
                </a:extLst>
              </a:tr>
              <a:tr h="569785">
                <a:tc>
                  <a:txBody>
                    <a:bodyPr/>
                    <a:lstStyle/>
                    <a:p>
                      <a:pPr algn="ctr">
                        <a:lnSpc>
                          <a:spcPct val="115000"/>
                        </a:lnSpc>
                        <a:spcAft>
                          <a:spcPts val="1000"/>
                        </a:spcAft>
                      </a:pPr>
                      <a:r>
                        <a:rPr lang="en-US" sz="2800">
                          <a:solidFill>
                            <a:schemeClr val="bg1"/>
                          </a:solidFill>
                          <a:effectLst/>
                        </a:rPr>
                        <a:t>arteries</a:t>
                      </a:r>
                      <a:endParaRPr lang="en-US" sz="2400">
                        <a:solidFill>
                          <a:schemeClr val="bg1"/>
                        </a:solidFill>
                        <a:effectLst/>
                        <a:latin typeface="Calibri" charset="0"/>
                        <a:ea typeface="Calibri" charset="0"/>
                        <a:cs typeface="Times New Roman" charset="0"/>
                      </a:endParaRPr>
                    </a:p>
                  </a:txBody>
                  <a:tcPr marL="68580" marR="68580" marT="0" marB="0"/>
                </a:tc>
                <a:tc>
                  <a:txBody>
                    <a:bodyPr/>
                    <a:lstStyle/>
                    <a:p>
                      <a:pPr algn="ctr">
                        <a:lnSpc>
                          <a:spcPct val="115000"/>
                        </a:lnSpc>
                        <a:spcAft>
                          <a:spcPts val="1000"/>
                        </a:spcAft>
                      </a:pPr>
                      <a:r>
                        <a:rPr lang="en-US" sz="2800">
                          <a:solidFill>
                            <a:schemeClr val="bg1"/>
                          </a:solidFill>
                          <a:effectLst/>
                        </a:rPr>
                        <a:t>6.0</a:t>
                      </a:r>
                      <a:endParaRPr lang="en-US" sz="2400">
                        <a:solidFill>
                          <a:schemeClr val="bg1"/>
                        </a:solidFill>
                        <a:effectLst/>
                        <a:latin typeface="Calibri" charset="0"/>
                        <a:ea typeface="Calibri" charset="0"/>
                        <a:cs typeface="Times New Roman" charset="0"/>
                      </a:endParaRPr>
                    </a:p>
                  </a:txBody>
                  <a:tcPr marL="68580" marR="68580" marT="0" marB="0"/>
                </a:tc>
                <a:tc rowSpan="2">
                  <a:txBody>
                    <a:bodyPr/>
                    <a:lstStyle/>
                    <a:p>
                      <a:pPr algn="ctr">
                        <a:lnSpc>
                          <a:spcPct val="115000"/>
                        </a:lnSpc>
                        <a:spcAft>
                          <a:spcPts val="1000"/>
                        </a:spcAft>
                      </a:pPr>
                      <a:r>
                        <a:rPr lang="ru-RU" sz="2800" dirty="0">
                          <a:solidFill>
                            <a:schemeClr val="bg1"/>
                          </a:solidFill>
                          <a:effectLst/>
                        </a:rPr>
                        <a:t> </a:t>
                      </a:r>
                      <a:endParaRPr lang="en-US" sz="2400" dirty="0">
                        <a:solidFill>
                          <a:schemeClr val="bg1"/>
                        </a:solidFill>
                        <a:effectLst/>
                      </a:endParaRPr>
                    </a:p>
                    <a:p>
                      <a:pPr algn="ctr">
                        <a:lnSpc>
                          <a:spcPct val="115000"/>
                        </a:lnSpc>
                        <a:spcAft>
                          <a:spcPts val="1000"/>
                        </a:spcAft>
                      </a:pPr>
                      <a:r>
                        <a:rPr lang="en-US" sz="2800" dirty="0">
                          <a:solidFill>
                            <a:schemeClr val="bg1"/>
                          </a:solidFill>
                          <a:effectLst/>
                        </a:rPr>
                        <a:t>2.6</a:t>
                      </a:r>
                      <a:endParaRPr lang="en-US" sz="2400" dirty="0">
                        <a:solidFill>
                          <a:schemeClr val="bg1"/>
                        </a:solidFill>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2"/>
                  </a:ext>
                </a:extLst>
              </a:tr>
              <a:tr h="970719">
                <a:tc>
                  <a:txBody>
                    <a:bodyPr/>
                    <a:lstStyle/>
                    <a:p>
                      <a:pPr algn="ctr">
                        <a:lnSpc>
                          <a:spcPct val="115000"/>
                        </a:lnSpc>
                        <a:spcAft>
                          <a:spcPts val="1000"/>
                        </a:spcAft>
                      </a:pPr>
                      <a:r>
                        <a:rPr lang="en-US" sz="2800">
                          <a:solidFill>
                            <a:schemeClr val="bg1"/>
                          </a:solidFill>
                          <a:effectLst/>
                        </a:rPr>
                        <a:t>arterioles</a:t>
                      </a:r>
                      <a:endParaRPr lang="en-US" sz="2400">
                        <a:solidFill>
                          <a:schemeClr val="bg1"/>
                        </a:solidFill>
                        <a:effectLst/>
                        <a:latin typeface="Calibri" charset="0"/>
                        <a:ea typeface="Calibri" charset="0"/>
                        <a:cs typeface="Times New Roman" charset="0"/>
                      </a:endParaRPr>
                    </a:p>
                  </a:txBody>
                  <a:tcPr marL="68580" marR="68580" marT="0" marB="0"/>
                </a:tc>
                <a:tc>
                  <a:txBody>
                    <a:bodyPr/>
                    <a:lstStyle/>
                    <a:p>
                      <a:pPr algn="ctr">
                        <a:lnSpc>
                          <a:spcPct val="115000"/>
                        </a:lnSpc>
                        <a:spcAft>
                          <a:spcPts val="1000"/>
                        </a:spcAft>
                      </a:pPr>
                      <a:r>
                        <a:rPr lang="en-US" sz="2800">
                          <a:solidFill>
                            <a:schemeClr val="bg1"/>
                          </a:solidFill>
                          <a:effectLst/>
                        </a:rPr>
                        <a:t>8.0</a:t>
                      </a:r>
                      <a:endParaRPr lang="en-US" sz="2400">
                        <a:solidFill>
                          <a:schemeClr val="bg1"/>
                        </a:solidFill>
                        <a:effectLst/>
                        <a:latin typeface="Calibri" charset="0"/>
                        <a:ea typeface="Calibri" charset="0"/>
                        <a:cs typeface="Times New Roman" charset="0"/>
                      </a:endParaRPr>
                    </a:p>
                  </a:txBody>
                  <a:tcPr marL="68580" marR="68580" marT="0" marB="0"/>
                </a:tc>
                <a:tc vMerge="1">
                  <a:txBody>
                    <a:bodyPr/>
                    <a:lstStyle/>
                    <a:p>
                      <a:endParaRPr lang="en-US"/>
                    </a:p>
                  </a:txBody>
                  <a:tcPr/>
                </a:tc>
                <a:extLst>
                  <a:ext uri="{0D108BD9-81ED-4DB2-BD59-A6C34878D82A}">
                    <a16:rowId xmlns:a16="http://schemas.microsoft.com/office/drawing/2014/main" val="10003"/>
                  </a:ext>
                </a:extLst>
              </a:tr>
              <a:tr h="569785">
                <a:tc>
                  <a:txBody>
                    <a:bodyPr/>
                    <a:lstStyle/>
                    <a:p>
                      <a:pPr algn="ctr">
                        <a:lnSpc>
                          <a:spcPct val="115000"/>
                        </a:lnSpc>
                        <a:spcAft>
                          <a:spcPts val="1000"/>
                        </a:spcAft>
                      </a:pPr>
                      <a:r>
                        <a:rPr lang="en-US" sz="2800">
                          <a:solidFill>
                            <a:schemeClr val="bg1"/>
                          </a:solidFill>
                          <a:effectLst/>
                        </a:rPr>
                        <a:t>capillaries</a:t>
                      </a:r>
                      <a:endParaRPr lang="en-US" sz="2400">
                        <a:solidFill>
                          <a:schemeClr val="bg1"/>
                        </a:solidFill>
                        <a:effectLst/>
                        <a:latin typeface="Calibri" charset="0"/>
                        <a:ea typeface="Calibri" charset="0"/>
                        <a:cs typeface="Times New Roman" charset="0"/>
                      </a:endParaRPr>
                    </a:p>
                  </a:txBody>
                  <a:tcPr marL="68580" marR="68580" marT="0" marB="0"/>
                </a:tc>
                <a:tc>
                  <a:txBody>
                    <a:bodyPr/>
                    <a:lstStyle/>
                    <a:p>
                      <a:pPr algn="ctr">
                        <a:lnSpc>
                          <a:spcPct val="115000"/>
                        </a:lnSpc>
                        <a:spcAft>
                          <a:spcPts val="1000"/>
                        </a:spcAft>
                      </a:pPr>
                      <a:r>
                        <a:rPr lang="en-US" sz="2800">
                          <a:solidFill>
                            <a:schemeClr val="bg1"/>
                          </a:solidFill>
                          <a:effectLst/>
                        </a:rPr>
                        <a:t>6.0</a:t>
                      </a:r>
                      <a:endParaRPr lang="en-US" sz="2400">
                        <a:solidFill>
                          <a:schemeClr val="bg1"/>
                        </a:solidFill>
                        <a:effectLst/>
                        <a:latin typeface="Calibri" charset="0"/>
                        <a:ea typeface="Calibri" charset="0"/>
                        <a:cs typeface="Times New Roman" charset="0"/>
                      </a:endParaRPr>
                    </a:p>
                  </a:txBody>
                  <a:tcPr marL="68580" marR="68580" marT="0" marB="0"/>
                </a:tc>
                <a:tc>
                  <a:txBody>
                    <a:bodyPr/>
                    <a:lstStyle/>
                    <a:p>
                      <a:pPr algn="ctr">
                        <a:lnSpc>
                          <a:spcPct val="115000"/>
                        </a:lnSpc>
                        <a:spcAft>
                          <a:spcPts val="1000"/>
                        </a:spcAft>
                      </a:pPr>
                      <a:r>
                        <a:rPr lang="en-US" sz="2800">
                          <a:solidFill>
                            <a:schemeClr val="bg1"/>
                          </a:solidFill>
                          <a:effectLst/>
                        </a:rPr>
                        <a:t>2.2</a:t>
                      </a:r>
                      <a:endParaRPr lang="en-US" sz="2400">
                        <a:solidFill>
                          <a:schemeClr val="bg1"/>
                        </a:solidFill>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4"/>
                  </a:ext>
                </a:extLst>
              </a:tr>
              <a:tr h="569785">
                <a:tc>
                  <a:txBody>
                    <a:bodyPr/>
                    <a:lstStyle/>
                    <a:p>
                      <a:pPr algn="ctr">
                        <a:lnSpc>
                          <a:spcPct val="115000"/>
                        </a:lnSpc>
                        <a:spcAft>
                          <a:spcPts val="1000"/>
                        </a:spcAft>
                      </a:pPr>
                      <a:r>
                        <a:rPr lang="en-US" sz="2800">
                          <a:solidFill>
                            <a:schemeClr val="bg1"/>
                          </a:solidFill>
                          <a:effectLst/>
                        </a:rPr>
                        <a:t>small veins</a:t>
                      </a:r>
                      <a:endParaRPr lang="en-US" sz="2400">
                        <a:solidFill>
                          <a:schemeClr val="bg1"/>
                        </a:solidFill>
                        <a:effectLst/>
                        <a:latin typeface="Calibri" charset="0"/>
                        <a:ea typeface="Calibri" charset="0"/>
                        <a:cs typeface="Times New Roman" charset="0"/>
                      </a:endParaRPr>
                    </a:p>
                  </a:txBody>
                  <a:tcPr marL="68580" marR="68580" marT="0" marB="0"/>
                </a:tc>
                <a:tc>
                  <a:txBody>
                    <a:bodyPr/>
                    <a:lstStyle/>
                    <a:p>
                      <a:pPr algn="ctr">
                        <a:lnSpc>
                          <a:spcPct val="115000"/>
                        </a:lnSpc>
                        <a:spcAft>
                          <a:spcPts val="1000"/>
                        </a:spcAft>
                      </a:pPr>
                      <a:r>
                        <a:rPr lang="en-US" sz="2800">
                          <a:solidFill>
                            <a:schemeClr val="bg1"/>
                          </a:solidFill>
                          <a:effectLst/>
                        </a:rPr>
                        <a:t>46.0</a:t>
                      </a:r>
                      <a:endParaRPr lang="en-US" sz="2400">
                        <a:solidFill>
                          <a:schemeClr val="bg1"/>
                        </a:solidFill>
                        <a:effectLst/>
                        <a:latin typeface="Calibri" charset="0"/>
                        <a:ea typeface="Calibri" charset="0"/>
                        <a:cs typeface="Times New Roman" charset="0"/>
                      </a:endParaRPr>
                    </a:p>
                  </a:txBody>
                  <a:tcPr marL="68580" marR="68580" marT="0" marB="0"/>
                </a:tc>
                <a:tc rowSpan="2">
                  <a:txBody>
                    <a:bodyPr/>
                    <a:lstStyle/>
                    <a:p>
                      <a:pPr algn="ctr">
                        <a:lnSpc>
                          <a:spcPct val="115000"/>
                        </a:lnSpc>
                        <a:spcAft>
                          <a:spcPts val="1000"/>
                        </a:spcAft>
                      </a:pPr>
                      <a:r>
                        <a:rPr lang="ru-RU" sz="2800">
                          <a:solidFill>
                            <a:schemeClr val="bg1"/>
                          </a:solidFill>
                          <a:effectLst/>
                        </a:rPr>
                        <a:t> </a:t>
                      </a:r>
                      <a:endParaRPr lang="en-US" sz="2400">
                        <a:solidFill>
                          <a:schemeClr val="bg1"/>
                        </a:solidFill>
                        <a:effectLst/>
                      </a:endParaRPr>
                    </a:p>
                    <a:p>
                      <a:pPr algn="ctr">
                        <a:lnSpc>
                          <a:spcPct val="115000"/>
                        </a:lnSpc>
                        <a:spcAft>
                          <a:spcPts val="1000"/>
                        </a:spcAft>
                      </a:pPr>
                      <a:r>
                        <a:rPr lang="en-US" sz="2800">
                          <a:solidFill>
                            <a:schemeClr val="bg1"/>
                          </a:solidFill>
                          <a:effectLst/>
                        </a:rPr>
                        <a:t>4.0</a:t>
                      </a:r>
                      <a:endParaRPr lang="en-US" sz="2400">
                        <a:solidFill>
                          <a:schemeClr val="bg1"/>
                        </a:solidFill>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5"/>
                  </a:ext>
                </a:extLst>
              </a:tr>
              <a:tr h="970719">
                <a:tc>
                  <a:txBody>
                    <a:bodyPr/>
                    <a:lstStyle/>
                    <a:p>
                      <a:pPr algn="ctr">
                        <a:lnSpc>
                          <a:spcPct val="115000"/>
                        </a:lnSpc>
                        <a:spcAft>
                          <a:spcPts val="1000"/>
                        </a:spcAft>
                      </a:pPr>
                      <a:r>
                        <a:rPr lang="en-US" sz="2800">
                          <a:solidFill>
                            <a:schemeClr val="bg1"/>
                          </a:solidFill>
                          <a:effectLst/>
                        </a:rPr>
                        <a:t>large veins</a:t>
                      </a:r>
                      <a:endParaRPr lang="en-US" sz="2400">
                        <a:solidFill>
                          <a:schemeClr val="bg1"/>
                        </a:solidFill>
                        <a:effectLst/>
                        <a:latin typeface="Calibri" charset="0"/>
                        <a:ea typeface="Calibri" charset="0"/>
                        <a:cs typeface="Times New Roman" charset="0"/>
                      </a:endParaRPr>
                    </a:p>
                  </a:txBody>
                  <a:tcPr marL="68580" marR="68580" marT="0" marB="0"/>
                </a:tc>
                <a:tc>
                  <a:txBody>
                    <a:bodyPr/>
                    <a:lstStyle/>
                    <a:p>
                      <a:pPr algn="ctr">
                        <a:lnSpc>
                          <a:spcPct val="115000"/>
                        </a:lnSpc>
                        <a:spcAft>
                          <a:spcPts val="1000"/>
                        </a:spcAft>
                      </a:pPr>
                      <a:r>
                        <a:rPr lang="en-US" sz="2800" dirty="0">
                          <a:solidFill>
                            <a:schemeClr val="bg1"/>
                          </a:solidFill>
                          <a:effectLst/>
                        </a:rPr>
                        <a:t>18.0</a:t>
                      </a:r>
                      <a:endParaRPr lang="en-US" sz="2400" dirty="0">
                        <a:solidFill>
                          <a:schemeClr val="bg1"/>
                        </a:solidFill>
                        <a:effectLst/>
                        <a:latin typeface="Calibri" charset="0"/>
                        <a:ea typeface="Calibri" charset="0"/>
                        <a:cs typeface="Times New Roman" charset="0"/>
                      </a:endParaRPr>
                    </a:p>
                  </a:txBody>
                  <a:tcPr marL="68580" marR="68580" marT="0" marB="0"/>
                </a:tc>
                <a:tc vMerge="1">
                  <a:txBody>
                    <a:bodyPr/>
                    <a:lstStyle/>
                    <a:p>
                      <a:endParaRPr lang="en-US"/>
                    </a:p>
                  </a:txBody>
                  <a:tcPr/>
                </a:tc>
                <a:extLst>
                  <a:ext uri="{0D108BD9-81ED-4DB2-BD59-A6C34878D82A}">
                    <a16:rowId xmlns:a16="http://schemas.microsoft.com/office/drawing/2014/main" val="10006"/>
                  </a:ext>
                </a:extLst>
              </a:tr>
            </a:tbl>
          </a:graphicData>
        </a:graphic>
      </p:graphicFrame>
      <p:sp>
        <p:nvSpPr>
          <p:cNvPr id="6" name="TextBox 5"/>
          <p:cNvSpPr txBox="1"/>
          <p:nvPr/>
        </p:nvSpPr>
        <p:spPr>
          <a:xfrm>
            <a:off x="9959009" y="-477078"/>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851451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pPr algn="l"/>
            <a:r>
              <a:rPr lang="uk-UA" sz="3200" b="1" dirty="0">
                <a:solidFill>
                  <a:schemeClr val="bg1"/>
                </a:solidFill>
                <a:latin typeface="Blogger Sans" charset="0"/>
                <a:ea typeface="Blogger Sans" charset="0"/>
                <a:cs typeface="Blogger Sans" charset="0"/>
              </a:rPr>
              <a:t>2</a:t>
            </a:r>
            <a:r>
              <a:rPr lang="en-US" sz="3200" b="1" dirty="0">
                <a:solidFill>
                  <a:schemeClr val="bg1"/>
                </a:solidFill>
                <a:latin typeface="Blogger Sans" charset="0"/>
                <a:ea typeface="Blogger Sans" charset="0"/>
                <a:cs typeface="Blogger Sans" charset="0"/>
              </a:rPr>
              <a:t>. </a:t>
            </a:r>
            <a:r>
              <a:rPr lang="en-US" sz="3200" b="1" dirty="0">
                <a:solidFill>
                  <a:schemeClr val="bg1"/>
                </a:solidFill>
              </a:rPr>
              <a:t>Dynamics of an ideal fluid </a:t>
            </a:r>
            <a:endParaRPr lang="en-US" sz="3200" dirty="0">
              <a:solidFill>
                <a:schemeClr val="bg1"/>
              </a:solidFill>
            </a:endParaRPr>
          </a:p>
          <a:p>
            <a:endParaRPr lang="en-US" sz="3600" dirty="0">
              <a:solidFill>
                <a:schemeClr val="accent4">
                  <a:lumMod val="40000"/>
                  <a:lumOff val="60000"/>
                </a:schemeClr>
              </a:solidFill>
              <a:latin typeface="Blogger Sans" charset="0"/>
              <a:ea typeface="Blogger Sans" charset="0"/>
              <a:cs typeface="Blogger Sans" charset="0"/>
            </a:endParaRPr>
          </a:p>
          <a:p>
            <a:pPr algn="l"/>
            <a:r>
              <a:rPr lang="en-US" dirty="0">
                <a:solidFill>
                  <a:schemeClr val="bg1"/>
                </a:solidFill>
                <a:latin typeface="Blogger Sans" charset="0"/>
                <a:ea typeface="Blogger Sans" charset="0"/>
                <a:cs typeface="Blogger Sans" charset="0"/>
              </a:rPr>
              <a:t> </a:t>
            </a:r>
          </a:p>
          <a:p>
            <a:pPr algn="l"/>
            <a:r>
              <a:rPr lang="en-US" sz="2800" dirty="0">
                <a:solidFill>
                  <a:schemeClr val="bg1"/>
                </a:solidFill>
                <a:latin typeface="Blogger Sans" charset="0"/>
                <a:ea typeface="Blogger Sans" charset="0"/>
                <a:cs typeface="Blogger Sans" charset="0"/>
              </a:rPr>
              <a:t> </a:t>
            </a:r>
          </a:p>
        </p:txBody>
      </p:sp>
      <mc:AlternateContent xmlns:mc="http://schemas.openxmlformats.org/markup-compatibility/2006" xmlns:a14="http://schemas.microsoft.com/office/drawing/2010/main">
        <mc:Choice Requires="a14">
          <p:sp>
            <p:nvSpPr>
              <p:cNvPr id="2" name="TextBox 1"/>
              <p:cNvSpPr txBox="1"/>
              <p:nvPr/>
            </p:nvSpPr>
            <p:spPr>
              <a:xfrm>
                <a:off x="406399" y="1415849"/>
                <a:ext cx="11396133" cy="4849020"/>
              </a:xfrm>
              <a:prstGeom prst="rect">
                <a:avLst/>
              </a:prstGeom>
              <a:noFill/>
            </p:spPr>
            <p:txBody>
              <a:bodyPr wrap="square" rtlCol="0">
                <a:spAutoFit/>
              </a:bodyPr>
              <a:lstStyle/>
              <a:p>
                <a:r>
                  <a:rPr lang="en-US" sz="2800" b="1" dirty="0">
                    <a:solidFill>
                      <a:schemeClr val="bg1"/>
                    </a:solidFill>
                  </a:rPr>
                  <a:t>2.1. Flow rate </a:t>
                </a:r>
                <a:r>
                  <a:rPr lang="en-US" sz="2800" b="1" i="1" dirty="0">
                    <a:solidFill>
                      <a:schemeClr val="bg1"/>
                    </a:solidFill>
                  </a:rPr>
                  <a:t>Q </a:t>
                </a:r>
                <a:r>
                  <a:rPr lang="en-US" sz="2800" b="1" dirty="0">
                    <a:solidFill>
                      <a:schemeClr val="bg1"/>
                    </a:solidFill>
                  </a:rPr>
                  <a:t>is defined to be the volume of fluid passing through cross-sectional area of vessel per unit of time:</a:t>
                </a:r>
                <a:endParaRPr lang="en-US" sz="2800" dirty="0">
                  <a:solidFill>
                    <a:schemeClr val="bg1"/>
                  </a:solidFill>
                </a:endParaRPr>
              </a:p>
              <a:p>
                <a:pPr algn="ctr"/>
                <a:endParaRPr lang="en-US" sz="3600" b="1" i="1" dirty="0">
                  <a:solidFill>
                    <a:schemeClr val="bg1"/>
                  </a:solidFill>
                </a:endParaRPr>
              </a:p>
              <a:p>
                <a:pPr algn="ctr"/>
                <a:r>
                  <a:rPr lang="en-US" sz="3600" b="1" i="1" dirty="0">
                    <a:solidFill>
                      <a:schemeClr val="bg1"/>
                    </a:solidFill>
                  </a:rPr>
                  <a:t>Q  = </a:t>
                </a:r>
                <a14:m>
                  <m:oMath xmlns:m="http://schemas.openxmlformats.org/officeDocument/2006/math">
                    <m:f>
                      <m:fPr>
                        <m:ctrlPr>
                          <a:rPr lang="en-US" sz="3600" b="1" i="1">
                            <a:solidFill>
                              <a:schemeClr val="bg1"/>
                            </a:solidFill>
                            <a:latin typeface="Cambria Math" panose="02040503050406030204" pitchFamily="18" charset="0"/>
                          </a:rPr>
                        </m:ctrlPr>
                      </m:fPr>
                      <m:num>
                        <m:r>
                          <a:rPr lang="en-US" sz="3600" b="1" i="1">
                            <a:solidFill>
                              <a:schemeClr val="bg1"/>
                            </a:solidFill>
                            <a:latin typeface="Cambria Math" charset="0"/>
                          </a:rPr>
                          <m:t>𝒅𝑽</m:t>
                        </m:r>
                      </m:num>
                      <m:den>
                        <m:r>
                          <a:rPr lang="en-US" sz="3600" b="1" i="1">
                            <a:solidFill>
                              <a:schemeClr val="bg1"/>
                            </a:solidFill>
                            <a:latin typeface="Cambria Math" charset="0"/>
                          </a:rPr>
                          <m:t>𝒅𝒕</m:t>
                        </m:r>
                      </m:den>
                    </m:f>
                    <m:r>
                      <a:rPr lang="en-US" sz="3600" b="1" i="1">
                        <a:solidFill>
                          <a:schemeClr val="bg1"/>
                        </a:solidFill>
                        <a:latin typeface="Cambria Math" charset="0"/>
                      </a:rPr>
                      <m:t> </m:t>
                    </m:r>
                  </m:oMath>
                </a14:m>
                <a:r>
                  <a:rPr lang="en-US" sz="3600" b="1" i="1" dirty="0">
                    <a:solidFill>
                      <a:schemeClr val="bg1"/>
                    </a:solidFill>
                  </a:rPr>
                  <a:t>= </a:t>
                </a:r>
                <a14:m>
                  <m:oMath xmlns:m="http://schemas.openxmlformats.org/officeDocument/2006/math">
                    <m:f>
                      <m:fPr>
                        <m:ctrlPr>
                          <a:rPr lang="en-US" sz="3600" b="1" i="1">
                            <a:solidFill>
                              <a:schemeClr val="bg1"/>
                            </a:solidFill>
                            <a:latin typeface="Cambria Math" panose="02040503050406030204" pitchFamily="18" charset="0"/>
                          </a:rPr>
                        </m:ctrlPr>
                      </m:fPr>
                      <m:num>
                        <m:r>
                          <a:rPr lang="en-US" sz="3600" b="1" i="1">
                            <a:solidFill>
                              <a:schemeClr val="bg1"/>
                            </a:solidFill>
                            <a:latin typeface="Cambria Math" charset="0"/>
                          </a:rPr>
                          <m:t>𝑺𝒅𝒍</m:t>
                        </m:r>
                      </m:num>
                      <m:den>
                        <m:r>
                          <a:rPr lang="en-US" sz="3600" b="1" i="1">
                            <a:solidFill>
                              <a:schemeClr val="bg1"/>
                            </a:solidFill>
                            <a:latin typeface="Cambria Math" charset="0"/>
                          </a:rPr>
                          <m:t>𝒅𝒕</m:t>
                        </m:r>
                      </m:den>
                    </m:f>
                  </m:oMath>
                </a14:m>
                <a:r>
                  <a:rPr lang="en-US" sz="3600" b="1" i="1" dirty="0">
                    <a:solidFill>
                      <a:schemeClr val="bg1"/>
                    </a:solidFill>
                  </a:rPr>
                  <a:t> = S</a:t>
                </a:r>
                <a14:m>
                  <m:oMath xmlns:m="http://schemas.openxmlformats.org/officeDocument/2006/math">
                    <m:r>
                      <a:rPr lang="en-US" sz="3600" b="1" i="1">
                        <a:solidFill>
                          <a:schemeClr val="bg1"/>
                        </a:solidFill>
                        <a:latin typeface="Cambria Math" charset="0"/>
                      </a:rPr>
                      <m:t>∙</m:t>
                    </m:r>
                    <m:r>
                      <a:rPr lang="en-US" sz="3600" b="1" i="1">
                        <a:solidFill>
                          <a:schemeClr val="bg1"/>
                        </a:solidFill>
                        <a:latin typeface="Cambria Math" charset="0"/>
                      </a:rPr>
                      <m:t>𝒗</m:t>
                    </m:r>
                  </m:oMath>
                </a14:m>
                <a:endParaRPr lang="en-US" sz="3600" dirty="0">
                  <a:solidFill>
                    <a:schemeClr val="bg1"/>
                  </a:solidFill>
                </a:endParaRPr>
              </a:p>
              <a:p>
                <a:r>
                  <a:rPr lang="en-US" sz="2800" dirty="0">
                    <a:solidFill>
                      <a:schemeClr val="bg1"/>
                    </a:solidFill>
                  </a:rPr>
                  <a:t> </a:t>
                </a:r>
              </a:p>
              <a:p>
                <a:r>
                  <a:rPr lang="en-US" sz="2800" dirty="0">
                    <a:solidFill>
                      <a:schemeClr val="bg1"/>
                    </a:solidFill>
                  </a:rPr>
                  <a:t> </a:t>
                </a:r>
              </a:p>
              <a:p>
                <a:r>
                  <a:rPr lang="en-US" sz="2800" b="1" dirty="0">
                    <a:solidFill>
                      <a:schemeClr val="bg1"/>
                    </a:solidFill>
                  </a:rPr>
                  <a:t>2. 2. The equation of continuity for the steady laminar flow:</a:t>
                </a:r>
                <a:endParaRPr lang="en-US" sz="2800" dirty="0">
                  <a:solidFill>
                    <a:schemeClr val="bg1"/>
                  </a:solidFill>
                </a:endParaRPr>
              </a:p>
              <a:p>
                <a:r>
                  <a:rPr lang="en-US" sz="2800" b="1" dirty="0">
                    <a:solidFill>
                      <a:schemeClr val="bg1"/>
                    </a:solidFill>
                  </a:rPr>
                  <a:t> </a:t>
                </a:r>
                <a:endParaRPr lang="en-US" sz="2800" dirty="0">
                  <a:solidFill>
                    <a:schemeClr val="bg1"/>
                  </a:solidFill>
                </a:endParaRPr>
              </a:p>
              <a:p>
                <a:pPr algn="ctr"/>
                <a14:m>
                  <m:oMath xmlns:m="http://schemas.openxmlformats.org/officeDocument/2006/math">
                    <m:f>
                      <m:fPr>
                        <m:ctrlPr>
                          <a:rPr lang="en-US" sz="3600" b="1" i="1">
                            <a:solidFill>
                              <a:schemeClr val="bg1"/>
                            </a:solidFill>
                            <a:latin typeface="Cambria Math" panose="02040503050406030204" pitchFamily="18" charset="0"/>
                          </a:rPr>
                        </m:ctrlPr>
                      </m:fPr>
                      <m:num>
                        <m:r>
                          <a:rPr lang="en-US" sz="3600" b="1" i="1">
                            <a:solidFill>
                              <a:schemeClr val="bg1"/>
                            </a:solidFill>
                            <a:latin typeface="Cambria Math" charset="0"/>
                          </a:rPr>
                          <m:t>𝒅𝒎</m:t>
                        </m:r>
                      </m:num>
                      <m:den>
                        <m:r>
                          <a:rPr lang="en-US" sz="3600" b="1" i="1">
                            <a:solidFill>
                              <a:schemeClr val="bg1"/>
                            </a:solidFill>
                            <a:latin typeface="Cambria Math" charset="0"/>
                          </a:rPr>
                          <m:t>𝒅𝒕</m:t>
                        </m:r>
                      </m:den>
                    </m:f>
                  </m:oMath>
                </a14:m>
                <a:r>
                  <a:rPr lang="en-US" sz="3600" b="1" dirty="0">
                    <a:solidFill>
                      <a:schemeClr val="bg1"/>
                    </a:solidFill>
                  </a:rPr>
                  <a:t> =  </a:t>
                </a:r>
                <a14:m>
                  <m:oMath xmlns:m="http://schemas.openxmlformats.org/officeDocument/2006/math">
                    <m:r>
                      <a:rPr lang="en-US" sz="3600" b="1" i="1">
                        <a:solidFill>
                          <a:schemeClr val="bg1"/>
                        </a:solidFill>
                        <a:latin typeface="Cambria Math" charset="0"/>
                      </a:rPr>
                      <m:t>𝝆</m:t>
                    </m:r>
                    <m:r>
                      <a:rPr lang="en-US" sz="3600" b="1" i="1">
                        <a:solidFill>
                          <a:schemeClr val="bg1"/>
                        </a:solidFill>
                        <a:latin typeface="Cambria Math" charset="0"/>
                      </a:rPr>
                      <m:t>∙</m:t>
                    </m:r>
                    <m:r>
                      <a:rPr lang="en-US" sz="3600" b="1" i="1">
                        <a:solidFill>
                          <a:schemeClr val="bg1"/>
                        </a:solidFill>
                        <a:latin typeface="Cambria Math" charset="0"/>
                      </a:rPr>
                      <m:t>𝒗</m:t>
                    </m:r>
                    <m:r>
                      <a:rPr lang="en-US" sz="3600" b="1" i="1">
                        <a:solidFill>
                          <a:schemeClr val="bg1"/>
                        </a:solidFill>
                        <a:latin typeface="Cambria Math" charset="0"/>
                      </a:rPr>
                      <m:t>∙</m:t>
                    </m:r>
                    <m:r>
                      <a:rPr lang="en-US" sz="3600" b="1" i="1">
                        <a:solidFill>
                          <a:schemeClr val="bg1"/>
                        </a:solidFill>
                        <a:latin typeface="Cambria Math" charset="0"/>
                      </a:rPr>
                      <m:t>𝑺</m:t>
                    </m:r>
                    <m:r>
                      <a:rPr lang="en-US" sz="3600" b="1" i="1">
                        <a:solidFill>
                          <a:schemeClr val="bg1"/>
                        </a:solidFill>
                        <a:latin typeface="Cambria Math" charset="0"/>
                      </a:rPr>
                      <m:t>= </m:t>
                    </m:r>
                  </m:oMath>
                </a14:m>
                <a:r>
                  <a:rPr lang="en-US" sz="3600" b="1" dirty="0" err="1">
                    <a:solidFill>
                      <a:schemeClr val="bg1"/>
                    </a:solidFill>
                  </a:rPr>
                  <a:t>const</a:t>
                </a:r>
                <a:endParaRPr lang="en-US" sz="3600" dirty="0">
                  <a:solidFill>
                    <a:schemeClr val="bg1"/>
                  </a:solidFill>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406399" y="1415849"/>
                <a:ext cx="11396133" cy="4849020"/>
              </a:xfrm>
              <a:prstGeom prst="rect">
                <a:avLst/>
              </a:prstGeom>
              <a:blipFill rotWithShape="1">
                <a:blip r:embed="rId3"/>
                <a:stretch>
                  <a:fillRect l="-1124" t="-1131" b="-1508"/>
                </a:stretch>
              </a:blipFill>
            </p:spPr>
            <p:txBody>
              <a:bodyPr/>
              <a:lstStyle/>
              <a:p>
                <a:r>
                  <a:rPr lang="ru-RU">
                    <a:noFill/>
                  </a:rPr>
                  <a:t> </a:t>
                </a:r>
              </a:p>
            </p:txBody>
          </p:sp>
        </mc:Fallback>
      </mc:AlternateContent>
    </p:spTree>
    <p:extLst>
      <p:ext uri="{BB962C8B-B14F-4D97-AF65-F5344CB8AC3E}">
        <p14:creationId xmlns:p14="http://schemas.microsoft.com/office/powerpoint/2010/main" val="20278156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386521" y="1769899"/>
                <a:ext cx="11396133" cy="1490135"/>
              </a:xfrm>
            </p:spPr>
            <p:txBody>
              <a:bodyPr/>
              <a:lstStyle/>
              <a:p>
                <a:r>
                  <a:rPr lang="en-US" sz="2800" b="1" dirty="0">
                    <a:solidFill>
                      <a:schemeClr val="bg1"/>
                    </a:solidFill>
                  </a:rPr>
                  <a:t>The total blood mass is </a:t>
                </a:r>
                <a14:m>
                  <m:oMath xmlns:m="http://schemas.openxmlformats.org/officeDocument/2006/math">
                    <m:r>
                      <a:rPr lang="en-US" sz="2800" b="1" i="1">
                        <a:solidFill>
                          <a:schemeClr val="bg1"/>
                        </a:solidFill>
                        <a:latin typeface="Cambria Math" charset="0"/>
                      </a:rPr>
                      <m:t>≈</m:t>
                    </m:r>
                  </m:oMath>
                </a14:m>
                <a:r>
                  <a:rPr lang="en-US" sz="2800" b="1" dirty="0">
                    <a:solidFill>
                      <a:schemeClr val="bg1"/>
                    </a:solidFill>
                  </a:rPr>
                  <a:t> 7% of the total body mass. The blood density </a:t>
                </a:r>
                <a:endParaRPr lang="en-US" sz="2800" b="1" i="1" dirty="0">
                  <a:solidFill>
                    <a:schemeClr val="bg1"/>
                  </a:solidFill>
                </a:endParaRPr>
              </a:p>
              <a:p>
                <a14:m>
                  <m:oMath xmlns:m="http://schemas.openxmlformats.org/officeDocument/2006/math">
                    <m:r>
                      <a:rPr lang="en-US" sz="3400" b="1" i="1">
                        <a:solidFill>
                          <a:schemeClr val="bg1"/>
                        </a:solidFill>
                        <a:latin typeface="Cambria Math" charset="0"/>
                      </a:rPr>
                      <m:t>𝝆</m:t>
                    </m:r>
                    <m:r>
                      <a:rPr lang="en-US" sz="3400" b="1" i="1">
                        <a:solidFill>
                          <a:schemeClr val="bg1"/>
                        </a:solidFill>
                        <a:latin typeface="Cambria Math" charset="0"/>
                      </a:rPr>
                      <m:t> </m:t>
                    </m:r>
                  </m:oMath>
                </a14:m>
                <a:r>
                  <a:rPr lang="en-US" sz="3400" b="1" dirty="0">
                    <a:solidFill>
                      <a:schemeClr val="bg1"/>
                    </a:solidFill>
                  </a:rPr>
                  <a:t>= 1.05 · </a:t>
                </a:r>
                <a14:m>
                  <m:oMath xmlns:m="http://schemas.openxmlformats.org/officeDocument/2006/math">
                    <m:sSup>
                      <m:sSupPr>
                        <m:ctrlPr>
                          <a:rPr lang="en-US" sz="3400" b="1" i="1" smtClean="0">
                            <a:solidFill>
                              <a:schemeClr val="bg1"/>
                            </a:solidFill>
                            <a:latin typeface="Cambria Math" panose="02040503050406030204" pitchFamily="18" charset="0"/>
                          </a:rPr>
                        </m:ctrlPr>
                      </m:sSupPr>
                      <m:e>
                        <m:r>
                          <a:rPr lang="en-US" sz="3400" b="1" i="1" smtClean="0">
                            <a:solidFill>
                              <a:schemeClr val="bg1"/>
                            </a:solidFill>
                            <a:latin typeface="Cambria Math"/>
                          </a:rPr>
                          <m:t>𝟏𝟎</m:t>
                        </m:r>
                      </m:e>
                      <m:sup>
                        <m:r>
                          <a:rPr lang="en-US" sz="3400" b="1" i="1" smtClean="0">
                            <a:solidFill>
                              <a:schemeClr val="bg1"/>
                            </a:solidFill>
                            <a:latin typeface="Cambria Math"/>
                          </a:rPr>
                          <m:t>𝟑</m:t>
                        </m:r>
                      </m:sup>
                    </m:sSup>
                  </m:oMath>
                </a14:m>
                <a:r>
                  <a:rPr lang="en-US" sz="3400" b="1" dirty="0">
                    <a:solidFill>
                      <a:schemeClr val="bg1"/>
                    </a:solidFill>
                  </a:rPr>
                  <a:t>  </a:t>
                </a:r>
                <a14:m>
                  <m:oMath xmlns:m="http://schemas.openxmlformats.org/officeDocument/2006/math">
                    <m:f>
                      <m:fPr>
                        <m:ctrlPr>
                          <a:rPr lang="en-US" sz="3400" b="1" i="1">
                            <a:solidFill>
                              <a:schemeClr val="bg1"/>
                            </a:solidFill>
                            <a:latin typeface="Cambria Math" panose="02040503050406030204" pitchFamily="18" charset="0"/>
                          </a:rPr>
                        </m:ctrlPr>
                      </m:fPr>
                      <m:num>
                        <m:r>
                          <a:rPr lang="en-US" sz="3400" b="1" i="1">
                            <a:solidFill>
                              <a:schemeClr val="bg1"/>
                            </a:solidFill>
                            <a:latin typeface="Cambria Math" charset="0"/>
                          </a:rPr>
                          <m:t>𝒌𝒈</m:t>
                        </m:r>
                      </m:num>
                      <m:den>
                        <m:sSup>
                          <m:sSupPr>
                            <m:ctrlPr>
                              <a:rPr lang="en-US" sz="3400" b="1" i="1">
                                <a:solidFill>
                                  <a:schemeClr val="bg1"/>
                                </a:solidFill>
                                <a:latin typeface="Cambria Math" panose="02040503050406030204" pitchFamily="18" charset="0"/>
                              </a:rPr>
                            </m:ctrlPr>
                          </m:sSupPr>
                          <m:e>
                            <m:r>
                              <a:rPr lang="en-US" sz="3400" b="1" i="1">
                                <a:solidFill>
                                  <a:schemeClr val="bg1"/>
                                </a:solidFill>
                                <a:latin typeface="Cambria Math" charset="0"/>
                              </a:rPr>
                              <m:t>𝒎</m:t>
                            </m:r>
                          </m:e>
                          <m:sup>
                            <m:r>
                              <a:rPr lang="en-US" sz="3400" b="1" i="1">
                                <a:solidFill>
                                  <a:schemeClr val="bg1"/>
                                </a:solidFill>
                                <a:latin typeface="Cambria Math" charset="0"/>
                              </a:rPr>
                              <m:t>𝟑</m:t>
                            </m:r>
                          </m:sup>
                        </m:sSup>
                      </m:den>
                    </m:f>
                  </m:oMath>
                </a14:m>
                <a:r>
                  <a:rPr lang="en-US" sz="3400" b="1" dirty="0">
                    <a:solidFill>
                      <a:schemeClr val="bg1"/>
                    </a:solidFill>
                  </a:rPr>
                  <a:t> </a:t>
                </a:r>
                <a:endParaRPr lang="en-US" sz="3400" dirty="0">
                  <a:solidFill>
                    <a:schemeClr val="bg1"/>
                  </a:solidFill>
                </a:endParaRPr>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386521" y="1769899"/>
                <a:ext cx="11396133" cy="1490135"/>
              </a:xfrm>
              <a:blipFill rotWithShape="1">
                <a:blip r:embed="rId3"/>
                <a:stretch>
                  <a:fillRect t="-6531"/>
                </a:stretch>
              </a:blipFill>
            </p:spPr>
            <p:txBody>
              <a:bodyPr/>
              <a:lstStyle/>
              <a:p>
                <a:r>
                  <a:rPr lang="ru-RU">
                    <a:noFill/>
                  </a:rPr>
                  <a:t> </a:t>
                </a:r>
              </a:p>
            </p:txBody>
          </p:sp>
        </mc:Fallback>
      </mc:AlternateContent>
      <p:sp>
        <p:nvSpPr>
          <p:cNvPr id="6" name="TextBox 5"/>
          <p:cNvSpPr txBox="1"/>
          <p:nvPr/>
        </p:nvSpPr>
        <p:spPr>
          <a:xfrm>
            <a:off x="9959009" y="-477078"/>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878547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318786"/>
            <a:ext cx="11396133" cy="1490135"/>
          </a:xfrm>
        </p:spPr>
        <p:txBody>
          <a:bodyPr/>
          <a:lstStyle/>
          <a:p>
            <a:pPr algn="l"/>
            <a:r>
              <a:rPr lang="en-US" sz="2800" b="1" dirty="0">
                <a:solidFill>
                  <a:schemeClr val="bg1"/>
                </a:solidFill>
              </a:rPr>
              <a:t>2.2. Blood Pressure and Blood Flow Velocity Distribution</a:t>
            </a:r>
            <a:endParaRPr lang="en-US" sz="2800" dirty="0">
              <a:solidFill>
                <a:schemeClr val="bg1"/>
              </a:solidFill>
            </a:endParaRPr>
          </a:p>
        </p:txBody>
      </p:sp>
      <p:sp>
        <p:nvSpPr>
          <p:cNvPr id="6" name="TextBox 5"/>
          <p:cNvSpPr txBox="1"/>
          <p:nvPr/>
        </p:nvSpPr>
        <p:spPr>
          <a:xfrm>
            <a:off x="9959009" y="-477078"/>
            <a:ext cx="184731" cy="369332"/>
          </a:xfrm>
          <a:prstGeom prst="rect">
            <a:avLst/>
          </a:prstGeom>
          <a:noFill/>
        </p:spPr>
        <p:txBody>
          <a:bodyPr wrap="none" rtlCol="0">
            <a:spAutoFit/>
          </a:bodyPr>
          <a:lstStyle/>
          <a:p>
            <a:endParaRPr lang="en-US" dirty="0"/>
          </a:p>
        </p:txBody>
      </p:sp>
      <mc:AlternateContent xmlns:mc="http://schemas.openxmlformats.org/markup-compatibility/2006" xmlns:a14="http://schemas.microsoft.com/office/drawing/2010/main">
        <mc:Choice Requires="a14">
          <p:graphicFrame>
            <p:nvGraphicFramePr>
              <p:cNvPr id="2" name="Table 1"/>
              <p:cNvGraphicFramePr>
                <a:graphicFrameLocks noGrp="1"/>
              </p:cNvGraphicFramePr>
              <p:nvPr>
                <p:extLst>
                  <p:ext uri="{D42A27DB-BD31-4B8C-83A1-F6EECF244321}">
                    <p14:modId xmlns:p14="http://schemas.microsoft.com/office/powerpoint/2010/main" val="2578136644"/>
                  </p:ext>
                </p:extLst>
              </p:nvPr>
            </p:nvGraphicFramePr>
            <p:xfrm>
              <a:off x="406398" y="778932"/>
              <a:ext cx="11396134" cy="5953256"/>
            </p:xfrm>
            <a:graphic>
              <a:graphicData uri="http://schemas.openxmlformats.org/drawingml/2006/table">
                <a:tbl>
                  <a:tblPr firstRow="1" firstCol="1" bandRow="1">
                    <a:tableStyleId>{5940675A-B579-460E-94D1-54222C63F5DA}</a:tableStyleId>
                  </a:tblPr>
                  <a:tblGrid>
                    <a:gridCol w="3798315">
                      <a:extLst>
                        <a:ext uri="{9D8B030D-6E8A-4147-A177-3AD203B41FA5}">
                          <a16:colId xmlns:a16="http://schemas.microsoft.com/office/drawing/2014/main" val="20000"/>
                        </a:ext>
                      </a:extLst>
                    </a:gridCol>
                    <a:gridCol w="3798315">
                      <a:extLst>
                        <a:ext uri="{9D8B030D-6E8A-4147-A177-3AD203B41FA5}">
                          <a16:colId xmlns:a16="http://schemas.microsoft.com/office/drawing/2014/main" val="20001"/>
                        </a:ext>
                      </a:extLst>
                    </a:gridCol>
                    <a:gridCol w="3799504">
                      <a:extLst>
                        <a:ext uri="{9D8B030D-6E8A-4147-A177-3AD203B41FA5}">
                          <a16:colId xmlns:a16="http://schemas.microsoft.com/office/drawing/2014/main" val="20002"/>
                        </a:ext>
                      </a:extLst>
                    </a:gridCol>
                  </a:tblGrid>
                  <a:tr h="468688">
                    <a:tc>
                      <a:txBody>
                        <a:bodyPr/>
                        <a:lstStyle/>
                        <a:p>
                          <a:pPr algn="ctr">
                            <a:lnSpc>
                              <a:spcPct val="100000"/>
                            </a:lnSpc>
                            <a:spcAft>
                              <a:spcPts val="0"/>
                            </a:spcAft>
                          </a:pPr>
                          <a:r>
                            <a:rPr lang="en-US" sz="1800" dirty="0">
                              <a:solidFill>
                                <a:schemeClr val="bg1"/>
                              </a:solidFill>
                              <a:effectLst/>
                            </a:rPr>
                            <a:t>Region</a:t>
                          </a:r>
                        </a:p>
                        <a:p>
                          <a:pPr algn="ctr">
                            <a:lnSpc>
                              <a:spcPct val="100000"/>
                            </a:lnSpc>
                            <a:spcAft>
                              <a:spcPts val="0"/>
                            </a:spcAft>
                          </a:pPr>
                          <a:r>
                            <a:rPr lang="en-US" sz="1800" dirty="0">
                              <a:solidFill>
                                <a:schemeClr val="bg1"/>
                              </a:solidFill>
                              <a:effectLst/>
                            </a:rPr>
                            <a:t> </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a:solidFill>
                                <a:schemeClr val="bg1"/>
                              </a:solidFill>
                              <a:effectLst/>
                            </a:rPr>
                            <a:t>Blood Pressure (mmHg)</a:t>
                          </a:r>
                        </a:p>
                        <a:p>
                          <a:pPr algn="ctr">
                            <a:lnSpc>
                              <a:spcPct val="100000"/>
                            </a:lnSpc>
                            <a:spcAft>
                              <a:spcPts val="0"/>
                            </a:spcAft>
                          </a:pPr>
                          <a:r>
                            <a:rPr lang="en-US" sz="1800" dirty="0">
                              <a:solidFill>
                                <a:schemeClr val="bg1"/>
                              </a:solidFill>
                              <a:effectLst/>
                            </a:rPr>
                            <a:t>Ps / </a:t>
                          </a:r>
                          <a:r>
                            <a:rPr lang="en-US" sz="1800" dirty="0" err="1">
                              <a:solidFill>
                                <a:schemeClr val="bg1"/>
                              </a:solidFill>
                              <a:effectLst/>
                            </a:rPr>
                            <a:t>Pd</a:t>
                          </a:r>
                          <a:r>
                            <a:rPr lang="en-US" sz="1800" dirty="0">
                              <a:solidFill>
                                <a:schemeClr val="bg1"/>
                              </a:solidFill>
                              <a:effectLst/>
                            </a:rPr>
                            <a:t> and </a:t>
                          </a:r>
                          <a:r>
                            <a:rPr lang="en-US" sz="1800" dirty="0" err="1">
                              <a:solidFill>
                                <a:schemeClr val="bg1"/>
                              </a:solidFill>
                              <a:effectLst/>
                            </a:rPr>
                            <a:t>Pav</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a:solidFill>
                                <a:schemeClr val="bg1"/>
                              </a:solidFill>
                              <a:effectLst/>
                            </a:rPr>
                            <a:t>peak flow velocity / average </a:t>
                          </a:r>
                          <a:endParaRPr lang="en-US" sz="1800" dirty="0">
                            <a:solidFill>
                              <a:schemeClr val="bg1"/>
                            </a:solidFill>
                            <a:effectLst/>
                            <a:latin typeface="Calibri" charset="0"/>
                            <a:ea typeface="Calibri" charset="0"/>
                            <a:cs typeface="Times New Roman" charset="0"/>
                          </a:endParaRPr>
                        </a:p>
                      </a:txBody>
                      <a:tcPr marL="50676" marR="50676" marT="0" marB="0" anchor="ctr"/>
                    </a:tc>
                    <a:extLst>
                      <a:ext uri="{0D108BD9-81ED-4DB2-BD59-A6C34878D82A}">
                        <a16:rowId xmlns:a16="http://schemas.microsoft.com/office/drawing/2014/main" val="10000"/>
                      </a:ext>
                    </a:extLst>
                  </a:tr>
                  <a:tr h="404665">
                    <a:tc>
                      <a:txBody>
                        <a:bodyPr/>
                        <a:lstStyle/>
                        <a:p>
                          <a:pPr algn="ctr">
                            <a:lnSpc>
                              <a:spcPct val="100000"/>
                            </a:lnSpc>
                            <a:spcAft>
                              <a:spcPts val="0"/>
                            </a:spcAft>
                          </a:pPr>
                          <a:r>
                            <a:rPr lang="en-US" sz="1800" dirty="0">
                              <a:solidFill>
                                <a:schemeClr val="bg1"/>
                              </a:solidFill>
                              <a:effectLst/>
                            </a:rPr>
                            <a:t>Left Ventricle</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a:solidFill>
                                <a:schemeClr val="bg1"/>
                              </a:solidFill>
                              <a:effectLst/>
                            </a:rPr>
                            <a:t>120 / 10 </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a:solidFill>
                                <a:schemeClr val="bg1"/>
                              </a:solidFill>
                              <a:effectLst/>
                            </a:rPr>
                            <a:t> </a:t>
                          </a:r>
                        </a:p>
                        <a:p>
                          <a:pPr algn="ctr">
                            <a:lnSpc>
                              <a:spcPct val="100000"/>
                            </a:lnSpc>
                            <a:spcAft>
                              <a:spcPts val="0"/>
                            </a:spcAft>
                          </a:pPr>
                          <a:r>
                            <a:rPr lang="en-US" sz="1800" dirty="0">
                              <a:solidFill>
                                <a:schemeClr val="bg1"/>
                              </a:solidFill>
                              <a:effectLst/>
                            </a:rPr>
                            <a:t> </a:t>
                          </a:r>
                          <a:endParaRPr lang="en-US" sz="1800" dirty="0">
                            <a:solidFill>
                              <a:schemeClr val="bg1"/>
                            </a:solidFill>
                            <a:effectLst/>
                            <a:latin typeface="Calibri" charset="0"/>
                            <a:ea typeface="Calibri" charset="0"/>
                            <a:cs typeface="Times New Roman" charset="0"/>
                          </a:endParaRPr>
                        </a:p>
                      </a:txBody>
                      <a:tcPr marL="50676" marR="50676" marT="0" marB="0" anchor="ctr"/>
                    </a:tc>
                    <a:extLst>
                      <a:ext uri="{0D108BD9-81ED-4DB2-BD59-A6C34878D82A}">
                        <a16:rowId xmlns:a16="http://schemas.microsoft.com/office/drawing/2014/main" val="10001"/>
                      </a:ext>
                    </a:extLst>
                  </a:tr>
                  <a:tr h="606997">
                    <a:tc>
                      <a:txBody>
                        <a:bodyPr/>
                        <a:lstStyle/>
                        <a:p>
                          <a:pPr algn="ctr">
                            <a:lnSpc>
                              <a:spcPct val="100000"/>
                            </a:lnSpc>
                            <a:spcAft>
                              <a:spcPts val="0"/>
                            </a:spcAft>
                          </a:pPr>
                          <a:r>
                            <a:rPr lang="en-US" sz="1800" dirty="0">
                              <a:solidFill>
                                <a:schemeClr val="bg1"/>
                              </a:solidFill>
                              <a:effectLst/>
                            </a:rPr>
                            <a:t>Aorta</a:t>
                          </a:r>
                        </a:p>
                        <a:p>
                          <a:pPr algn="ctr">
                            <a:lnSpc>
                              <a:spcPct val="100000"/>
                            </a:lnSpc>
                            <a:spcAft>
                              <a:spcPts val="0"/>
                            </a:spcAft>
                          </a:pPr>
                          <a:r>
                            <a:rPr lang="en-US" sz="1800" dirty="0">
                              <a:solidFill>
                                <a:schemeClr val="bg1"/>
                              </a:solidFill>
                              <a:effectLst/>
                            </a:rPr>
                            <a:t> </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a:solidFill>
                                <a:schemeClr val="bg1"/>
                              </a:solidFill>
                              <a:effectLst/>
                            </a:rPr>
                            <a:t>120 / 70</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a:solidFill>
                                <a:schemeClr val="bg1"/>
                              </a:solidFill>
                              <a:effectLst/>
                            </a:rPr>
                            <a:t>(100 – 250) cm/s</a:t>
                          </a:r>
                        </a:p>
                        <a:p>
                          <a:pPr algn="ctr">
                            <a:lnSpc>
                              <a:spcPct val="100000"/>
                            </a:lnSpc>
                            <a:spcAft>
                              <a:spcPts val="0"/>
                            </a:spcAft>
                          </a:pPr>
                          <a:r>
                            <a:rPr lang="en-US" sz="1800" dirty="0">
                              <a:solidFill>
                                <a:schemeClr val="bg1"/>
                              </a:solidFill>
                              <a:effectLst/>
                            </a:rPr>
                            <a:t> ascending aorta / 30 cm/s</a:t>
                          </a:r>
                          <a:endParaRPr lang="en-US" sz="1800" dirty="0">
                            <a:solidFill>
                              <a:schemeClr val="bg1"/>
                            </a:solidFill>
                            <a:effectLst/>
                            <a:latin typeface="Calibri" charset="0"/>
                            <a:ea typeface="Calibri" charset="0"/>
                            <a:cs typeface="Times New Roman" charset="0"/>
                          </a:endParaRPr>
                        </a:p>
                      </a:txBody>
                      <a:tcPr marL="50676" marR="50676" marT="0" marB="0" anchor="ctr"/>
                    </a:tc>
                    <a:extLst>
                      <a:ext uri="{0D108BD9-81ED-4DB2-BD59-A6C34878D82A}">
                        <a16:rowId xmlns:a16="http://schemas.microsoft.com/office/drawing/2014/main" val="10002"/>
                      </a:ext>
                    </a:extLst>
                  </a:tr>
                  <a:tr h="606997">
                    <a:tc>
                      <a:txBody>
                        <a:bodyPr/>
                        <a:lstStyle/>
                        <a:p>
                          <a:pPr algn="ctr">
                            <a:lnSpc>
                              <a:spcPct val="100000"/>
                            </a:lnSpc>
                            <a:spcAft>
                              <a:spcPts val="0"/>
                            </a:spcAft>
                          </a:pPr>
                          <a:r>
                            <a:rPr lang="en-US" sz="1800" dirty="0">
                              <a:solidFill>
                                <a:schemeClr val="bg1"/>
                              </a:solidFill>
                              <a:effectLst/>
                            </a:rPr>
                            <a:t>Artery</a:t>
                          </a:r>
                        </a:p>
                        <a:p>
                          <a:pPr algn="ctr">
                            <a:lnSpc>
                              <a:spcPct val="100000"/>
                            </a:lnSpc>
                            <a:spcAft>
                              <a:spcPts val="0"/>
                            </a:spcAft>
                          </a:pPr>
                          <a:r>
                            <a:rPr lang="en-US" sz="1800" dirty="0">
                              <a:solidFill>
                                <a:schemeClr val="bg1"/>
                              </a:solidFill>
                              <a:effectLst/>
                            </a:rPr>
                            <a:t> </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a:solidFill>
                                <a:schemeClr val="bg1"/>
                              </a:solidFill>
                              <a:effectLst/>
                            </a:rPr>
                            <a:t>95 - 90</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a:solidFill>
                                <a:schemeClr val="bg1"/>
                              </a:solidFill>
                              <a:effectLst/>
                            </a:rPr>
                            <a:t>25 cm/s </a:t>
                          </a:r>
                        </a:p>
                        <a:p>
                          <a:pPr algn="ctr">
                            <a:lnSpc>
                              <a:spcPct val="100000"/>
                            </a:lnSpc>
                            <a:spcAft>
                              <a:spcPts val="0"/>
                            </a:spcAft>
                          </a:pPr>
                          <a:r>
                            <a:rPr lang="en-US" sz="1800" dirty="0">
                              <a:solidFill>
                                <a:schemeClr val="bg1"/>
                              </a:solidFill>
                              <a:effectLst/>
                            </a:rPr>
                            <a:t>Common iliac artery</a:t>
                          </a:r>
                          <a:endParaRPr lang="en-US" sz="1800" dirty="0">
                            <a:solidFill>
                              <a:schemeClr val="bg1"/>
                            </a:solidFill>
                            <a:effectLst/>
                            <a:latin typeface="Calibri" charset="0"/>
                            <a:ea typeface="Calibri" charset="0"/>
                            <a:cs typeface="Times New Roman" charset="0"/>
                          </a:endParaRPr>
                        </a:p>
                      </a:txBody>
                      <a:tcPr marL="50676" marR="50676" marT="0" marB="0" anchor="ctr"/>
                    </a:tc>
                    <a:extLst>
                      <a:ext uri="{0D108BD9-81ED-4DB2-BD59-A6C34878D82A}">
                        <a16:rowId xmlns:a16="http://schemas.microsoft.com/office/drawing/2014/main" val="10003"/>
                      </a:ext>
                    </a:extLst>
                  </a:tr>
                  <a:tr h="606997">
                    <a:tc>
                      <a:txBody>
                        <a:bodyPr/>
                        <a:lstStyle/>
                        <a:p>
                          <a:pPr algn="ctr">
                            <a:lnSpc>
                              <a:spcPct val="100000"/>
                            </a:lnSpc>
                            <a:spcAft>
                              <a:spcPts val="0"/>
                            </a:spcAft>
                          </a:pPr>
                          <a:r>
                            <a:rPr lang="en-US" sz="1800" dirty="0">
                              <a:solidFill>
                                <a:schemeClr val="bg1"/>
                              </a:solidFill>
                              <a:effectLst/>
                            </a:rPr>
                            <a:t>Arterioles</a:t>
                          </a:r>
                        </a:p>
                        <a:p>
                          <a:pPr algn="ctr">
                            <a:lnSpc>
                              <a:spcPct val="100000"/>
                            </a:lnSpc>
                            <a:spcAft>
                              <a:spcPts val="0"/>
                            </a:spcAft>
                          </a:pPr>
                          <a:r>
                            <a:rPr lang="en-US" sz="1800" dirty="0">
                              <a:solidFill>
                                <a:schemeClr val="bg1"/>
                              </a:solidFill>
                              <a:effectLst/>
                            </a:rPr>
                            <a:t> </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a:solidFill>
                                <a:schemeClr val="bg1"/>
                              </a:solidFill>
                              <a:effectLst/>
                            </a:rPr>
                            <a:t>70 - 35</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a:solidFill>
                                <a:schemeClr val="bg1"/>
                              </a:solidFill>
                              <a:effectLst/>
                            </a:rPr>
                            <a:t> </a:t>
                          </a:r>
                          <a:endParaRPr lang="en-US" sz="1800" dirty="0">
                            <a:solidFill>
                              <a:schemeClr val="bg1"/>
                            </a:solidFill>
                            <a:effectLst/>
                            <a:latin typeface="Calibri" charset="0"/>
                            <a:ea typeface="Calibri" charset="0"/>
                            <a:cs typeface="Times New Roman" charset="0"/>
                          </a:endParaRPr>
                        </a:p>
                      </a:txBody>
                      <a:tcPr marL="50676" marR="50676" marT="0" marB="0" anchor="ctr"/>
                    </a:tc>
                    <a:extLst>
                      <a:ext uri="{0D108BD9-81ED-4DB2-BD59-A6C34878D82A}">
                        <a16:rowId xmlns:a16="http://schemas.microsoft.com/office/drawing/2014/main" val="10004"/>
                      </a:ext>
                    </a:extLst>
                  </a:tr>
                  <a:tr h="606997">
                    <a:tc>
                      <a:txBody>
                        <a:bodyPr/>
                        <a:lstStyle/>
                        <a:p>
                          <a:pPr algn="ctr">
                            <a:lnSpc>
                              <a:spcPct val="100000"/>
                            </a:lnSpc>
                            <a:spcAft>
                              <a:spcPts val="0"/>
                            </a:spcAft>
                          </a:pPr>
                          <a:r>
                            <a:rPr lang="en-US" sz="1800" dirty="0">
                              <a:solidFill>
                                <a:schemeClr val="bg1"/>
                              </a:solidFill>
                              <a:effectLst/>
                            </a:rPr>
                            <a:t>Capillaries </a:t>
                          </a:r>
                        </a:p>
                        <a:p>
                          <a:pPr algn="ctr">
                            <a:lnSpc>
                              <a:spcPct val="100000"/>
                            </a:lnSpc>
                            <a:spcAft>
                              <a:spcPts val="0"/>
                            </a:spcAft>
                          </a:pPr>
                          <a:r>
                            <a:rPr lang="en-US" sz="1800" dirty="0">
                              <a:solidFill>
                                <a:schemeClr val="bg1"/>
                              </a:solidFill>
                              <a:effectLst/>
                            </a:rPr>
                            <a:t> </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a:solidFill>
                                <a:schemeClr val="bg1"/>
                              </a:solidFill>
                              <a:effectLst/>
                            </a:rPr>
                            <a:t>30 - 15</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a:solidFill>
                                <a:schemeClr val="bg1"/>
                              </a:solidFill>
                              <a:effectLst/>
                            </a:rPr>
                            <a:t>(1 - 0.3) </a:t>
                          </a:r>
                          <a14:m>
                            <m:oMath xmlns:m="http://schemas.openxmlformats.org/officeDocument/2006/math">
                              <m:r>
                                <a:rPr lang="en-US" sz="1800">
                                  <a:solidFill>
                                    <a:schemeClr val="bg1"/>
                                  </a:solidFill>
                                  <a:effectLst/>
                                  <a:latin typeface="Cambria Math" charset="0"/>
                                </a:rPr>
                                <m:t>∙</m:t>
                              </m:r>
                              <m:sSup>
                                <m:sSupPr>
                                  <m:ctrlPr>
                                    <a:rPr lang="en-US" sz="1800" i="1">
                                      <a:solidFill>
                                        <a:schemeClr val="bg1"/>
                                      </a:solidFill>
                                      <a:effectLst/>
                                      <a:latin typeface="Cambria Math" panose="02040503050406030204" pitchFamily="18" charset="0"/>
                                    </a:rPr>
                                  </m:ctrlPr>
                                </m:sSupPr>
                                <m:e>
                                  <m:r>
                                    <a:rPr lang="en-US" sz="1800">
                                      <a:solidFill>
                                        <a:schemeClr val="bg1"/>
                                      </a:solidFill>
                                      <a:effectLst/>
                                      <a:latin typeface="Cambria Math" charset="0"/>
                                    </a:rPr>
                                    <m:t>10</m:t>
                                  </m:r>
                                </m:e>
                                <m:sup>
                                  <m:r>
                                    <a:rPr lang="en-US" sz="1800">
                                      <a:solidFill>
                                        <a:schemeClr val="bg1"/>
                                      </a:solidFill>
                                      <a:effectLst/>
                                      <a:latin typeface="Cambria Math" charset="0"/>
                                    </a:rPr>
                                    <m:t>−3</m:t>
                                  </m:r>
                                </m:sup>
                              </m:sSup>
                              <m:f>
                                <m:fPr>
                                  <m:ctrlPr>
                                    <a:rPr lang="en-US" sz="1800" i="1">
                                      <a:solidFill>
                                        <a:schemeClr val="bg1"/>
                                      </a:solidFill>
                                      <a:effectLst/>
                                      <a:latin typeface="Cambria Math" panose="02040503050406030204" pitchFamily="18" charset="0"/>
                                    </a:rPr>
                                  </m:ctrlPr>
                                </m:fPr>
                                <m:num>
                                  <m:r>
                                    <a:rPr lang="en-US" sz="1800">
                                      <a:solidFill>
                                        <a:schemeClr val="bg1"/>
                                      </a:solidFill>
                                      <a:effectLst/>
                                      <a:latin typeface="Cambria Math" charset="0"/>
                                    </a:rPr>
                                    <m:t>𝑚</m:t>
                                  </m:r>
                                </m:num>
                                <m:den>
                                  <m:r>
                                    <a:rPr lang="en-US" sz="1800">
                                      <a:solidFill>
                                        <a:schemeClr val="bg1"/>
                                      </a:solidFill>
                                      <a:effectLst/>
                                      <a:latin typeface="Cambria Math" charset="0"/>
                                    </a:rPr>
                                    <m:t>𝑠</m:t>
                                  </m:r>
                                </m:den>
                              </m:f>
                              <m:r>
                                <a:rPr lang="en-US" sz="1800">
                                  <a:solidFill>
                                    <a:schemeClr val="bg1"/>
                                  </a:solidFill>
                                  <a:effectLst/>
                                  <a:latin typeface="Cambria Math" charset="0"/>
                                </a:rPr>
                                <m:t>  </m:t>
                              </m:r>
                            </m:oMath>
                          </a14:m>
                          <a:r>
                            <a:rPr lang="en-US" sz="1800" dirty="0">
                              <a:solidFill>
                                <a:schemeClr val="bg1"/>
                              </a:solidFill>
                              <a:effectLst/>
                            </a:rPr>
                            <a:t>(1 - 0.3 mm/s)</a:t>
                          </a:r>
                          <a:endParaRPr lang="en-US" sz="1800" dirty="0">
                            <a:solidFill>
                              <a:schemeClr val="bg1"/>
                            </a:solidFill>
                            <a:effectLst/>
                            <a:latin typeface="Calibri" charset="0"/>
                            <a:ea typeface="Calibri" charset="0"/>
                            <a:cs typeface="Times New Roman" charset="0"/>
                          </a:endParaRPr>
                        </a:p>
                      </a:txBody>
                      <a:tcPr marL="50676" marR="50676" marT="0" marB="0" anchor="ctr"/>
                    </a:tc>
                    <a:extLst>
                      <a:ext uri="{0D108BD9-81ED-4DB2-BD59-A6C34878D82A}">
                        <a16:rowId xmlns:a16="http://schemas.microsoft.com/office/drawing/2014/main" val="10005"/>
                      </a:ext>
                    </a:extLst>
                  </a:tr>
                  <a:tr h="606997">
                    <a:tc>
                      <a:txBody>
                        <a:bodyPr/>
                        <a:lstStyle/>
                        <a:p>
                          <a:pPr algn="ctr">
                            <a:lnSpc>
                              <a:spcPct val="100000"/>
                            </a:lnSpc>
                            <a:spcAft>
                              <a:spcPts val="0"/>
                            </a:spcAft>
                          </a:pPr>
                          <a:r>
                            <a:rPr lang="en-US" sz="1800" dirty="0">
                              <a:solidFill>
                                <a:schemeClr val="bg1"/>
                              </a:solidFill>
                              <a:effectLst/>
                            </a:rPr>
                            <a:t>Small vein</a:t>
                          </a:r>
                        </a:p>
                        <a:p>
                          <a:pPr algn="ctr">
                            <a:lnSpc>
                              <a:spcPct val="100000"/>
                            </a:lnSpc>
                            <a:spcAft>
                              <a:spcPts val="0"/>
                            </a:spcAft>
                          </a:pPr>
                          <a:r>
                            <a:rPr lang="en-US" sz="1800" dirty="0">
                              <a:solidFill>
                                <a:schemeClr val="bg1"/>
                              </a:solidFill>
                              <a:effectLst/>
                            </a:rPr>
                            <a:t> </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a:solidFill>
                                <a:schemeClr val="bg1"/>
                              </a:solidFill>
                              <a:effectLst/>
                            </a:rPr>
                            <a:t>15 - 10</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a:solidFill>
                                <a:schemeClr val="bg1"/>
                              </a:solidFill>
                              <a:effectLst/>
                            </a:rPr>
                            <a:t> </a:t>
                          </a:r>
                        </a:p>
                        <a:p>
                          <a:pPr algn="ctr">
                            <a:lnSpc>
                              <a:spcPct val="100000"/>
                            </a:lnSpc>
                            <a:spcAft>
                              <a:spcPts val="0"/>
                            </a:spcAft>
                          </a:pPr>
                          <a:r>
                            <a:rPr lang="en-US" sz="1800" dirty="0">
                              <a:solidFill>
                                <a:schemeClr val="bg1"/>
                              </a:solidFill>
                              <a:effectLst/>
                            </a:rPr>
                            <a:t> </a:t>
                          </a:r>
                          <a:endParaRPr lang="en-US" sz="1800" dirty="0">
                            <a:solidFill>
                              <a:schemeClr val="bg1"/>
                            </a:solidFill>
                            <a:effectLst/>
                            <a:latin typeface="Calibri" charset="0"/>
                            <a:ea typeface="Calibri" charset="0"/>
                            <a:cs typeface="Times New Roman" charset="0"/>
                          </a:endParaRPr>
                        </a:p>
                      </a:txBody>
                      <a:tcPr marL="50676" marR="50676" marT="0" marB="0" anchor="ctr"/>
                    </a:tc>
                    <a:extLst>
                      <a:ext uri="{0D108BD9-81ED-4DB2-BD59-A6C34878D82A}">
                        <a16:rowId xmlns:a16="http://schemas.microsoft.com/office/drawing/2014/main" val="10006"/>
                      </a:ext>
                    </a:extLst>
                  </a:tr>
                  <a:tr h="606997">
                    <a:tc>
                      <a:txBody>
                        <a:bodyPr/>
                        <a:lstStyle/>
                        <a:p>
                          <a:pPr algn="ctr">
                            <a:lnSpc>
                              <a:spcPct val="100000"/>
                            </a:lnSpc>
                            <a:spcAft>
                              <a:spcPts val="0"/>
                            </a:spcAft>
                          </a:pPr>
                          <a:r>
                            <a:rPr lang="en-US" sz="1800" dirty="0">
                              <a:solidFill>
                                <a:schemeClr val="bg1"/>
                              </a:solidFill>
                              <a:effectLst/>
                            </a:rPr>
                            <a:t>Vena Cava</a:t>
                          </a:r>
                        </a:p>
                        <a:p>
                          <a:pPr algn="ctr">
                            <a:lnSpc>
                              <a:spcPct val="100000"/>
                            </a:lnSpc>
                            <a:spcAft>
                              <a:spcPts val="0"/>
                            </a:spcAft>
                          </a:pPr>
                          <a:r>
                            <a:rPr lang="en-US" sz="1800" dirty="0">
                              <a:solidFill>
                                <a:schemeClr val="bg1"/>
                              </a:solidFill>
                              <a:effectLst/>
                            </a:rPr>
                            <a:t> </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a:solidFill>
                                <a:schemeClr val="bg1"/>
                              </a:solidFill>
                              <a:effectLst/>
                            </a:rPr>
                            <a:t>10 - 4</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a:solidFill>
                                <a:schemeClr val="bg1"/>
                              </a:solidFill>
                              <a:effectLst/>
                            </a:rPr>
                            <a:t>(5 – 40) cm/s</a:t>
                          </a:r>
                          <a:endParaRPr lang="en-US" sz="1800" dirty="0">
                            <a:solidFill>
                              <a:schemeClr val="bg1"/>
                            </a:solidFill>
                            <a:effectLst/>
                            <a:latin typeface="Calibri" charset="0"/>
                            <a:ea typeface="Calibri" charset="0"/>
                            <a:cs typeface="Times New Roman" charset="0"/>
                          </a:endParaRPr>
                        </a:p>
                      </a:txBody>
                      <a:tcPr marL="50676" marR="50676" marT="0" marB="0" anchor="ctr"/>
                    </a:tc>
                    <a:extLst>
                      <a:ext uri="{0D108BD9-81ED-4DB2-BD59-A6C34878D82A}">
                        <a16:rowId xmlns:a16="http://schemas.microsoft.com/office/drawing/2014/main" val="10007"/>
                      </a:ext>
                    </a:extLst>
                  </a:tr>
                  <a:tr h="606997">
                    <a:tc>
                      <a:txBody>
                        <a:bodyPr/>
                        <a:lstStyle/>
                        <a:p>
                          <a:pPr algn="ctr">
                            <a:lnSpc>
                              <a:spcPct val="100000"/>
                            </a:lnSpc>
                            <a:spcAft>
                              <a:spcPts val="0"/>
                            </a:spcAft>
                          </a:pPr>
                          <a:r>
                            <a:rPr lang="en-US" sz="1800" dirty="0">
                              <a:solidFill>
                                <a:schemeClr val="bg1"/>
                              </a:solidFill>
                              <a:effectLst/>
                            </a:rPr>
                            <a:t>Right Atrium</a:t>
                          </a:r>
                        </a:p>
                        <a:p>
                          <a:pPr algn="ctr">
                            <a:lnSpc>
                              <a:spcPct val="100000"/>
                            </a:lnSpc>
                            <a:spcAft>
                              <a:spcPts val="0"/>
                            </a:spcAft>
                          </a:pPr>
                          <a:r>
                            <a:rPr lang="en-US" sz="1800" dirty="0">
                              <a:solidFill>
                                <a:schemeClr val="bg1"/>
                              </a:solidFill>
                              <a:effectLst/>
                            </a:rPr>
                            <a:t> </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a:solidFill>
                                <a:schemeClr val="bg1"/>
                              </a:solidFill>
                              <a:effectLst/>
                            </a:rPr>
                            <a:t>4 - 5</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a:solidFill>
                                <a:schemeClr val="bg1"/>
                              </a:solidFill>
                              <a:effectLst/>
                            </a:rPr>
                            <a:t> </a:t>
                          </a:r>
                          <a:endParaRPr lang="en-US" sz="1800" dirty="0">
                            <a:solidFill>
                              <a:schemeClr val="bg1"/>
                            </a:solidFill>
                            <a:effectLst/>
                            <a:latin typeface="Calibri" charset="0"/>
                            <a:ea typeface="Calibri" charset="0"/>
                            <a:cs typeface="Times New Roman" charset="0"/>
                          </a:endParaRPr>
                        </a:p>
                      </a:txBody>
                      <a:tcPr marL="50676" marR="50676" marT="0" marB="0" anchor="ctr"/>
                    </a:tc>
                    <a:extLst>
                      <a:ext uri="{0D108BD9-81ED-4DB2-BD59-A6C34878D82A}">
                        <a16:rowId xmlns:a16="http://schemas.microsoft.com/office/drawing/2014/main" val="10008"/>
                      </a:ext>
                    </a:extLst>
                  </a:tr>
                  <a:tr h="606997">
                    <a:tc>
                      <a:txBody>
                        <a:bodyPr/>
                        <a:lstStyle/>
                        <a:p>
                          <a:pPr algn="ctr">
                            <a:lnSpc>
                              <a:spcPct val="100000"/>
                            </a:lnSpc>
                            <a:spcAft>
                              <a:spcPts val="0"/>
                            </a:spcAft>
                          </a:pPr>
                          <a:r>
                            <a:rPr lang="en-US" sz="1800" dirty="0">
                              <a:solidFill>
                                <a:schemeClr val="bg1"/>
                              </a:solidFill>
                              <a:effectLst/>
                            </a:rPr>
                            <a:t>Right Ventricle</a:t>
                          </a:r>
                        </a:p>
                        <a:p>
                          <a:pPr algn="ctr">
                            <a:lnSpc>
                              <a:spcPct val="100000"/>
                            </a:lnSpc>
                            <a:spcAft>
                              <a:spcPts val="0"/>
                            </a:spcAft>
                          </a:pPr>
                          <a:r>
                            <a:rPr lang="en-US" sz="1800" dirty="0">
                              <a:solidFill>
                                <a:schemeClr val="bg1"/>
                              </a:solidFill>
                              <a:effectLst/>
                            </a:rPr>
                            <a:t> </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a:solidFill>
                                <a:schemeClr val="bg1"/>
                              </a:solidFill>
                              <a:effectLst/>
                            </a:rPr>
                            <a:t>25 / 5</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a:solidFill>
                                <a:schemeClr val="bg1"/>
                              </a:solidFill>
                              <a:effectLst/>
                            </a:rPr>
                            <a:t> </a:t>
                          </a:r>
                          <a:endParaRPr lang="en-US" sz="1800" dirty="0">
                            <a:solidFill>
                              <a:schemeClr val="bg1"/>
                            </a:solidFill>
                            <a:effectLst/>
                            <a:latin typeface="Calibri" charset="0"/>
                            <a:ea typeface="Calibri" charset="0"/>
                            <a:cs typeface="Times New Roman" charset="0"/>
                          </a:endParaRPr>
                        </a:p>
                      </a:txBody>
                      <a:tcPr marL="50676" marR="50676" marT="0" marB="0" anchor="ctr"/>
                    </a:tc>
                    <a:extLst>
                      <a:ext uri="{0D108BD9-81ED-4DB2-BD59-A6C34878D82A}">
                        <a16:rowId xmlns:a16="http://schemas.microsoft.com/office/drawing/2014/main" val="10009"/>
                      </a:ext>
                    </a:extLst>
                  </a:tr>
                </a:tbl>
              </a:graphicData>
            </a:graphic>
          </p:graphicFrame>
        </mc:Choice>
        <mc:Fallback xmlns="">
          <p:graphicFrame>
            <p:nvGraphicFramePr>
              <p:cNvPr id="2" name="Table 1"/>
              <p:cNvGraphicFramePr>
                <a:graphicFrameLocks noGrp="1"/>
              </p:cNvGraphicFramePr>
              <p:nvPr>
                <p:extLst>
                  <p:ext uri="{D42A27DB-BD31-4B8C-83A1-F6EECF244321}">
                    <p14:modId xmlns:p14="http://schemas.microsoft.com/office/powerpoint/2010/main" val="2578136644"/>
                  </p:ext>
                </p:extLst>
              </p:nvPr>
            </p:nvGraphicFramePr>
            <p:xfrm>
              <a:off x="406398" y="778932"/>
              <a:ext cx="11396134" cy="5953256"/>
            </p:xfrm>
            <a:graphic>
              <a:graphicData uri="http://schemas.openxmlformats.org/drawingml/2006/table">
                <a:tbl>
                  <a:tblPr firstRow="1" firstCol="1" bandRow="1">
                    <a:tableStyleId>{5940675A-B579-460E-94D1-54222C63F5DA}</a:tableStyleId>
                  </a:tblPr>
                  <a:tblGrid>
                    <a:gridCol w="3798315"/>
                    <a:gridCol w="3798315"/>
                    <a:gridCol w="3799504"/>
                  </a:tblGrid>
                  <a:tr h="548640">
                    <a:tc>
                      <a:txBody>
                        <a:bodyPr/>
                        <a:lstStyle/>
                        <a:p>
                          <a:pPr algn="ctr">
                            <a:lnSpc>
                              <a:spcPct val="100000"/>
                            </a:lnSpc>
                            <a:spcAft>
                              <a:spcPts val="0"/>
                            </a:spcAft>
                          </a:pPr>
                          <a:r>
                            <a:rPr lang="en-US" sz="1800" dirty="0">
                              <a:solidFill>
                                <a:schemeClr val="bg1"/>
                              </a:solidFill>
                              <a:effectLst/>
                            </a:rPr>
                            <a:t>Region</a:t>
                          </a:r>
                        </a:p>
                        <a:p>
                          <a:pPr algn="ctr">
                            <a:lnSpc>
                              <a:spcPct val="100000"/>
                            </a:lnSpc>
                            <a:spcAft>
                              <a:spcPts val="0"/>
                            </a:spcAft>
                          </a:pPr>
                          <a:r>
                            <a:rPr lang="en-US" sz="1800" dirty="0">
                              <a:solidFill>
                                <a:schemeClr val="bg1"/>
                              </a:solidFill>
                              <a:effectLst/>
                            </a:rPr>
                            <a:t> </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a:solidFill>
                                <a:schemeClr val="bg1"/>
                              </a:solidFill>
                              <a:effectLst/>
                            </a:rPr>
                            <a:t>Blood Pressure (mmHg)</a:t>
                          </a:r>
                        </a:p>
                        <a:p>
                          <a:pPr algn="ctr">
                            <a:lnSpc>
                              <a:spcPct val="100000"/>
                            </a:lnSpc>
                            <a:spcAft>
                              <a:spcPts val="0"/>
                            </a:spcAft>
                          </a:pPr>
                          <a:r>
                            <a:rPr lang="en-US" sz="1800" dirty="0">
                              <a:solidFill>
                                <a:schemeClr val="bg1"/>
                              </a:solidFill>
                              <a:effectLst/>
                            </a:rPr>
                            <a:t>Ps / </a:t>
                          </a:r>
                          <a:r>
                            <a:rPr lang="en-US" sz="1800" dirty="0" err="1">
                              <a:solidFill>
                                <a:schemeClr val="bg1"/>
                              </a:solidFill>
                              <a:effectLst/>
                            </a:rPr>
                            <a:t>Pd</a:t>
                          </a:r>
                          <a:r>
                            <a:rPr lang="en-US" sz="1800" dirty="0">
                              <a:solidFill>
                                <a:schemeClr val="bg1"/>
                              </a:solidFill>
                              <a:effectLst/>
                            </a:rPr>
                            <a:t> </a:t>
                          </a:r>
                          <a:r>
                            <a:rPr lang="en-US" sz="1800" dirty="0" smtClean="0">
                              <a:solidFill>
                                <a:schemeClr val="bg1"/>
                              </a:solidFill>
                              <a:effectLst/>
                            </a:rPr>
                            <a:t>and </a:t>
                          </a:r>
                          <a:r>
                            <a:rPr lang="en-US" sz="1800" dirty="0" err="1" smtClean="0">
                              <a:solidFill>
                                <a:schemeClr val="bg1"/>
                              </a:solidFill>
                              <a:effectLst/>
                            </a:rPr>
                            <a:t>Pav</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smtClean="0">
                              <a:solidFill>
                                <a:schemeClr val="bg1"/>
                              </a:solidFill>
                              <a:effectLst/>
                            </a:rPr>
                            <a:t>peak flow velocity / average </a:t>
                          </a:r>
                          <a:endParaRPr lang="en-US" sz="1800" dirty="0">
                            <a:solidFill>
                              <a:schemeClr val="bg1"/>
                            </a:solidFill>
                            <a:effectLst/>
                            <a:latin typeface="Calibri" charset="0"/>
                            <a:ea typeface="Calibri" charset="0"/>
                            <a:cs typeface="Times New Roman" charset="0"/>
                          </a:endParaRPr>
                        </a:p>
                      </a:txBody>
                      <a:tcPr marL="50676" marR="50676" marT="0" marB="0" anchor="ctr"/>
                    </a:tc>
                  </a:tr>
                  <a:tr h="548640">
                    <a:tc>
                      <a:txBody>
                        <a:bodyPr/>
                        <a:lstStyle/>
                        <a:p>
                          <a:pPr algn="ctr">
                            <a:lnSpc>
                              <a:spcPct val="100000"/>
                            </a:lnSpc>
                            <a:spcAft>
                              <a:spcPts val="0"/>
                            </a:spcAft>
                          </a:pPr>
                          <a:r>
                            <a:rPr lang="en-US" sz="1800" dirty="0" smtClean="0">
                              <a:solidFill>
                                <a:schemeClr val="bg1"/>
                              </a:solidFill>
                              <a:effectLst/>
                            </a:rPr>
                            <a:t>Left </a:t>
                          </a:r>
                          <a:r>
                            <a:rPr lang="en-US" sz="1800" dirty="0">
                              <a:solidFill>
                                <a:schemeClr val="bg1"/>
                              </a:solidFill>
                              <a:effectLst/>
                            </a:rPr>
                            <a:t>Ventricle</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smtClean="0">
                              <a:solidFill>
                                <a:schemeClr val="bg1"/>
                              </a:solidFill>
                              <a:effectLst/>
                            </a:rPr>
                            <a:t>120 </a:t>
                          </a:r>
                          <a:r>
                            <a:rPr lang="en-US" sz="1800" dirty="0">
                              <a:solidFill>
                                <a:schemeClr val="bg1"/>
                              </a:solidFill>
                              <a:effectLst/>
                            </a:rPr>
                            <a:t>/ 10 </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a:solidFill>
                                <a:schemeClr val="bg1"/>
                              </a:solidFill>
                              <a:effectLst/>
                            </a:rPr>
                            <a:t> </a:t>
                          </a:r>
                        </a:p>
                        <a:p>
                          <a:pPr algn="ctr">
                            <a:lnSpc>
                              <a:spcPct val="100000"/>
                            </a:lnSpc>
                            <a:spcAft>
                              <a:spcPts val="0"/>
                            </a:spcAft>
                          </a:pPr>
                          <a:r>
                            <a:rPr lang="en-US" sz="1800" dirty="0">
                              <a:solidFill>
                                <a:schemeClr val="bg1"/>
                              </a:solidFill>
                              <a:effectLst/>
                            </a:rPr>
                            <a:t> </a:t>
                          </a:r>
                          <a:endParaRPr lang="en-US" sz="1800" dirty="0">
                            <a:solidFill>
                              <a:schemeClr val="bg1"/>
                            </a:solidFill>
                            <a:effectLst/>
                            <a:latin typeface="Calibri" charset="0"/>
                            <a:ea typeface="Calibri" charset="0"/>
                            <a:cs typeface="Times New Roman" charset="0"/>
                          </a:endParaRPr>
                        </a:p>
                      </a:txBody>
                      <a:tcPr marL="50676" marR="50676" marT="0" marB="0" anchor="ctr"/>
                    </a:tc>
                  </a:tr>
                  <a:tr h="606997">
                    <a:tc>
                      <a:txBody>
                        <a:bodyPr/>
                        <a:lstStyle/>
                        <a:p>
                          <a:pPr algn="ctr">
                            <a:lnSpc>
                              <a:spcPct val="100000"/>
                            </a:lnSpc>
                            <a:spcAft>
                              <a:spcPts val="0"/>
                            </a:spcAft>
                          </a:pPr>
                          <a:r>
                            <a:rPr lang="en-US" sz="1800" dirty="0" smtClean="0">
                              <a:solidFill>
                                <a:schemeClr val="bg1"/>
                              </a:solidFill>
                              <a:effectLst/>
                            </a:rPr>
                            <a:t>Aorta</a:t>
                          </a:r>
                          <a:endParaRPr lang="en-US" sz="1800" dirty="0">
                            <a:solidFill>
                              <a:schemeClr val="bg1"/>
                            </a:solidFill>
                            <a:effectLst/>
                          </a:endParaRPr>
                        </a:p>
                        <a:p>
                          <a:pPr algn="ctr">
                            <a:lnSpc>
                              <a:spcPct val="100000"/>
                            </a:lnSpc>
                            <a:spcAft>
                              <a:spcPts val="0"/>
                            </a:spcAft>
                          </a:pPr>
                          <a:r>
                            <a:rPr lang="en-US" sz="1800" dirty="0">
                              <a:solidFill>
                                <a:schemeClr val="bg1"/>
                              </a:solidFill>
                              <a:effectLst/>
                            </a:rPr>
                            <a:t> </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smtClean="0">
                              <a:solidFill>
                                <a:schemeClr val="bg1"/>
                              </a:solidFill>
                              <a:effectLst/>
                            </a:rPr>
                            <a:t>120 </a:t>
                          </a:r>
                          <a:r>
                            <a:rPr lang="en-US" sz="1800" dirty="0">
                              <a:solidFill>
                                <a:schemeClr val="bg1"/>
                              </a:solidFill>
                              <a:effectLst/>
                            </a:rPr>
                            <a:t>/ 70</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smtClean="0">
                              <a:solidFill>
                                <a:schemeClr val="bg1"/>
                              </a:solidFill>
                              <a:effectLst/>
                            </a:rPr>
                            <a:t>(100 – 250</a:t>
                          </a:r>
                          <a:r>
                            <a:rPr lang="en-US" sz="1800" dirty="0" smtClean="0">
                              <a:solidFill>
                                <a:schemeClr val="bg1"/>
                              </a:solidFill>
                              <a:effectLst/>
                            </a:rPr>
                            <a:t>) cm/s</a:t>
                          </a:r>
                          <a:endParaRPr lang="en-US" sz="1800" dirty="0" smtClean="0">
                            <a:solidFill>
                              <a:schemeClr val="bg1"/>
                            </a:solidFill>
                            <a:effectLst/>
                          </a:endParaRPr>
                        </a:p>
                        <a:p>
                          <a:pPr algn="ctr">
                            <a:lnSpc>
                              <a:spcPct val="100000"/>
                            </a:lnSpc>
                            <a:spcAft>
                              <a:spcPts val="0"/>
                            </a:spcAft>
                          </a:pPr>
                          <a:r>
                            <a:rPr lang="en-US" sz="1800" dirty="0">
                              <a:solidFill>
                                <a:schemeClr val="bg1"/>
                              </a:solidFill>
                              <a:effectLst/>
                            </a:rPr>
                            <a:t> </a:t>
                          </a:r>
                          <a:r>
                            <a:rPr lang="en-US" sz="1800" dirty="0" smtClean="0">
                              <a:solidFill>
                                <a:schemeClr val="bg1"/>
                              </a:solidFill>
                              <a:effectLst/>
                            </a:rPr>
                            <a:t>ascending aorta / 30 </a:t>
                          </a:r>
                          <a:r>
                            <a:rPr lang="en-US" sz="1800" dirty="0" smtClean="0">
                              <a:solidFill>
                                <a:schemeClr val="bg1"/>
                              </a:solidFill>
                              <a:effectLst/>
                            </a:rPr>
                            <a:t>cm/s</a:t>
                          </a:r>
                          <a:endParaRPr lang="en-US" sz="1800" dirty="0">
                            <a:solidFill>
                              <a:schemeClr val="bg1"/>
                            </a:solidFill>
                            <a:effectLst/>
                            <a:latin typeface="Calibri" charset="0"/>
                            <a:ea typeface="Calibri" charset="0"/>
                            <a:cs typeface="Times New Roman" charset="0"/>
                          </a:endParaRPr>
                        </a:p>
                      </a:txBody>
                      <a:tcPr marL="50676" marR="50676" marT="0" marB="0" anchor="ctr"/>
                    </a:tc>
                  </a:tr>
                  <a:tr h="606997">
                    <a:tc>
                      <a:txBody>
                        <a:bodyPr/>
                        <a:lstStyle/>
                        <a:p>
                          <a:pPr algn="ctr">
                            <a:lnSpc>
                              <a:spcPct val="100000"/>
                            </a:lnSpc>
                            <a:spcAft>
                              <a:spcPts val="0"/>
                            </a:spcAft>
                          </a:pPr>
                          <a:r>
                            <a:rPr lang="en-US" sz="1800" dirty="0" smtClean="0">
                              <a:solidFill>
                                <a:schemeClr val="bg1"/>
                              </a:solidFill>
                              <a:effectLst/>
                            </a:rPr>
                            <a:t>Artery</a:t>
                          </a:r>
                          <a:endParaRPr lang="en-US" sz="1800" dirty="0">
                            <a:solidFill>
                              <a:schemeClr val="bg1"/>
                            </a:solidFill>
                            <a:effectLst/>
                          </a:endParaRPr>
                        </a:p>
                        <a:p>
                          <a:pPr algn="ctr">
                            <a:lnSpc>
                              <a:spcPct val="100000"/>
                            </a:lnSpc>
                            <a:spcAft>
                              <a:spcPts val="0"/>
                            </a:spcAft>
                          </a:pPr>
                          <a:r>
                            <a:rPr lang="en-US" sz="1800" dirty="0">
                              <a:solidFill>
                                <a:schemeClr val="bg1"/>
                              </a:solidFill>
                              <a:effectLst/>
                            </a:rPr>
                            <a:t> </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smtClean="0">
                              <a:solidFill>
                                <a:schemeClr val="bg1"/>
                              </a:solidFill>
                              <a:effectLst/>
                            </a:rPr>
                            <a:t>95 </a:t>
                          </a:r>
                          <a:r>
                            <a:rPr lang="en-US" sz="1800" dirty="0">
                              <a:solidFill>
                                <a:schemeClr val="bg1"/>
                              </a:solidFill>
                              <a:effectLst/>
                            </a:rPr>
                            <a:t>- 90</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smtClean="0">
                              <a:solidFill>
                                <a:schemeClr val="bg1"/>
                              </a:solidFill>
                              <a:effectLst/>
                            </a:rPr>
                            <a:t>25 cm/s </a:t>
                          </a:r>
                        </a:p>
                        <a:p>
                          <a:pPr algn="ctr">
                            <a:lnSpc>
                              <a:spcPct val="100000"/>
                            </a:lnSpc>
                            <a:spcAft>
                              <a:spcPts val="0"/>
                            </a:spcAft>
                          </a:pPr>
                          <a:r>
                            <a:rPr lang="en-US" sz="1800" dirty="0" smtClean="0">
                              <a:solidFill>
                                <a:schemeClr val="bg1"/>
                              </a:solidFill>
                              <a:effectLst/>
                            </a:rPr>
                            <a:t>Common iliac artery</a:t>
                          </a:r>
                          <a:endParaRPr lang="en-US" sz="1800" dirty="0">
                            <a:solidFill>
                              <a:schemeClr val="bg1"/>
                            </a:solidFill>
                            <a:effectLst/>
                            <a:latin typeface="Calibri" charset="0"/>
                            <a:ea typeface="Calibri" charset="0"/>
                            <a:cs typeface="Times New Roman" charset="0"/>
                          </a:endParaRPr>
                        </a:p>
                      </a:txBody>
                      <a:tcPr marL="50676" marR="50676" marT="0" marB="0" anchor="ctr"/>
                    </a:tc>
                  </a:tr>
                  <a:tr h="606997">
                    <a:tc>
                      <a:txBody>
                        <a:bodyPr/>
                        <a:lstStyle/>
                        <a:p>
                          <a:pPr algn="ctr">
                            <a:lnSpc>
                              <a:spcPct val="100000"/>
                            </a:lnSpc>
                            <a:spcAft>
                              <a:spcPts val="0"/>
                            </a:spcAft>
                          </a:pPr>
                          <a:r>
                            <a:rPr lang="en-US" sz="1800" dirty="0" smtClean="0">
                              <a:solidFill>
                                <a:schemeClr val="bg1"/>
                              </a:solidFill>
                              <a:effectLst/>
                            </a:rPr>
                            <a:t>Arterioles</a:t>
                          </a:r>
                          <a:endParaRPr lang="en-US" sz="1800" dirty="0">
                            <a:solidFill>
                              <a:schemeClr val="bg1"/>
                            </a:solidFill>
                            <a:effectLst/>
                          </a:endParaRPr>
                        </a:p>
                        <a:p>
                          <a:pPr algn="ctr">
                            <a:lnSpc>
                              <a:spcPct val="100000"/>
                            </a:lnSpc>
                            <a:spcAft>
                              <a:spcPts val="0"/>
                            </a:spcAft>
                          </a:pPr>
                          <a:r>
                            <a:rPr lang="en-US" sz="1800" dirty="0">
                              <a:solidFill>
                                <a:schemeClr val="bg1"/>
                              </a:solidFill>
                              <a:effectLst/>
                            </a:rPr>
                            <a:t> </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smtClean="0">
                              <a:solidFill>
                                <a:schemeClr val="bg1"/>
                              </a:solidFill>
                              <a:effectLst/>
                            </a:rPr>
                            <a:t>70 </a:t>
                          </a:r>
                          <a:r>
                            <a:rPr lang="en-US" sz="1800" dirty="0">
                              <a:solidFill>
                                <a:schemeClr val="bg1"/>
                              </a:solidFill>
                              <a:effectLst/>
                            </a:rPr>
                            <a:t>- 35</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a:solidFill>
                                <a:schemeClr val="bg1"/>
                              </a:solidFill>
                              <a:effectLst/>
                            </a:rPr>
                            <a:t> </a:t>
                          </a:r>
                          <a:endParaRPr lang="en-US" sz="1800" dirty="0">
                            <a:solidFill>
                              <a:schemeClr val="bg1"/>
                            </a:solidFill>
                            <a:effectLst/>
                            <a:latin typeface="Calibri" charset="0"/>
                            <a:ea typeface="Calibri" charset="0"/>
                            <a:cs typeface="Times New Roman" charset="0"/>
                          </a:endParaRPr>
                        </a:p>
                      </a:txBody>
                      <a:tcPr marL="50676" marR="50676" marT="0" marB="0" anchor="ctr"/>
                    </a:tc>
                  </a:tr>
                  <a:tr h="606997">
                    <a:tc>
                      <a:txBody>
                        <a:bodyPr/>
                        <a:lstStyle/>
                        <a:p>
                          <a:pPr algn="ctr">
                            <a:lnSpc>
                              <a:spcPct val="100000"/>
                            </a:lnSpc>
                            <a:spcAft>
                              <a:spcPts val="0"/>
                            </a:spcAft>
                          </a:pPr>
                          <a:r>
                            <a:rPr lang="en-US" sz="1800" dirty="0" smtClean="0">
                              <a:solidFill>
                                <a:schemeClr val="bg1"/>
                              </a:solidFill>
                              <a:effectLst/>
                            </a:rPr>
                            <a:t>Capillaries </a:t>
                          </a:r>
                          <a:endParaRPr lang="en-US" sz="1800" dirty="0">
                            <a:solidFill>
                              <a:schemeClr val="bg1"/>
                            </a:solidFill>
                            <a:effectLst/>
                          </a:endParaRPr>
                        </a:p>
                        <a:p>
                          <a:pPr algn="ctr">
                            <a:lnSpc>
                              <a:spcPct val="100000"/>
                            </a:lnSpc>
                            <a:spcAft>
                              <a:spcPts val="0"/>
                            </a:spcAft>
                          </a:pPr>
                          <a:r>
                            <a:rPr lang="en-US" sz="1800" dirty="0">
                              <a:solidFill>
                                <a:schemeClr val="bg1"/>
                              </a:solidFill>
                              <a:effectLst/>
                            </a:rPr>
                            <a:t> </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smtClean="0">
                              <a:solidFill>
                                <a:schemeClr val="bg1"/>
                              </a:solidFill>
                              <a:effectLst/>
                            </a:rPr>
                            <a:t>30 </a:t>
                          </a:r>
                          <a:r>
                            <a:rPr lang="en-US" sz="1800" dirty="0">
                              <a:solidFill>
                                <a:schemeClr val="bg1"/>
                              </a:solidFill>
                              <a:effectLst/>
                            </a:rPr>
                            <a:t>- 15</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endParaRPr lang="ru-RU"/>
                        </a:p>
                      </a:txBody>
                      <a:tcPr marL="50676" marR="50676" marT="0" marB="0" anchor="ctr">
                        <a:blipFill rotWithShape="1">
                          <a:blip r:embed="rId4"/>
                          <a:stretch>
                            <a:fillRect l="-200161" t="-491000" r="-161" b="-399000"/>
                          </a:stretch>
                        </a:blipFill>
                      </a:tcPr>
                    </a:tc>
                  </a:tr>
                  <a:tr h="606997">
                    <a:tc>
                      <a:txBody>
                        <a:bodyPr/>
                        <a:lstStyle/>
                        <a:p>
                          <a:pPr algn="ctr">
                            <a:lnSpc>
                              <a:spcPct val="100000"/>
                            </a:lnSpc>
                            <a:spcAft>
                              <a:spcPts val="0"/>
                            </a:spcAft>
                          </a:pPr>
                          <a:r>
                            <a:rPr lang="en-US" sz="1800" dirty="0" smtClean="0">
                              <a:solidFill>
                                <a:schemeClr val="bg1"/>
                              </a:solidFill>
                              <a:effectLst/>
                            </a:rPr>
                            <a:t>Small </a:t>
                          </a:r>
                          <a:r>
                            <a:rPr lang="en-US" sz="1800" dirty="0">
                              <a:solidFill>
                                <a:schemeClr val="bg1"/>
                              </a:solidFill>
                              <a:effectLst/>
                            </a:rPr>
                            <a:t>vein</a:t>
                          </a:r>
                        </a:p>
                        <a:p>
                          <a:pPr algn="ctr">
                            <a:lnSpc>
                              <a:spcPct val="100000"/>
                            </a:lnSpc>
                            <a:spcAft>
                              <a:spcPts val="0"/>
                            </a:spcAft>
                          </a:pPr>
                          <a:r>
                            <a:rPr lang="en-US" sz="1800" dirty="0">
                              <a:solidFill>
                                <a:schemeClr val="bg1"/>
                              </a:solidFill>
                              <a:effectLst/>
                            </a:rPr>
                            <a:t> </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smtClean="0">
                              <a:solidFill>
                                <a:schemeClr val="bg1"/>
                              </a:solidFill>
                              <a:effectLst/>
                            </a:rPr>
                            <a:t>15 </a:t>
                          </a:r>
                          <a:r>
                            <a:rPr lang="en-US" sz="1800" dirty="0">
                              <a:solidFill>
                                <a:schemeClr val="bg1"/>
                              </a:solidFill>
                              <a:effectLst/>
                            </a:rPr>
                            <a:t>- 10</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a:solidFill>
                                <a:schemeClr val="bg1"/>
                              </a:solidFill>
                              <a:effectLst/>
                            </a:rPr>
                            <a:t> </a:t>
                          </a:r>
                        </a:p>
                        <a:p>
                          <a:pPr algn="ctr">
                            <a:lnSpc>
                              <a:spcPct val="100000"/>
                            </a:lnSpc>
                            <a:spcAft>
                              <a:spcPts val="0"/>
                            </a:spcAft>
                          </a:pPr>
                          <a:r>
                            <a:rPr lang="en-US" sz="1800" dirty="0">
                              <a:solidFill>
                                <a:schemeClr val="bg1"/>
                              </a:solidFill>
                              <a:effectLst/>
                            </a:rPr>
                            <a:t> </a:t>
                          </a:r>
                          <a:endParaRPr lang="en-US" sz="1800" dirty="0">
                            <a:solidFill>
                              <a:schemeClr val="bg1"/>
                            </a:solidFill>
                            <a:effectLst/>
                            <a:latin typeface="Calibri" charset="0"/>
                            <a:ea typeface="Calibri" charset="0"/>
                            <a:cs typeface="Times New Roman" charset="0"/>
                          </a:endParaRPr>
                        </a:p>
                      </a:txBody>
                      <a:tcPr marL="50676" marR="50676" marT="0" marB="0" anchor="ctr"/>
                    </a:tc>
                  </a:tr>
                  <a:tr h="606997">
                    <a:tc>
                      <a:txBody>
                        <a:bodyPr/>
                        <a:lstStyle/>
                        <a:p>
                          <a:pPr algn="ctr">
                            <a:lnSpc>
                              <a:spcPct val="100000"/>
                            </a:lnSpc>
                            <a:spcAft>
                              <a:spcPts val="0"/>
                            </a:spcAft>
                          </a:pPr>
                          <a:r>
                            <a:rPr lang="en-US" sz="1800" dirty="0" smtClean="0">
                              <a:solidFill>
                                <a:schemeClr val="bg1"/>
                              </a:solidFill>
                              <a:effectLst/>
                            </a:rPr>
                            <a:t>Vena </a:t>
                          </a:r>
                          <a:r>
                            <a:rPr lang="en-US" sz="1800" dirty="0">
                              <a:solidFill>
                                <a:schemeClr val="bg1"/>
                              </a:solidFill>
                              <a:effectLst/>
                            </a:rPr>
                            <a:t>Cava</a:t>
                          </a:r>
                        </a:p>
                        <a:p>
                          <a:pPr algn="ctr">
                            <a:lnSpc>
                              <a:spcPct val="100000"/>
                            </a:lnSpc>
                            <a:spcAft>
                              <a:spcPts val="0"/>
                            </a:spcAft>
                          </a:pPr>
                          <a:r>
                            <a:rPr lang="en-US" sz="1800" dirty="0">
                              <a:solidFill>
                                <a:schemeClr val="bg1"/>
                              </a:solidFill>
                              <a:effectLst/>
                            </a:rPr>
                            <a:t> </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smtClean="0">
                              <a:solidFill>
                                <a:schemeClr val="bg1"/>
                              </a:solidFill>
                              <a:effectLst/>
                            </a:rPr>
                            <a:t>10 </a:t>
                          </a:r>
                          <a:r>
                            <a:rPr lang="en-US" sz="1800" dirty="0">
                              <a:solidFill>
                                <a:schemeClr val="bg1"/>
                              </a:solidFill>
                              <a:effectLst/>
                            </a:rPr>
                            <a:t>- 4</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smtClean="0">
                              <a:solidFill>
                                <a:schemeClr val="bg1"/>
                              </a:solidFill>
                              <a:effectLst/>
                            </a:rPr>
                            <a:t>(5 – 40) </a:t>
                          </a:r>
                          <a:r>
                            <a:rPr lang="en-US" sz="1800" dirty="0" smtClean="0">
                              <a:solidFill>
                                <a:schemeClr val="bg1"/>
                              </a:solidFill>
                              <a:effectLst/>
                            </a:rPr>
                            <a:t>cm/s</a:t>
                          </a:r>
                          <a:endParaRPr lang="en-US" sz="1800" dirty="0">
                            <a:solidFill>
                              <a:schemeClr val="bg1"/>
                            </a:solidFill>
                            <a:effectLst/>
                            <a:latin typeface="Calibri" charset="0"/>
                            <a:ea typeface="Calibri" charset="0"/>
                            <a:cs typeface="Times New Roman" charset="0"/>
                          </a:endParaRPr>
                        </a:p>
                      </a:txBody>
                      <a:tcPr marL="50676" marR="50676" marT="0" marB="0" anchor="ctr"/>
                    </a:tc>
                  </a:tr>
                  <a:tr h="606997">
                    <a:tc>
                      <a:txBody>
                        <a:bodyPr/>
                        <a:lstStyle/>
                        <a:p>
                          <a:pPr algn="ctr">
                            <a:lnSpc>
                              <a:spcPct val="100000"/>
                            </a:lnSpc>
                            <a:spcAft>
                              <a:spcPts val="0"/>
                            </a:spcAft>
                          </a:pPr>
                          <a:r>
                            <a:rPr lang="en-US" sz="1800" dirty="0" smtClean="0">
                              <a:solidFill>
                                <a:schemeClr val="bg1"/>
                              </a:solidFill>
                              <a:effectLst/>
                            </a:rPr>
                            <a:t>Right </a:t>
                          </a:r>
                          <a:r>
                            <a:rPr lang="en-US" sz="1800" dirty="0">
                              <a:solidFill>
                                <a:schemeClr val="bg1"/>
                              </a:solidFill>
                              <a:effectLst/>
                            </a:rPr>
                            <a:t>Atrium</a:t>
                          </a:r>
                        </a:p>
                        <a:p>
                          <a:pPr algn="ctr">
                            <a:lnSpc>
                              <a:spcPct val="100000"/>
                            </a:lnSpc>
                            <a:spcAft>
                              <a:spcPts val="0"/>
                            </a:spcAft>
                          </a:pPr>
                          <a:r>
                            <a:rPr lang="en-US" sz="1800" dirty="0">
                              <a:solidFill>
                                <a:schemeClr val="bg1"/>
                              </a:solidFill>
                              <a:effectLst/>
                            </a:rPr>
                            <a:t> </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smtClean="0">
                              <a:solidFill>
                                <a:schemeClr val="bg1"/>
                              </a:solidFill>
                              <a:effectLst/>
                            </a:rPr>
                            <a:t>4 </a:t>
                          </a:r>
                          <a:r>
                            <a:rPr lang="en-US" sz="1800" dirty="0">
                              <a:solidFill>
                                <a:schemeClr val="bg1"/>
                              </a:solidFill>
                              <a:effectLst/>
                            </a:rPr>
                            <a:t>- 5</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a:solidFill>
                                <a:schemeClr val="bg1"/>
                              </a:solidFill>
                              <a:effectLst/>
                            </a:rPr>
                            <a:t> </a:t>
                          </a:r>
                          <a:endParaRPr lang="en-US" sz="1800" dirty="0">
                            <a:solidFill>
                              <a:schemeClr val="bg1"/>
                            </a:solidFill>
                            <a:effectLst/>
                            <a:latin typeface="Calibri" charset="0"/>
                            <a:ea typeface="Calibri" charset="0"/>
                            <a:cs typeface="Times New Roman" charset="0"/>
                          </a:endParaRPr>
                        </a:p>
                      </a:txBody>
                      <a:tcPr marL="50676" marR="50676" marT="0" marB="0" anchor="ctr"/>
                    </a:tc>
                  </a:tr>
                  <a:tr h="606997">
                    <a:tc>
                      <a:txBody>
                        <a:bodyPr/>
                        <a:lstStyle/>
                        <a:p>
                          <a:pPr algn="ctr">
                            <a:lnSpc>
                              <a:spcPct val="100000"/>
                            </a:lnSpc>
                            <a:spcAft>
                              <a:spcPts val="0"/>
                            </a:spcAft>
                          </a:pPr>
                          <a:r>
                            <a:rPr lang="en-US" sz="1800" dirty="0" smtClean="0">
                              <a:solidFill>
                                <a:schemeClr val="bg1"/>
                              </a:solidFill>
                              <a:effectLst/>
                            </a:rPr>
                            <a:t>Right </a:t>
                          </a:r>
                          <a:r>
                            <a:rPr lang="en-US" sz="1800" dirty="0">
                              <a:solidFill>
                                <a:schemeClr val="bg1"/>
                              </a:solidFill>
                              <a:effectLst/>
                            </a:rPr>
                            <a:t>Ventricle</a:t>
                          </a:r>
                        </a:p>
                        <a:p>
                          <a:pPr algn="ctr">
                            <a:lnSpc>
                              <a:spcPct val="100000"/>
                            </a:lnSpc>
                            <a:spcAft>
                              <a:spcPts val="0"/>
                            </a:spcAft>
                          </a:pPr>
                          <a:r>
                            <a:rPr lang="en-US" sz="1800" dirty="0">
                              <a:solidFill>
                                <a:schemeClr val="bg1"/>
                              </a:solidFill>
                              <a:effectLst/>
                            </a:rPr>
                            <a:t> </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smtClean="0">
                              <a:solidFill>
                                <a:schemeClr val="bg1"/>
                              </a:solidFill>
                              <a:effectLst/>
                            </a:rPr>
                            <a:t>25 </a:t>
                          </a:r>
                          <a:r>
                            <a:rPr lang="en-US" sz="1800" dirty="0">
                              <a:solidFill>
                                <a:schemeClr val="bg1"/>
                              </a:solidFill>
                              <a:effectLst/>
                            </a:rPr>
                            <a:t>/ 5</a:t>
                          </a:r>
                          <a:endParaRPr lang="en-US" sz="1800" dirty="0">
                            <a:solidFill>
                              <a:schemeClr val="bg1"/>
                            </a:solidFill>
                            <a:effectLst/>
                            <a:latin typeface="Calibri" charset="0"/>
                            <a:ea typeface="Calibri" charset="0"/>
                            <a:cs typeface="Times New Roman" charset="0"/>
                          </a:endParaRPr>
                        </a:p>
                      </a:txBody>
                      <a:tcPr marL="50676" marR="50676" marT="0" marB="0" anchor="ctr"/>
                    </a:tc>
                    <a:tc>
                      <a:txBody>
                        <a:bodyPr/>
                        <a:lstStyle/>
                        <a:p>
                          <a:pPr algn="ctr">
                            <a:lnSpc>
                              <a:spcPct val="100000"/>
                            </a:lnSpc>
                            <a:spcAft>
                              <a:spcPts val="0"/>
                            </a:spcAft>
                          </a:pPr>
                          <a:r>
                            <a:rPr lang="en-US" sz="1800" dirty="0">
                              <a:solidFill>
                                <a:schemeClr val="bg1"/>
                              </a:solidFill>
                              <a:effectLst/>
                            </a:rPr>
                            <a:t> </a:t>
                          </a:r>
                          <a:endParaRPr lang="en-US" sz="1800" dirty="0">
                            <a:solidFill>
                              <a:schemeClr val="bg1"/>
                            </a:solidFill>
                            <a:effectLst/>
                            <a:latin typeface="Calibri" charset="0"/>
                            <a:ea typeface="Calibri" charset="0"/>
                            <a:cs typeface="Times New Roman" charset="0"/>
                          </a:endParaRPr>
                        </a:p>
                      </a:txBody>
                      <a:tcPr marL="50676" marR="50676" marT="0" marB="0" anchor="ctr"/>
                    </a:tc>
                  </a:tr>
                </a:tbl>
              </a:graphicData>
            </a:graphic>
          </p:graphicFrame>
        </mc:Fallback>
      </mc:AlternateContent>
    </p:spTree>
    <p:extLst>
      <p:ext uri="{BB962C8B-B14F-4D97-AF65-F5344CB8AC3E}">
        <p14:creationId xmlns:p14="http://schemas.microsoft.com/office/powerpoint/2010/main" val="19108229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09932"/>
            <a:ext cx="11396133" cy="813325"/>
          </a:xfrm>
        </p:spPr>
        <p:txBody>
          <a:bodyPr>
            <a:normAutofit lnSpcReduction="10000"/>
          </a:bodyPr>
          <a:lstStyle/>
          <a:p>
            <a:pPr algn="l"/>
            <a:r>
              <a:rPr lang="en-US" b="1" dirty="0">
                <a:solidFill>
                  <a:schemeClr val="bg1"/>
                </a:solidFill>
              </a:rPr>
              <a:t>Schematic of the circulatory system </a:t>
            </a:r>
            <a:endParaRPr lang="en-US" dirty="0">
              <a:solidFill>
                <a:schemeClr val="bg1"/>
              </a:solidFill>
            </a:endParaRPr>
          </a:p>
          <a:p>
            <a:pPr algn="l"/>
            <a:r>
              <a:rPr lang="en-US" dirty="0">
                <a:solidFill>
                  <a:schemeClr val="bg1"/>
                </a:solidFill>
              </a:rPr>
              <a:t>Blood Pressure Distribution</a:t>
            </a:r>
            <a:r>
              <a:rPr lang="en-US" b="1" dirty="0">
                <a:solidFill>
                  <a:schemeClr val="bg1"/>
                </a:solidFill>
              </a:rPr>
              <a:t> </a:t>
            </a:r>
            <a:r>
              <a:rPr lang="en-US" dirty="0">
                <a:solidFill>
                  <a:schemeClr val="bg1"/>
                </a:solidFill>
              </a:rPr>
              <a:t>(Gauge pressure in mm Hg)</a:t>
            </a:r>
          </a:p>
        </p:txBody>
      </p:sp>
      <p:sp>
        <p:nvSpPr>
          <p:cNvPr id="6" name="TextBox 5"/>
          <p:cNvSpPr txBox="1"/>
          <p:nvPr/>
        </p:nvSpPr>
        <p:spPr>
          <a:xfrm>
            <a:off x="9959009" y="-477078"/>
            <a:ext cx="184731" cy="369332"/>
          </a:xfrm>
          <a:prstGeom prst="rect">
            <a:avLst/>
          </a:prstGeom>
          <a:noFill/>
        </p:spPr>
        <p:txBody>
          <a:bodyPr wrap="none" rtlCol="0">
            <a:spAutoFit/>
          </a:bodyPr>
          <a:lstStyle/>
          <a:p>
            <a:endParaRPr lang="en-US" dirty="0"/>
          </a:p>
        </p:txBody>
      </p:sp>
      <p:pic>
        <p:nvPicPr>
          <p:cNvPr id="5" name="Рисунок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33332" y="1139375"/>
            <a:ext cx="5542268" cy="5367866"/>
          </a:xfrm>
          <a:prstGeom prst="rect">
            <a:avLst/>
          </a:prstGeom>
          <a:noFill/>
          <a:ln>
            <a:noFill/>
          </a:ln>
        </p:spPr>
      </p:pic>
    </p:spTree>
    <p:extLst>
      <p:ext uri="{BB962C8B-B14F-4D97-AF65-F5344CB8AC3E}">
        <p14:creationId xmlns:p14="http://schemas.microsoft.com/office/powerpoint/2010/main" val="14009431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9959009" y="-477078"/>
            <a:ext cx="184731" cy="369332"/>
          </a:xfrm>
          <a:prstGeom prst="rect">
            <a:avLst/>
          </a:prstGeom>
          <a:noFill/>
        </p:spPr>
        <p:txBody>
          <a:bodyPr wrap="none" rtlCol="0">
            <a:spAutoFit/>
          </a:bodyPr>
          <a:lstStyle/>
          <a:p>
            <a:endParaRPr lang="en-US" dirty="0"/>
          </a:p>
        </p:txBody>
      </p:sp>
      <p:pic>
        <p:nvPicPr>
          <p:cNvPr id="5" name="Рисунок 5" descr="C:\Users\Us\Documents\Physics&amp;Math\Lectures on MBPh\4. Hemodinamics\Slide6.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76406" y="225152"/>
            <a:ext cx="8167334" cy="6415133"/>
          </a:xfrm>
          <a:prstGeom prst="rect">
            <a:avLst/>
          </a:prstGeom>
          <a:noFill/>
          <a:ln>
            <a:noFill/>
          </a:ln>
        </p:spPr>
      </p:pic>
    </p:spTree>
    <p:extLst>
      <p:ext uri="{BB962C8B-B14F-4D97-AF65-F5344CB8AC3E}">
        <p14:creationId xmlns:p14="http://schemas.microsoft.com/office/powerpoint/2010/main" val="6269833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9959009" y="-477078"/>
            <a:ext cx="184731" cy="369332"/>
          </a:xfrm>
          <a:prstGeom prst="rect">
            <a:avLst/>
          </a:prstGeom>
          <a:noFill/>
        </p:spPr>
        <p:txBody>
          <a:bodyPr wrap="none" rtlCol="0">
            <a:spAutoFit/>
          </a:bodyPr>
          <a:lstStyle/>
          <a:p>
            <a:endParaRPr lang="en-US" dirty="0"/>
          </a:p>
        </p:txBody>
      </p:sp>
      <p:pic>
        <p:nvPicPr>
          <p:cNvPr id="4" name="Рисунок 9" descr="C:\Users\Us\Documents\Physics&amp;Math\Lectures on MBPh\4. Hemodinamics\11.07.03.03.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2910" y="874620"/>
            <a:ext cx="11676477" cy="5112523"/>
          </a:xfrm>
          <a:prstGeom prst="rect">
            <a:avLst/>
          </a:prstGeom>
          <a:noFill/>
          <a:ln>
            <a:noFill/>
          </a:ln>
        </p:spPr>
      </p:pic>
    </p:spTree>
    <p:extLst>
      <p:ext uri="{BB962C8B-B14F-4D97-AF65-F5344CB8AC3E}">
        <p14:creationId xmlns:p14="http://schemas.microsoft.com/office/powerpoint/2010/main" val="2787153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9959009" y="-477078"/>
            <a:ext cx="184731" cy="369332"/>
          </a:xfrm>
          <a:prstGeom prst="rect">
            <a:avLst/>
          </a:prstGeom>
          <a:noFill/>
        </p:spPr>
        <p:txBody>
          <a:bodyPr wrap="none" rtlCol="0">
            <a:spAutoFit/>
          </a:bodyPr>
          <a:lstStyle/>
          <a:p>
            <a:endParaRPr lang="en-US" dirty="0"/>
          </a:p>
        </p:txBody>
      </p:sp>
      <p:pic>
        <p:nvPicPr>
          <p:cNvPr id="5" name="Рисунок 17" descr="C:\Users\Us\Documents\Physics&amp;Math\Lectures on MBPh\4. Hemodinamics\M9780323045827-015-f00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1959" y="295228"/>
            <a:ext cx="11702542" cy="6170886"/>
          </a:xfrm>
          <a:prstGeom prst="rect">
            <a:avLst/>
          </a:prstGeom>
          <a:noFill/>
          <a:ln>
            <a:noFill/>
          </a:ln>
        </p:spPr>
      </p:pic>
    </p:spTree>
    <p:extLst>
      <p:ext uri="{BB962C8B-B14F-4D97-AF65-F5344CB8AC3E}">
        <p14:creationId xmlns:p14="http://schemas.microsoft.com/office/powerpoint/2010/main" val="1534806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3EB6B87-9475-4089-86FF-33E323A333B7}"/>
              </a:ext>
            </a:extLst>
          </p:cNvPr>
          <p:cNvSpPr>
            <a:spLocks noGrp="1"/>
          </p:cNvSpPr>
          <p:nvPr>
            <p:ph type="title"/>
          </p:nvPr>
        </p:nvSpPr>
        <p:spPr>
          <a:xfrm>
            <a:off x="838200" y="365125"/>
            <a:ext cx="10515600" cy="1066511"/>
          </a:xfrm>
          <a:solidFill>
            <a:srgbClr val="FFFF00"/>
          </a:solidFill>
        </p:spPr>
        <p:txBody>
          <a:bodyPr/>
          <a:lstStyle/>
          <a:p>
            <a:pPr algn="ctr"/>
            <a:r>
              <a:rPr lang="en-US" b="1" dirty="0">
                <a:solidFill>
                  <a:srgbClr val="7030A0"/>
                </a:solidFill>
              </a:rPr>
              <a:t>References</a:t>
            </a:r>
            <a:endParaRPr lang="uk-UA" b="1" dirty="0">
              <a:solidFill>
                <a:srgbClr val="7030A0"/>
              </a:solidFill>
            </a:endParaRPr>
          </a:p>
        </p:txBody>
      </p:sp>
      <p:sp>
        <p:nvSpPr>
          <p:cNvPr id="6" name="Объект 5">
            <a:extLst>
              <a:ext uri="{FF2B5EF4-FFF2-40B4-BE49-F238E27FC236}">
                <a16:creationId xmlns:a16="http://schemas.microsoft.com/office/drawing/2014/main" id="{99DF8B70-B505-4752-84F0-F751ABF732F0}"/>
              </a:ext>
            </a:extLst>
          </p:cNvPr>
          <p:cNvSpPr>
            <a:spLocks noGrp="1"/>
          </p:cNvSpPr>
          <p:nvPr>
            <p:ph idx="1"/>
          </p:nvPr>
        </p:nvSpPr>
        <p:spPr>
          <a:xfrm>
            <a:off x="438150" y="1431636"/>
            <a:ext cx="11582400" cy="4941455"/>
          </a:xfrm>
          <a:solidFill>
            <a:srgbClr val="FFFF00"/>
          </a:solidFill>
        </p:spPr>
        <p:txBody>
          <a:bodyPr>
            <a:normAutofit/>
          </a:bodyPr>
          <a:lstStyle/>
          <a:p>
            <a:pPr marL="0" indent="0">
              <a:buNone/>
            </a:pPr>
            <a:r>
              <a:rPr lang="en-US" sz="2600" dirty="0">
                <a:solidFill>
                  <a:srgbClr val="7030A0"/>
                </a:solidFill>
              </a:rPr>
              <a:t>1.Medical and Biological Physics. Part </a:t>
            </a:r>
            <a:r>
              <a:rPr lang="uk-UA" sz="2600" dirty="0">
                <a:solidFill>
                  <a:srgbClr val="7030A0"/>
                </a:solidFill>
              </a:rPr>
              <a:t>ІІ / [ </a:t>
            </a:r>
            <a:r>
              <a:rPr lang="en-US" sz="2600" dirty="0">
                <a:solidFill>
                  <a:srgbClr val="7030A0"/>
                </a:solidFill>
              </a:rPr>
              <a:t>V.I. </a:t>
            </a:r>
            <a:r>
              <a:rPr lang="en-US" sz="2600" dirty="0" err="1">
                <a:solidFill>
                  <a:srgbClr val="7030A0"/>
                </a:solidFill>
              </a:rPr>
              <a:t>Fediv</a:t>
            </a:r>
            <a:r>
              <a:rPr lang="en-US" sz="2600" dirty="0">
                <a:solidFill>
                  <a:srgbClr val="7030A0"/>
                </a:solidFill>
              </a:rPr>
              <a:t>, O.I. </a:t>
            </a:r>
            <a:r>
              <a:rPr lang="en-US" sz="2600" dirty="0" err="1">
                <a:solidFill>
                  <a:srgbClr val="7030A0"/>
                </a:solidFill>
              </a:rPr>
              <a:t>Olar</a:t>
            </a:r>
            <a:r>
              <a:rPr lang="en-US" sz="2600" dirty="0">
                <a:solidFill>
                  <a:srgbClr val="7030A0"/>
                </a:solidFill>
              </a:rPr>
              <a:t>, O.Y. </a:t>
            </a:r>
            <a:r>
              <a:rPr lang="en-US" sz="2600" dirty="0" err="1">
                <a:solidFill>
                  <a:srgbClr val="7030A0"/>
                </a:solidFill>
              </a:rPr>
              <a:t>Mykytiuk</a:t>
            </a:r>
            <a:r>
              <a:rPr lang="en-US" sz="2600" dirty="0">
                <a:solidFill>
                  <a:srgbClr val="7030A0"/>
                </a:solidFill>
              </a:rPr>
              <a:t>, V.F. </a:t>
            </a:r>
            <a:r>
              <a:rPr lang="en-US" sz="2600" dirty="0" err="1">
                <a:solidFill>
                  <a:srgbClr val="7030A0"/>
                </a:solidFill>
              </a:rPr>
              <a:t>Boiechko</a:t>
            </a:r>
            <a:r>
              <a:rPr lang="en-US" sz="2600" dirty="0">
                <a:solidFill>
                  <a:srgbClr val="7030A0"/>
                </a:solidFill>
              </a:rPr>
              <a:t>]. Textbook for students of higher medical education institutions – Chernivtsi: BSMU Publishing House, 2017. - 235 p.    </a:t>
            </a:r>
          </a:p>
          <a:p>
            <a:pPr marL="0" indent="0">
              <a:buNone/>
            </a:pPr>
            <a:r>
              <a:rPr lang="en-US" sz="2600" b="1" dirty="0">
                <a:solidFill>
                  <a:srgbClr val="7030A0"/>
                </a:solidFill>
              </a:rPr>
              <a:t>5. Internet resources:</a:t>
            </a:r>
          </a:p>
          <a:p>
            <a:pPr marL="0" indent="0">
              <a:buNone/>
            </a:pPr>
            <a:r>
              <a:rPr lang="en-US" sz="2400" dirty="0">
                <a:solidFill>
                  <a:srgbClr val="7030A0"/>
                </a:solidFill>
              </a:rPr>
              <a:t>Medical Physics </a:t>
            </a:r>
            <a:r>
              <a:rPr lang="en-US" sz="2400" u="sng" dirty="0">
                <a:hlinkClick r:id="rId2"/>
              </a:rPr>
              <a:t>https://www3.nd.edu/~nsl/Lectures/mphysics/</a:t>
            </a:r>
            <a:endParaRPr lang="en-UA" sz="2400" dirty="0"/>
          </a:p>
          <a:p>
            <a:pPr marL="0" indent="0">
              <a:buNone/>
            </a:pPr>
            <a:r>
              <a:rPr lang="en-GB" sz="2400" dirty="0">
                <a:hlinkClick r:id="rId3"/>
              </a:rPr>
              <a:t>https://en.wikipedia.org/wiki/Hemodynamics</a:t>
            </a:r>
            <a:endParaRPr lang="en-GB" sz="2400" dirty="0"/>
          </a:p>
          <a:p>
            <a:pPr marL="0" indent="0">
              <a:buNone/>
            </a:pPr>
            <a:endParaRPr lang="uk-UA" sz="1800" dirty="0"/>
          </a:p>
        </p:txBody>
      </p:sp>
    </p:spTree>
    <p:extLst>
      <p:ext uri="{BB962C8B-B14F-4D97-AF65-F5344CB8AC3E}">
        <p14:creationId xmlns:p14="http://schemas.microsoft.com/office/powerpoint/2010/main" val="643316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endParaRPr lang="en-US" sz="3600" dirty="0">
              <a:solidFill>
                <a:schemeClr val="accent4">
                  <a:lumMod val="40000"/>
                  <a:lumOff val="60000"/>
                </a:schemeClr>
              </a:solidFill>
              <a:latin typeface="Blogger Sans" charset="0"/>
              <a:ea typeface="Blogger Sans" charset="0"/>
              <a:cs typeface="Blogger Sans" charset="0"/>
            </a:endParaRPr>
          </a:p>
          <a:p>
            <a:pPr algn="l"/>
            <a:r>
              <a:rPr lang="en-US" dirty="0">
                <a:solidFill>
                  <a:schemeClr val="bg1"/>
                </a:solidFill>
                <a:latin typeface="Blogger Sans" charset="0"/>
                <a:ea typeface="Blogger Sans" charset="0"/>
                <a:cs typeface="Blogger Sans" charset="0"/>
              </a:rPr>
              <a:t> </a:t>
            </a:r>
          </a:p>
          <a:p>
            <a:pPr algn="l"/>
            <a:r>
              <a:rPr lang="en-US" sz="2800" dirty="0">
                <a:solidFill>
                  <a:schemeClr val="bg1"/>
                </a:solidFill>
                <a:latin typeface="Blogger Sans" charset="0"/>
                <a:ea typeface="Blogger Sans" charset="0"/>
                <a:cs typeface="Blogger Sans" charset="0"/>
              </a:rPr>
              <a:t> </a:t>
            </a:r>
          </a:p>
        </p:txBody>
      </p:sp>
      <mc:AlternateContent xmlns:mc="http://schemas.openxmlformats.org/markup-compatibility/2006" xmlns:a14="http://schemas.microsoft.com/office/drawing/2010/main">
        <mc:Choice Requires="a14">
          <p:sp>
            <p:nvSpPr>
              <p:cNvPr id="2" name="TextBox 1"/>
              <p:cNvSpPr txBox="1"/>
              <p:nvPr/>
            </p:nvSpPr>
            <p:spPr>
              <a:xfrm>
                <a:off x="406397" y="447046"/>
                <a:ext cx="11396133" cy="584775"/>
              </a:xfrm>
              <a:prstGeom prst="rect">
                <a:avLst/>
              </a:prstGeom>
              <a:noFill/>
            </p:spPr>
            <p:txBody>
              <a:bodyPr wrap="square" rtlCol="0">
                <a:spAutoFit/>
              </a:bodyPr>
              <a:lstStyle/>
              <a:p>
                <a:pPr algn="ctr"/>
                <a:r>
                  <a:rPr lang="en-US" sz="3200" b="1" dirty="0">
                    <a:solidFill>
                      <a:schemeClr val="bg1"/>
                    </a:solidFill>
                  </a:rPr>
                  <a:t>For incompressible fluid when density </a:t>
                </a:r>
                <a14:m>
                  <m:oMath xmlns:m="http://schemas.openxmlformats.org/officeDocument/2006/math">
                    <m:r>
                      <a:rPr lang="en-US" sz="3200" b="1" i="1">
                        <a:solidFill>
                          <a:schemeClr val="bg1"/>
                        </a:solidFill>
                        <a:latin typeface="Cambria Math" charset="0"/>
                      </a:rPr>
                      <m:t>𝝆</m:t>
                    </m:r>
                    <m:r>
                      <a:rPr lang="en-US" sz="3200" b="1" i="1">
                        <a:solidFill>
                          <a:schemeClr val="bg1"/>
                        </a:solidFill>
                        <a:latin typeface="Cambria Math" charset="0"/>
                      </a:rPr>
                      <m:t>=</m:t>
                    </m:r>
                    <m:r>
                      <a:rPr lang="en-US" sz="3200" b="1" i="1">
                        <a:solidFill>
                          <a:schemeClr val="bg1"/>
                        </a:solidFill>
                        <a:latin typeface="Cambria Math" charset="0"/>
                      </a:rPr>
                      <m:t>𝒄𝒐𝒏𝒔𝒕</m:t>
                    </m:r>
                  </m:oMath>
                </a14:m>
                <a:r>
                  <a:rPr lang="en-US" sz="3200" b="1" dirty="0">
                    <a:solidFill>
                      <a:schemeClr val="bg1"/>
                    </a:solidFill>
                  </a:rPr>
                  <a:t> then</a:t>
                </a:r>
                <a:r>
                  <a:rPr lang="en-US" sz="3200" dirty="0">
                    <a:solidFill>
                      <a:schemeClr val="bg1"/>
                    </a:solidFill>
                    <a:effectLst/>
                  </a:rPr>
                  <a:t> </a:t>
                </a:r>
                <a:endParaRPr lang="en-US" sz="3200" dirty="0">
                  <a:solidFill>
                    <a:schemeClr val="bg1"/>
                  </a:solidFill>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406397" y="447046"/>
                <a:ext cx="11396133" cy="584775"/>
              </a:xfrm>
              <a:prstGeom prst="rect">
                <a:avLst/>
              </a:prstGeom>
              <a:blipFill rotWithShape="1">
                <a:blip r:embed="rId3"/>
                <a:stretch>
                  <a:fillRect t="-12500" b="-34375"/>
                </a:stretch>
              </a:blipFill>
            </p:spPr>
            <p:txBody>
              <a:bodyPr/>
              <a:lstStyle/>
              <a:p>
                <a:r>
                  <a:rPr lang="ru-RU">
                    <a:noFill/>
                  </a:rPr>
                  <a:t> </a:t>
                </a:r>
              </a:p>
            </p:txBody>
          </p:sp>
        </mc:Fallback>
      </mc:AlternateContent>
      <p:pic>
        <p:nvPicPr>
          <p:cNvPr id="10"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3193547" y="1347485"/>
            <a:ext cx="5821830" cy="3152308"/>
          </a:xfrm>
          <a:prstGeom prst="rect">
            <a:avLst/>
          </a:prstGeom>
          <a:noFill/>
          <a:ln>
            <a:noFill/>
          </a:ln>
        </p:spPr>
      </p:pic>
      <mc:AlternateContent xmlns:mc="http://schemas.openxmlformats.org/markup-compatibility/2006" xmlns:a14="http://schemas.microsoft.com/office/drawing/2010/main">
        <mc:Choice Requires="a14">
          <p:sp>
            <p:nvSpPr>
              <p:cNvPr id="11" name="TextBox 10"/>
              <p:cNvSpPr txBox="1"/>
              <p:nvPr/>
            </p:nvSpPr>
            <p:spPr>
              <a:xfrm>
                <a:off x="406396" y="4877012"/>
                <a:ext cx="11396133" cy="2062103"/>
              </a:xfrm>
              <a:prstGeom prst="rect">
                <a:avLst/>
              </a:prstGeom>
              <a:noFill/>
            </p:spPr>
            <p:txBody>
              <a:bodyPr wrap="square" rtlCol="0">
                <a:spAutoFit/>
              </a:bodyPr>
              <a:lstStyle/>
              <a:p>
                <a:pPr algn="ctr"/>
                <a:r>
                  <a:rPr lang="en-US" sz="3600" b="1" i="1" dirty="0">
                    <a:solidFill>
                      <a:schemeClr val="bg1"/>
                    </a:solidFill>
                  </a:rPr>
                  <a:t>Q =</a:t>
                </a:r>
                <a14:m>
                  <m:oMath xmlns:m="http://schemas.openxmlformats.org/officeDocument/2006/math">
                    <m:r>
                      <a:rPr lang="en-US" sz="3600" b="1" i="1" smtClean="0">
                        <a:solidFill>
                          <a:schemeClr val="bg1"/>
                        </a:solidFill>
                        <a:latin typeface="Cambria Math"/>
                      </a:rPr>
                      <m:t> </m:t>
                    </m:r>
                    <m:r>
                      <a:rPr lang="en-US" sz="3600" b="1" i="1" smtClean="0">
                        <a:solidFill>
                          <a:schemeClr val="bg1"/>
                        </a:solidFill>
                        <a:latin typeface="Cambria Math" charset="0"/>
                      </a:rPr>
                      <m:t>𝒗</m:t>
                    </m:r>
                    <m:r>
                      <a:rPr lang="en-US" sz="3600" b="1" i="1" smtClean="0">
                        <a:solidFill>
                          <a:schemeClr val="bg1"/>
                        </a:solidFill>
                        <a:latin typeface="Cambria Math" charset="0"/>
                      </a:rPr>
                      <m:t>∙</m:t>
                    </m:r>
                    <m:r>
                      <a:rPr lang="en-US" sz="3600" b="1" i="1" smtClean="0">
                        <a:solidFill>
                          <a:schemeClr val="bg1"/>
                        </a:solidFill>
                        <a:latin typeface="Cambria Math" charset="0"/>
                      </a:rPr>
                      <m:t>𝑺</m:t>
                    </m:r>
                    <m:r>
                      <a:rPr lang="en-US" sz="3600" b="1" i="1" smtClean="0">
                        <a:solidFill>
                          <a:schemeClr val="bg1"/>
                        </a:solidFill>
                        <a:latin typeface="Cambria Math" charset="0"/>
                      </a:rPr>
                      <m:t>= </m:t>
                    </m:r>
                  </m:oMath>
                </a14:m>
                <a:r>
                  <a:rPr lang="en-US" sz="3600" b="1" dirty="0" err="1">
                    <a:solidFill>
                      <a:schemeClr val="bg1"/>
                    </a:solidFill>
                  </a:rPr>
                  <a:t>const</a:t>
                </a:r>
                <a:r>
                  <a:rPr lang="en-US" sz="3600" b="1" dirty="0">
                    <a:solidFill>
                      <a:schemeClr val="bg1"/>
                    </a:solidFill>
                  </a:rPr>
                  <a:t>   or   </a:t>
                </a:r>
                <a14:m>
                  <m:oMath xmlns:m="http://schemas.openxmlformats.org/officeDocument/2006/math">
                    <m:sSub>
                      <m:sSubPr>
                        <m:ctrlPr>
                          <a:rPr lang="en-US" sz="3600" b="1" i="1">
                            <a:solidFill>
                              <a:schemeClr val="bg1"/>
                            </a:solidFill>
                            <a:latin typeface="Cambria Math" panose="02040503050406030204" pitchFamily="18" charset="0"/>
                          </a:rPr>
                        </m:ctrlPr>
                      </m:sSubPr>
                      <m:e>
                        <m:r>
                          <a:rPr lang="en-US" sz="3600" b="1" i="1">
                            <a:solidFill>
                              <a:schemeClr val="bg1"/>
                            </a:solidFill>
                            <a:latin typeface="Cambria Math" charset="0"/>
                          </a:rPr>
                          <m:t>𝑺</m:t>
                        </m:r>
                      </m:e>
                      <m:sub>
                        <m:r>
                          <a:rPr lang="en-US" sz="3600" b="1" i="1">
                            <a:solidFill>
                              <a:schemeClr val="bg1"/>
                            </a:solidFill>
                            <a:latin typeface="Cambria Math" charset="0"/>
                          </a:rPr>
                          <m:t>𝟏</m:t>
                        </m:r>
                      </m:sub>
                    </m:sSub>
                    <m:sSub>
                      <m:sSubPr>
                        <m:ctrlPr>
                          <a:rPr lang="en-US" sz="3600" b="1" i="1">
                            <a:solidFill>
                              <a:schemeClr val="bg1"/>
                            </a:solidFill>
                            <a:latin typeface="Cambria Math" panose="02040503050406030204" pitchFamily="18" charset="0"/>
                          </a:rPr>
                        </m:ctrlPr>
                      </m:sSubPr>
                      <m:e>
                        <m:r>
                          <a:rPr lang="en-US" sz="3600" b="1" i="1">
                            <a:solidFill>
                              <a:schemeClr val="bg1"/>
                            </a:solidFill>
                            <a:latin typeface="Cambria Math" charset="0"/>
                          </a:rPr>
                          <m:t>𝒗</m:t>
                        </m:r>
                      </m:e>
                      <m:sub>
                        <m:r>
                          <a:rPr lang="en-US" sz="3600" b="1" i="1">
                            <a:solidFill>
                              <a:schemeClr val="bg1"/>
                            </a:solidFill>
                            <a:latin typeface="Cambria Math" charset="0"/>
                          </a:rPr>
                          <m:t>𝟏</m:t>
                        </m:r>
                      </m:sub>
                    </m:sSub>
                  </m:oMath>
                </a14:m>
                <a:r>
                  <a:rPr lang="en-US" sz="3600" b="1" dirty="0">
                    <a:solidFill>
                      <a:schemeClr val="bg1"/>
                    </a:solidFill>
                  </a:rPr>
                  <a:t> = </a:t>
                </a:r>
                <a14:m>
                  <m:oMath xmlns:m="http://schemas.openxmlformats.org/officeDocument/2006/math">
                    <m:sSub>
                      <m:sSubPr>
                        <m:ctrlPr>
                          <a:rPr lang="en-US" sz="3600" b="1" i="1">
                            <a:solidFill>
                              <a:schemeClr val="bg1"/>
                            </a:solidFill>
                            <a:latin typeface="Cambria Math" panose="02040503050406030204" pitchFamily="18" charset="0"/>
                          </a:rPr>
                        </m:ctrlPr>
                      </m:sSubPr>
                      <m:e>
                        <m:r>
                          <a:rPr lang="en-US" sz="3600" b="1" i="1">
                            <a:solidFill>
                              <a:schemeClr val="bg1"/>
                            </a:solidFill>
                            <a:latin typeface="Cambria Math" charset="0"/>
                          </a:rPr>
                          <m:t>𝑺</m:t>
                        </m:r>
                      </m:e>
                      <m:sub>
                        <m:r>
                          <a:rPr lang="en-US" sz="3600" b="1" i="1">
                            <a:solidFill>
                              <a:schemeClr val="bg1"/>
                            </a:solidFill>
                            <a:latin typeface="Cambria Math" charset="0"/>
                          </a:rPr>
                          <m:t>𝟐</m:t>
                        </m:r>
                      </m:sub>
                    </m:sSub>
                    <m:sSub>
                      <m:sSubPr>
                        <m:ctrlPr>
                          <a:rPr lang="en-US" sz="3600" b="1" i="1">
                            <a:solidFill>
                              <a:schemeClr val="bg1"/>
                            </a:solidFill>
                            <a:latin typeface="Cambria Math" panose="02040503050406030204" pitchFamily="18" charset="0"/>
                          </a:rPr>
                        </m:ctrlPr>
                      </m:sSubPr>
                      <m:e>
                        <m:r>
                          <a:rPr lang="en-US" sz="3600" b="1" i="1">
                            <a:solidFill>
                              <a:schemeClr val="bg1"/>
                            </a:solidFill>
                            <a:latin typeface="Cambria Math" charset="0"/>
                          </a:rPr>
                          <m:t>𝒗</m:t>
                        </m:r>
                      </m:e>
                      <m:sub>
                        <m:r>
                          <a:rPr lang="en-US" sz="3600" b="1" i="1">
                            <a:solidFill>
                              <a:schemeClr val="bg1"/>
                            </a:solidFill>
                            <a:latin typeface="Cambria Math" charset="0"/>
                          </a:rPr>
                          <m:t>𝟐</m:t>
                        </m:r>
                      </m:sub>
                    </m:sSub>
                  </m:oMath>
                </a14:m>
                <a:r>
                  <a:rPr lang="en-US" sz="3600" dirty="0"/>
                  <a:t> </a:t>
                </a:r>
              </a:p>
              <a:p>
                <a:pPr algn="ctr"/>
                <a:r>
                  <a:rPr lang="en-US" sz="2800" dirty="0">
                    <a:solidFill>
                      <a:schemeClr val="bg1"/>
                    </a:solidFill>
                  </a:rPr>
                  <a:t>When a flow splits into two currents the sum of flow rates remains constant </a:t>
                </a:r>
                <a:r>
                  <a:rPr lang="en-US" sz="2800" b="1" i="1" dirty="0">
                    <a:solidFill>
                      <a:schemeClr val="bg1"/>
                    </a:solidFill>
                  </a:rPr>
                  <a:t>Q = </a:t>
                </a:r>
                <a14:m>
                  <m:oMath xmlns:m="http://schemas.openxmlformats.org/officeDocument/2006/math">
                    <m:sSub>
                      <m:sSubPr>
                        <m:ctrlPr>
                          <a:rPr lang="en-US" sz="2800" b="1" i="1">
                            <a:solidFill>
                              <a:schemeClr val="bg1"/>
                            </a:solidFill>
                            <a:latin typeface="Cambria Math" panose="02040503050406030204" pitchFamily="18" charset="0"/>
                          </a:rPr>
                        </m:ctrlPr>
                      </m:sSubPr>
                      <m:e>
                        <m:r>
                          <a:rPr lang="en-US" sz="2800" b="1" i="1">
                            <a:solidFill>
                              <a:schemeClr val="bg1"/>
                            </a:solidFill>
                            <a:latin typeface="Cambria Math" charset="0"/>
                          </a:rPr>
                          <m:t>𝑸</m:t>
                        </m:r>
                      </m:e>
                      <m:sub>
                        <m:r>
                          <a:rPr lang="en-US" sz="2800" b="1" i="1">
                            <a:solidFill>
                              <a:schemeClr val="bg1"/>
                            </a:solidFill>
                            <a:latin typeface="Cambria Math" charset="0"/>
                          </a:rPr>
                          <m:t>𝟏</m:t>
                        </m:r>
                      </m:sub>
                    </m:sSub>
                  </m:oMath>
                </a14:m>
                <a:r>
                  <a:rPr lang="en-US" sz="2800" b="1" i="1" dirty="0">
                    <a:solidFill>
                      <a:schemeClr val="bg1"/>
                    </a:solidFill>
                  </a:rPr>
                  <a:t> + </a:t>
                </a:r>
                <a14:m>
                  <m:oMath xmlns:m="http://schemas.openxmlformats.org/officeDocument/2006/math">
                    <m:sSub>
                      <m:sSubPr>
                        <m:ctrlPr>
                          <a:rPr lang="en-US" sz="2800" b="1" i="1">
                            <a:solidFill>
                              <a:schemeClr val="bg1"/>
                            </a:solidFill>
                            <a:latin typeface="Cambria Math" panose="02040503050406030204" pitchFamily="18" charset="0"/>
                          </a:rPr>
                        </m:ctrlPr>
                      </m:sSubPr>
                      <m:e>
                        <m:r>
                          <a:rPr lang="en-US" sz="2800" b="1" i="1">
                            <a:solidFill>
                              <a:schemeClr val="bg1"/>
                            </a:solidFill>
                            <a:latin typeface="Cambria Math" charset="0"/>
                          </a:rPr>
                          <m:t>𝑸</m:t>
                        </m:r>
                      </m:e>
                      <m:sub>
                        <m:r>
                          <a:rPr lang="en-US" sz="2800" b="1" i="1">
                            <a:solidFill>
                              <a:schemeClr val="bg1"/>
                            </a:solidFill>
                            <a:latin typeface="Cambria Math" charset="0"/>
                          </a:rPr>
                          <m:t>𝟐</m:t>
                        </m:r>
                      </m:sub>
                    </m:sSub>
                  </m:oMath>
                </a14:m>
                <a:endParaRPr lang="en-US" sz="3600" dirty="0"/>
              </a:p>
              <a:p>
                <a:pPr algn="ctr"/>
                <a:endParaRPr lang="en-US" sz="3600" dirty="0">
                  <a:solidFill>
                    <a:schemeClr val="bg1"/>
                  </a:solidFill>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406396" y="4877012"/>
                <a:ext cx="11396133" cy="2062103"/>
              </a:xfrm>
              <a:prstGeom prst="rect">
                <a:avLst/>
              </a:prstGeom>
              <a:blipFill rotWithShape="1">
                <a:blip r:embed="rId5"/>
                <a:stretch>
                  <a:fillRect t="-4438" r="-589"/>
                </a:stretch>
              </a:blipFill>
            </p:spPr>
            <p:txBody>
              <a:bodyPr/>
              <a:lstStyle/>
              <a:p>
                <a:r>
                  <a:rPr lang="ru-RU">
                    <a:noFill/>
                  </a:rPr>
                  <a:t> </a:t>
                </a:r>
              </a:p>
            </p:txBody>
          </p:sp>
        </mc:Fallback>
      </mc:AlternateContent>
    </p:spTree>
    <p:extLst>
      <p:ext uri="{BB962C8B-B14F-4D97-AF65-F5344CB8AC3E}">
        <p14:creationId xmlns:p14="http://schemas.microsoft.com/office/powerpoint/2010/main" val="16970542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endParaRPr lang="en-US" sz="3600" dirty="0">
              <a:solidFill>
                <a:schemeClr val="accent4">
                  <a:lumMod val="40000"/>
                  <a:lumOff val="60000"/>
                </a:schemeClr>
              </a:solidFill>
              <a:latin typeface="Blogger Sans" charset="0"/>
              <a:ea typeface="Blogger Sans" charset="0"/>
              <a:cs typeface="Blogger Sans" charset="0"/>
            </a:endParaRPr>
          </a:p>
          <a:p>
            <a:pPr algn="l"/>
            <a:r>
              <a:rPr lang="en-US" dirty="0">
                <a:solidFill>
                  <a:schemeClr val="bg1"/>
                </a:solidFill>
                <a:latin typeface="Blogger Sans" charset="0"/>
                <a:ea typeface="Blogger Sans" charset="0"/>
                <a:cs typeface="Blogger Sans" charset="0"/>
              </a:rPr>
              <a:t> </a:t>
            </a:r>
          </a:p>
          <a:p>
            <a:pPr algn="l"/>
            <a:r>
              <a:rPr lang="en-US" sz="2800" dirty="0">
                <a:solidFill>
                  <a:schemeClr val="bg1"/>
                </a:solidFill>
                <a:latin typeface="Blogger Sans" charset="0"/>
                <a:ea typeface="Blogger Sans" charset="0"/>
                <a:cs typeface="Blogger Sans" charset="0"/>
              </a:rPr>
              <a:t> </a:t>
            </a:r>
          </a:p>
        </p:txBody>
      </p:sp>
      <p:sp>
        <p:nvSpPr>
          <p:cNvPr id="2" name="TextBox 1"/>
          <p:cNvSpPr txBox="1"/>
          <p:nvPr/>
        </p:nvSpPr>
        <p:spPr>
          <a:xfrm>
            <a:off x="406399" y="515265"/>
            <a:ext cx="11396133" cy="523220"/>
          </a:xfrm>
          <a:prstGeom prst="rect">
            <a:avLst/>
          </a:prstGeom>
          <a:noFill/>
        </p:spPr>
        <p:txBody>
          <a:bodyPr wrap="square" rtlCol="0">
            <a:spAutoFit/>
          </a:bodyPr>
          <a:lstStyle/>
          <a:p>
            <a:r>
              <a:rPr lang="en-US" sz="2800" b="1" dirty="0">
                <a:solidFill>
                  <a:schemeClr val="bg1"/>
                </a:solidFill>
              </a:rPr>
              <a:t>2.3. Bernoulli's equation.</a:t>
            </a:r>
            <a:endParaRPr lang="en-US" sz="2800" dirty="0">
              <a:solidFill>
                <a:schemeClr val="bg1"/>
              </a:solidFill>
            </a:endParaRPr>
          </a:p>
        </p:txBody>
      </p:sp>
      <p:pic>
        <p:nvPicPr>
          <p:cNvPr id="4"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3586578" y="2408132"/>
            <a:ext cx="5595582" cy="4210525"/>
          </a:xfrm>
          <a:prstGeom prst="rect">
            <a:avLst/>
          </a:prstGeom>
          <a:noFill/>
          <a:ln>
            <a:noFill/>
          </a:ln>
        </p:spPr>
      </p:pic>
      <p:pic>
        <p:nvPicPr>
          <p:cNvPr id="5" name="Рисунок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2559802" y="1284144"/>
            <a:ext cx="7089325" cy="828000"/>
          </a:xfrm>
          <a:prstGeom prst="rect">
            <a:avLst/>
          </a:prstGeom>
          <a:noFill/>
          <a:ln>
            <a:noFill/>
          </a:ln>
        </p:spPr>
      </p:pic>
    </p:spTree>
    <p:extLst>
      <p:ext uri="{BB962C8B-B14F-4D97-AF65-F5344CB8AC3E}">
        <p14:creationId xmlns:p14="http://schemas.microsoft.com/office/powerpoint/2010/main" val="377501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endParaRPr lang="en-US" sz="3600" dirty="0">
              <a:solidFill>
                <a:schemeClr val="accent4">
                  <a:lumMod val="40000"/>
                  <a:lumOff val="60000"/>
                </a:schemeClr>
              </a:solidFill>
              <a:latin typeface="Blogger Sans" charset="0"/>
              <a:ea typeface="Blogger Sans" charset="0"/>
              <a:cs typeface="Blogger Sans" charset="0"/>
            </a:endParaRPr>
          </a:p>
          <a:p>
            <a:pPr algn="l"/>
            <a:r>
              <a:rPr lang="en-US" dirty="0">
                <a:solidFill>
                  <a:schemeClr val="bg1"/>
                </a:solidFill>
                <a:latin typeface="Blogger Sans" charset="0"/>
                <a:ea typeface="Blogger Sans" charset="0"/>
                <a:cs typeface="Blogger Sans" charset="0"/>
              </a:rPr>
              <a:t> </a:t>
            </a:r>
          </a:p>
          <a:p>
            <a:pPr algn="l"/>
            <a:r>
              <a:rPr lang="en-US" sz="2800" dirty="0">
                <a:solidFill>
                  <a:schemeClr val="bg1"/>
                </a:solidFill>
                <a:latin typeface="Blogger Sans" charset="0"/>
                <a:ea typeface="Blogger Sans" charset="0"/>
                <a:cs typeface="Blogger Sans" charset="0"/>
              </a:rPr>
              <a:t> </a:t>
            </a:r>
          </a:p>
        </p:txBody>
      </p:sp>
      <mc:AlternateContent xmlns:mc="http://schemas.openxmlformats.org/markup-compatibility/2006" xmlns:a14="http://schemas.microsoft.com/office/drawing/2010/main">
        <mc:Choice Requires="a14">
          <p:sp>
            <p:nvSpPr>
              <p:cNvPr id="2" name="TextBox 1"/>
              <p:cNvSpPr txBox="1"/>
              <p:nvPr/>
            </p:nvSpPr>
            <p:spPr>
              <a:xfrm>
                <a:off x="406398" y="743167"/>
                <a:ext cx="11396133" cy="4257191"/>
              </a:xfrm>
              <a:prstGeom prst="rect">
                <a:avLst/>
              </a:prstGeom>
              <a:noFill/>
            </p:spPr>
            <p:txBody>
              <a:bodyPr wrap="square" rtlCol="0">
                <a:spAutoFit/>
              </a:bodyPr>
              <a:lstStyle/>
              <a:p>
                <a:pPr algn="ctr"/>
                <a:r>
                  <a:rPr lang="en-US" sz="2800" dirty="0">
                    <a:solidFill>
                      <a:schemeClr val="bg1"/>
                    </a:solidFill>
                  </a:rPr>
                  <a:t>When a fluid flows into a narrower channel, its speed increases. That means its kinetic energy also increases. The increased kinetic energy comes from the net work done on the fluid to push it into the channel and the work done on the fluid by the gravitational force, if the fluid changes vertical position.</a:t>
                </a:r>
              </a:p>
              <a:p>
                <a:pPr algn="ctr"/>
                <a:endParaRPr lang="en-US" sz="2800" dirty="0">
                  <a:solidFill>
                    <a:schemeClr val="bg1"/>
                  </a:solidFill>
                </a:endParaRPr>
              </a:p>
              <a:p>
                <a:pPr algn="ctr"/>
                <a14:m>
                  <m:oMath xmlns:m="http://schemas.openxmlformats.org/officeDocument/2006/math">
                    <m:f>
                      <m:fPr>
                        <m:ctrlPr>
                          <a:rPr lang="en-US" sz="3600" b="1" i="1">
                            <a:solidFill>
                              <a:schemeClr val="bg1"/>
                            </a:solidFill>
                            <a:latin typeface="Cambria Math" panose="02040503050406030204" pitchFamily="18" charset="0"/>
                          </a:rPr>
                        </m:ctrlPr>
                      </m:fPr>
                      <m:num>
                        <m:sSubSup>
                          <m:sSubSupPr>
                            <m:ctrlPr>
                              <a:rPr lang="en-US" sz="3600" b="1" i="1">
                                <a:solidFill>
                                  <a:schemeClr val="bg1"/>
                                </a:solidFill>
                                <a:latin typeface="Cambria Math" panose="02040503050406030204" pitchFamily="18" charset="0"/>
                              </a:rPr>
                            </m:ctrlPr>
                          </m:sSubSupPr>
                          <m:e>
                            <m:r>
                              <a:rPr lang="de-DE" sz="3600" b="1" i="1">
                                <a:solidFill>
                                  <a:schemeClr val="bg1"/>
                                </a:solidFill>
                                <a:latin typeface="Cambria Math" charset="0"/>
                              </a:rPr>
                              <m:t>∆</m:t>
                            </m:r>
                            <m:r>
                              <a:rPr lang="en-US" sz="3600" b="1" i="1">
                                <a:solidFill>
                                  <a:schemeClr val="bg1"/>
                                </a:solidFill>
                                <a:latin typeface="Cambria Math" charset="0"/>
                              </a:rPr>
                              <m:t>𝒎𝒗</m:t>
                            </m:r>
                          </m:e>
                          <m:sub>
                            <m:r>
                              <a:rPr lang="de-DE" sz="3600" b="1" i="1">
                                <a:solidFill>
                                  <a:schemeClr val="bg1"/>
                                </a:solidFill>
                                <a:latin typeface="Cambria Math" charset="0"/>
                              </a:rPr>
                              <m:t>𝟐</m:t>
                            </m:r>
                          </m:sub>
                          <m:sup>
                            <m:r>
                              <a:rPr lang="de-DE" sz="3600" b="1" i="1">
                                <a:solidFill>
                                  <a:schemeClr val="bg1"/>
                                </a:solidFill>
                                <a:latin typeface="Cambria Math" charset="0"/>
                              </a:rPr>
                              <m:t>𝟐</m:t>
                            </m:r>
                          </m:sup>
                        </m:sSubSup>
                      </m:num>
                      <m:den>
                        <m:r>
                          <a:rPr lang="de-DE" sz="3600" b="1" i="1">
                            <a:solidFill>
                              <a:schemeClr val="bg1"/>
                            </a:solidFill>
                            <a:latin typeface="Cambria Math" charset="0"/>
                          </a:rPr>
                          <m:t>𝟐</m:t>
                        </m:r>
                      </m:den>
                    </m:f>
                  </m:oMath>
                </a14:m>
                <a:r>
                  <a:rPr lang="de-DE" sz="3600" b="1" i="1" dirty="0">
                    <a:solidFill>
                      <a:schemeClr val="bg1"/>
                    </a:solidFill>
                  </a:rPr>
                  <a:t>  - </a:t>
                </a:r>
                <a14:m>
                  <m:oMath xmlns:m="http://schemas.openxmlformats.org/officeDocument/2006/math">
                    <m:f>
                      <m:fPr>
                        <m:ctrlPr>
                          <a:rPr lang="en-US" sz="3600" b="1" i="1">
                            <a:solidFill>
                              <a:schemeClr val="bg1"/>
                            </a:solidFill>
                            <a:latin typeface="Cambria Math" panose="02040503050406030204" pitchFamily="18" charset="0"/>
                          </a:rPr>
                        </m:ctrlPr>
                      </m:fPr>
                      <m:num>
                        <m:sSubSup>
                          <m:sSubSupPr>
                            <m:ctrlPr>
                              <a:rPr lang="en-US" sz="3600" b="1" i="1">
                                <a:solidFill>
                                  <a:schemeClr val="bg1"/>
                                </a:solidFill>
                                <a:latin typeface="Cambria Math" panose="02040503050406030204" pitchFamily="18" charset="0"/>
                              </a:rPr>
                            </m:ctrlPr>
                          </m:sSubSupPr>
                          <m:e>
                            <m:r>
                              <a:rPr lang="de-DE" sz="3600" b="1" i="1">
                                <a:solidFill>
                                  <a:schemeClr val="bg1"/>
                                </a:solidFill>
                                <a:latin typeface="Cambria Math" charset="0"/>
                              </a:rPr>
                              <m:t>∆</m:t>
                            </m:r>
                            <m:r>
                              <a:rPr lang="en-US" sz="3600" b="1" i="1">
                                <a:solidFill>
                                  <a:schemeClr val="bg1"/>
                                </a:solidFill>
                                <a:latin typeface="Cambria Math" charset="0"/>
                              </a:rPr>
                              <m:t>𝒎𝒗</m:t>
                            </m:r>
                          </m:e>
                          <m:sub>
                            <m:r>
                              <a:rPr lang="de-DE" sz="3600" b="1" i="1">
                                <a:solidFill>
                                  <a:schemeClr val="bg1"/>
                                </a:solidFill>
                                <a:latin typeface="Cambria Math" charset="0"/>
                              </a:rPr>
                              <m:t>𝟏</m:t>
                            </m:r>
                          </m:sub>
                          <m:sup>
                            <m:r>
                              <a:rPr lang="de-DE" sz="3600" b="1" i="1">
                                <a:solidFill>
                                  <a:schemeClr val="bg1"/>
                                </a:solidFill>
                                <a:latin typeface="Cambria Math" charset="0"/>
                              </a:rPr>
                              <m:t>𝟐</m:t>
                            </m:r>
                          </m:sup>
                        </m:sSubSup>
                      </m:num>
                      <m:den>
                        <m:r>
                          <a:rPr lang="de-DE" sz="3600" b="1" i="1">
                            <a:solidFill>
                              <a:schemeClr val="bg1"/>
                            </a:solidFill>
                            <a:latin typeface="Cambria Math" charset="0"/>
                          </a:rPr>
                          <m:t>𝟐</m:t>
                        </m:r>
                      </m:den>
                    </m:f>
                  </m:oMath>
                </a14:m>
                <a:r>
                  <a:rPr lang="en-US" sz="3600" b="1" i="1" dirty="0">
                    <a:solidFill>
                      <a:schemeClr val="bg1"/>
                    </a:solidFill>
                  </a:rPr>
                  <a:t> </a:t>
                </a:r>
                <a:r>
                  <a:rPr lang="de-DE" sz="3600" b="1" i="1" dirty="0">
                    <a:solidFill>
                      <a:schemeClr val="bg1"/>
                    </a:solidFill>
                  </a:rPr>
                  <a:t>  =   </a:t>
                </a:r>
                <a14:m>
                  <m:oMath xmlns:m="http://schemas.openxmlformats.org/officeDocument/2006/math">
                    <m:sSub>
                      <m:sSubPr>
                        <m:ctrlPr>
                          <a:rPr lang="en-US" sz="3600" b="1" i="1">
                            <a:solidFill>
                              <a:schemeClr val="bg1"/>
                            </a:solidFill>
                            <a:latin typeface="Cambria Math" panose="02040503050406030204" pitchFamily="18" charset="0"/>
                          </a:rPr>
                        </m:ctrlPr>
                      </m:sSubPr>
                      <m:e>
                        <m:r>
                          <a:rPr lang="en-US" sz="3600" b="1" i="1">
                            <a:solidFill>
                              <a:schemeClr val="bg1"/>
                            </a:solidFill>
                            <a:latin typeface="Cambria Math" charset="0"/>
                          </a:rPr>
                          <m:t>𝑾</m:t>
                        </m:r>
                      </m:e>
                      <m:sub>
                        <m:r>
                          <a:rPr lang="en-US" sz="3600" b="1" i="1">
                            <a:solidFill>
                              <a:schemeClr val="bg1"/>
                            </a:solidFill>
                            <a:latin typeface="Cambria Math" charset="0"/>
                          </a:rPr>
                          <m:t>𝒏𝒆𝒕</m:t>
                        </m:r>
                      </m:sub>
                    </m:sSub>
                  </m:oMath>
                </a14:m>
                <a:r>
                  <a:rPr lang="de-DE" sz="3600" b="1" i="1" dirty="0">
                    <a:solidFill>
                      <a:schemeClr val="bg1"/>
                    </a:solidFill>
                  </a:rPr>
                  <a:t> + (</a:t>
                </a:r>
                <a14:m>
                  <m:oMath xmlns:m="http://schemas.openxmlformats.org/officeDocument/2006/math">
                    <m:r>
                      <a:rPr lang="de-DE" sz="3600" b="1" i="1">
                        <a:solidFill>
                          <a:schemeClr val="bg1"/>
                        </a:solidFill>
                        <a:latin typeface="Cambria Math" charset="0"/>
                      </a:rPr>
                      <m:t>∆</m:t>
                    </m:r>
                  </m:oMath>
                </a14:m>
                <a:r>
                  <a:rPr lang="de-DE" sz="3600" b="1" i="1" dirty="0">
                    <a:solidFill>
                      <a:schemeClr val="bg1"/>
                    </a:solidFill>
                  </a:rPr>
                  <a:t>mg</a:t>
                </a:r>
                <a14:m>
                  <m:oMath xmlns:m="http://schemas.openxmlformats.org/officeDocument/2006/math">
                    <m:sSub>
                      <m:sSubPr>
                        <m:ctrlPr>
                          <a:rPr lang="en-US" sz="3600" b="1" i="1">
                            <a:solidFill>
                              <a:schemeClr val="bg1"/>
                            </a:solidFill>
                            <a:latin typeface="Cambria Math" panose="02040503050406030204" pitchFamily="18" charset="0"/>
                          </a:rPr>
                        </m:ctrlPr>
                      </m:sSubPr>
                      <m:e>
                        <m:r>
                          <a:rPr lang="de-DE" sz="3600" b="1" i="1">
                            <a:solidFill>
                              <a:schemeClr val="bg1"/>
                            </a:solidFill>
                            <a:latin typeface="Cambria Math" charset="0"/>
                          </a:rPr>
                          <m:t>𝒉</m:t>
                        </m:r>
                      </m:e>
                      <m:sub>
                        <m:r>
                          <a:rPr lang="de-DE" sz="3600" b="1" i="1">
                            <a:solidFill>
                              <a:schemeClr val="bg1"/>
                            </a:solidFill>
                            <a:latin typeface="Cambria Math" charset="0"/>
                          </a:rPr>
                          <m:t>𝟏</m:t>
                        </m:r>
                      </m:sub>
                    </m:sSub>
                  </m:oMath>
                </a14:m>
                <a:r>
                  <a:rPr lang="de-DE" sz="3600" b="1" i="1" dirty="0">
                    <a:solidFill>
                      <a:schemeClr val="bg1"/>
                    </a:solidFill>
                  </a:rPr>
                  <a:t>- </a:t>
                </a:r>
                <a14:m>
                  <m:oMath xmlns:m="http://schemas.openxmlformats.org/officeDocument/2006/math">
                    <m:r>
                      <a:rPr lang="de-DE" sz="3600" b="1" i="1">
                        <a:solidFill>
                          <a:schemeClr val="bg1"/>
                        </a:solidFill>
                        <a:latin typeface="Cambria Math" charset="0"/>
                      </a:rPr>
                      <m:t>∆</m:t>
                    </m:r>
                  </m:oMath>
                </a14:m>
                <a:r>
                  <a:rPr lang="de-DE" sz="3600" b="1" i="1" dirty="0">
                    <a:solidFill>
                      <a:schemeClr val="bg1"/>
                    </a:solidFill>
                  </a:rPr>
                  <a:t>mg</a:t>
                </a:r>
                <a14:m>
                  <m:oMath xmlns:m="http://schemas.openxmlformats.org/officeDocument/2006/math">
                    <m:sSub>
                      <m:sSubPr>
                        <m:ctrlPr>
                          <a:rPr lang="en-US" sz="3600" b="1" i="1">
                            <a:solidFill>
                              <a:schemeClr val="bg1"/>
                            </a:solidFill>
                            <a:latin typeface="Cambria Math" panose="02040503050406030204" pitchFamily="18" charset="0"/>
                          </a:rPr>
                        </m:ctrlPr>
                      </m:sSubPr>
                      <m:e>
                        <m:r>
                          <a:rPr lang="de-DE" sz="3600" b="1" i="1">
                            <a:solidFill>
                              <a:schemeClr val="bg1"/>
                            </a:solidFill>
                            <a:latin typeface="Cambria Math" charset="0"/>
                          </a:rPr>
                          <m:t>𝒉</m:t>
                        </m:r>
                      </m:e>
                      <m:sub>
                        <m:r>
                          <a:rPr lang="de-DE" sz="3600" b="1" i="1">
                            <a:solidFill>
                              <a:schemeClr val="bg1"/>
                            </a:solidFill>
                            <a:latin typeface="Cambria Math" charset="0"/>
                          </a:rPr>
                          <m:t>𝟐</m:t>
                        </m:r>
                      </m:sub>
                    </m:sSub>
                  </m:oMath>
                </a14:m>
                <a:r>
                  <a:rPr lang="de-DE" sz="3600" b="1" i="1" dirty="0">
                    <a:solidFill>
                      <a:schemeClr val="bg1"/>
                    </a:solidFill>
                  </a:rPr>
                  <a:t>)</a:t>
                </a:r>
              </a:p>
              <a:p>
                <a:pPr algn="ctr"/>
                <a:endParaRPr lang="en-US" sz="3600" b="1" i="1" dirty="0">
                  <a:solidFill>
                    <a:schemeClr val="bg1"/>
                  </a:solidFill>
                </a:endParaRPr>
              </a:p>
              <a:p>
                <a:pPr algn="ctr"/>
                <a14:m>
                  <m:oMath xmlns:m="http://schemas.openxmlformats.org/officeDocument/2006/math">
                    <m:sSub>
                      <m:sSubPr>
                        <m:ctrlPr>
                          <a:rPr lang="en-US" sz="3600" b="1" i="1">
                            <a:solidFill>
                              <a:schemeClr val="bg1"/>
                            </a:solidFill>
                            <a:latin typeface="Cambria Math" panose="02040503050406030204" pitchFamily="18" charset="0"/>
                          </a:rPr>
                        </m:ctrlPr>
                      </m:sSubPr>
                      <m:e>
                        <m:r>
                          <a:rPr lang="en-US" sz="3600" b="1" i="1">
                            <a:solidFill>
                              <a:schemeClr val="bg1"/>
                            </a:solidFill>
                            <a:latin typeface="Cambria Math" charset="0"/>
                          </a:rPr>
                          <m:t>𝑾</m:t>
                        </m:r>
                      </m:e>
                      <m:sub>
                        <m:r>
                          <a:rPr lang="en-US" sz="3600" b="1" i="1">
                            <a:solidFill>
                              <a:schemeClr val="bg1"/>
                            </a:solidFill>
                            <a:latin typeface="Cambria Math" charset="0"/>
                          </a:rPr>
                          <m:t>𝒏𝒆𝒕</m:t>
                        </m:r>
                      </m:sub>
                    </m:sSub>
                  </m:oMath>
                </a14:m>
                <a:r>
                  <a:rPr lang="en-US" sz="3600" b="1" dirty="0">
                    <a:solidFill>
                      <a:schemeClr val="bg1"/>
                    </a:solidFill>
                  </a:rPr>
                  <a:t> = (</a:t>
                </a:r>
                <a14:m>
                  <m:oMath xmlns:m="http://schemas.openxmlformats.org/officeDocument/2006/math">
                    <m:sSub>
                      <m:sSubPr>
                        <m:ctrlPr>
                          <a:rPr lang="en-US" sz="3600" b="1" i="1">
                            <a:solidFill>
                              <a:schemeClr val="bg1"/>
                            </a:solidFill>
                            <a:latin typeface="Cambria Math" panose="02040503050406030204" pitchFamily="18" charset="0"/>
                          </a:rPr>
                        </m:ctrlPr>
                      </m:sSubPr>
                      <m:e>
                        <m:r>
                          <a:rPr lang="de-DE" sz="3600" b="1" i="1">
                            <a:solidFill>
                              <a:schemeClr val="bg1"/>
                            </a:solidFill>
                            <a:latin typeface="Cambria Math" charset="0"/>
                          </a:rPr>
                          <m:t>𝑷</m:t>
                        </m:r>
                      </m:e>
                      <m:sub>
                        <m:r>
                          <a:rPr lang="en-US" sz="3600" b="1" i="1">
                            <a:solidFill>
                              <a:schemeClr val="bg1"/>
                            </a:solidFill>
                            <a:latin typeface="Cambria Math" charset="0"/>
                          </a:rPr>
                          <m:t>𝟏</m:t>
                        </m:r>
                      </m:sub>
                    </m:sSub>
                  </m:oMath>
                </a14:m>
                <a:r>
                  <a:rPr lang="en-US" sz="3600" b="1" dirty="0">
                    <a:solidFill>
                      <a:schemeClr val="bg1"/>
                    </a:solidFill>
                  </a:rPr>
                  <a:t> - </a:t>
                </a:r>
                <a14:m>
                  <m:oMath xmlns:m="http://schemas.openxmlformats.org/officeDocument/2006/math">
                    <m:sSub>
                      <m:sSubPr>
                        <m:ctrlPr>
                          <a:rPr lang="en-US" sz="3600" b="1" i="1">
                            <a:solidFill>
                              <a:schemeClr val="bg1"/>
                            </a:solidFill>
                            <a:latin typeface="Cambria Math" panose="02040503050406030204" pitchFamily="18" charset="0"/>
                          </a:rPr>
                        </m:ctrlPr>
                      </m:sSubPr>
                      <m:e>
                        <m:r>
                          <a:rPr lang="de-DE" sz="3600" b="1" i="1">
                            <a:solidFill>
                              <a:schemeClr val="bg1"/>
                            </a:solidFill>
                            <a:latin typeface="Cambria Math" charset="0"/>
                          </a:rPr>
                          <m:t>𝑷</m:t>
                        </m:r>
                      </m:e>
                      <m:sub>
                        <m:r>
                          <a:rPr lang="en-US" sz="3600" b="1" i="1">
                            <a:solidFill>
                              <a:schemeClr val="bg1"/>
                            </a:solidFill>
                            <a:latin typeface="Cambria Math" charset="0"/>
                          </a:rPr>
                          <m:t>𝟐</m:t>
                        </m:r>
                      </m:sub>
                    </m:sSub>
                  </m:oMath>
                </a14:m>
                <a:r>
                  <a:rPr lang="en-US" sz="3600" b="1" dirty="0">
                    <a:solidFill>
                      <a:schemeClr val="bg1"/>
                    </a:solidFill>
                  </a:rPr>
                  <a:t>) S</a:t>
                </a:r>
                <a14:m>
                  <m:oMath xmlns:m="http://schemas.openxmlformats.org/officeDocument/2006/math">
                    <m:r>
                      <a:rPr lang="en-US" sz="3600" b="1" i="1">
                        <a:solidFill>
                          <a:schemeClr val="bg1"/>
                        </a:solidFill>
                        <a:latin typeface="Cambria Math" charset="0"/>
                      </a:rPr>
                      <m:t>∙∆</m:t>
                    </m:r>
                    <m:r>
                      <a:rPr lang="de-DE" sz="3600" b="1" i="1">
                        <a:solidFill>
                          <a:schemeClr val="bg1"/>
                        </a:solidFill>
                        <a:latin typeface="Cambria Math" charset="0"/>
                      </a:rPr>
                      <m:t>𝒍</m:t>
                    </m:r>
                  </m:oMath>
                </a14:m>
                <a:r>
                  <a:rPr lang="en-US" sz="3600" b="1" dirty="0">
                    <a:solidFill>
                      <a:schemeClr val="bg1"/>
                    </a:solidFill>
                  </a:rPr>
                  <a:t> = (</a:t>
                </a:r>
                <a14:m>
                  <m:oMath xmlns:m="http://schemas.openxmlformats.org/officeDocument/2006/math">
                    <m:sSub>
                      <m:sSubPr>
                        <m:ctrlPr>
                          <a:rPr lang="en-US" sz="3600" b="1" i="1">
                            <a:solidFill>
                              <a:schemeClr val="bg1"/>
                            </a:solidFill>
                            <a:latin typeface="Cambria Math" panose="02040503050406030204" pitchFamily="18" charset="0"/>
                          </a:rPr>
                        </m:ctrlPr>
                      </m:sSubPr>
                      <m:e>
                        <m:r>
                          <a:rPr lang="de-DE" sz="3600" b="1" i="1">
                            <a:solidFill>
                              <a:schemeClr val="bg1"/>
                            </a:solidFill>
                            <a:latin typeface="Cambria Math" charset="0"/>
                          </a:rPr>
                          <m:t>𝑷</m:t>
                        </m:r>
                      </m:e>
                      <m:sub>
                        <m:r>
                          <a:rPr lang="en-US" sz="3600" b="1" i="1">
                            <a:solidFill>
                              <a:schemeClr val="bg1"/>
                            </a:solidFill>
                            <a:latin typeface="Cambria Math" charset="0"/>
                          </a:rPr>
                          <m:t>𝟏</m:t>
                        </m:r>
                      </m:sub>
                    </m:sSub>
                  </m:oMath>
                </a14:m>
                <a:r>
                  <a:rPr lang="en-US" sz="3600" b="1" dirty="0">
                    <a:solidFill>
                      <a:schemeClr val="bg1"/>
                    </a:solidFill>
                  </a:rPr>
                  <a:t> - </a:t>
                </a:r>
                <a14:m>
                  <m:oMath xmlns:m="http://schemas.openxmlformats.org/officeDocument/2006/math">
                    <m:sSub>
                      <m:sSubPr>
                        <m:ctrlPr>
                          <a:rPr lang="en-US" sz="3600" b="1" i="1">
                            <a:solidFill>
                              <a:schemeClr val="bg1"/>
                            </a:solidFill>
                            <a:latin typeface="Cambria Math" panose="02040503050406030204" pitchFamily="18" charset="0"/>
                          </a:rPr>
                        </m:ctrlPr>
                      </m:sSubPr>
                      <m:e>
                        <m:r>
                          <a:rPr lang="de-DE" sz="3600" b="1" i="1">
                            <a:solidFill>
                              <a:schemeClr val="bg1"/>
                            </a:solidFill>
                            <a:latin typeface="Cambria Math" charset="0"/>
                          </a:rPr>
                          <m:t>𝑷</m:t>
                        </m:r>
                      </m:e>
                      <m:sub>
                        <m:r>
                          <a:rPr lang="en-US" sz="3600" b="1" i="1">
                            <a:solidFill>
                              <a:schemeClr val="bg1"/>
                            </a:solidFill>
                            <a:latin typeface="Cambria Math" charset="0"/>
                          </a:rPr>
                          <m:t>𝟐</m:t>
                        </m:r>
                      </m:sub>
                    </m:sSub>
                  </m:oMath>
                </a14:m>
                <a:r>
                  <a:rPr lang="en-US" sz="3600" b="1" dirty="0">
                    <a:solidFill>
                      <a:schemeClr val="bg1"/>
                    </a:solidFill>
                  </a:rPr>
                  <a:t>)</a:t>
                </a:r>
                <a14:m>
                  <m:oMath xmlns:m="http://schemas.openxmlformats.org/officeDocument/2006/math">
                    <m:r>
                      <a:rPr lang="en-US" sz="3600" b="1" i="1">
                        <a:solidFill>
                          <a:schemeClr val="bg1"/>
                        </a:solidFill>
                        <a:latin typeface="Cambria Math" charset="0"/>
                      </a:rPr>
                      <m:t>∙ ∆</m:t>
                    </m:r>
                    <m:r>
                      <a:rPr lang="en-US" sz="3600" b="1" i="1">
                        <a:solidFill>
                          <a:schemeClr val="bg1"/>
                        </a:solidFill>
                        <a:latin typeface="Cambria Math" charset="0"/>
                      </a:rPr>
                      <m:t>𝑽</m:t>
                    </m:r>
                  </m:oMath>
                </a14:m>
                <a:endParaRPr lang="en-US" sz="3600" dirty="0">
                  <a:solidFill>
                    <a:schemeClr val="bg1"/>
                  </a:solidFill>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406398" y="743167"/>
                <a:ext cx="11396133" cy="4257191"/>
              </a:xfrm>
              <a:prstGeom prst="rect">
                <a:avLst/>
              </a:prstGeom>
              <a:blipFill rotWithShape="0">
                <a:blip r:embed="rId3"/>
                <a:stretch>
                  <a:fillRect l="-910" t="-1433" r="-1552" b="-4585"/>
                </a:stretch>
              </a:blipFill>
            </p:spPr>
            <p:txBody>
              <a:bodyPr/>
              <a:lstStyle/>
              <a:p>
                <a:r>
                  <a:rPr lang="en-US">
                    <a:noFill/>
                  </a:rPr>
                  <a:t> </a:t>
                </a:r>
              </a:p>
            </p:txBody>
          </p:sp>
        </mc:Fallback>
      </mc:AlternateContent>
    </p:spTree>
    <p:extLst>
      <p:ext uri="{BB962C8B-B14F-4D97-AF65-F5344CB8AC3E}">
        <p14:creationId xmlns:p14="http://schemas.microsoft.com/office/powerpoint/2010/main" val="214907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endParaRPr lang="en-US" sz="3600" dirty="0">
              <a:solidFill>
                <a:schemeClr val="accent4">
                  <a:lumMod val="40000"/>
                  <a:lumOff val="60000"/>
                </a:schemeClr>
              </a:solidFill>
              <a:latin typeface="Blogger Sans" charset="0"/>
              <a:ea typeface="Blogger Sans" charset="0"/>
              <a:cs typeface="Blogger Sans" charset="0"/>
            </a:endParaRPr>
          </a:p>
          <a:p>
            <a:pPr algn="l"/>
            <a:r>
              <a:rPr lang="en-US" dirty="0">
                <a:solidFill>
                  <a:schemeClr val="bg1"/>
                </a:solidFill>
                <a:latin typeface="Blogger Sans" charset="0"/>
                <a:ea typeface="Blogger Sans" charset="0"/>
                <a:cs typeface="Blogger Sans" charset="0"/>
              </a:rPr>
              <a:t> </a:t>
            </a:r>
          </a:p>
          <a:p>
            <a:pPr algn="l"/>
            <a:r>
              <a:rPr lang="en-US" sz="2800" dirty="0">
                <a:solidFill>
                  <a:schemeClr val="bg1"/>
                </a:solidFill>
                <a:latin typeface="Blogger Sans" charset="0"/>
                <a:ea typeface="Blogger Sans" charset="0"/>
                <a:cs typeface="Blogger Sans" charset="0"/>
              </a:rPr>
              <a:t> </a:t>
            </a:r>
          </a:p>
        </p:txBody>
      </p:sp>
      <mc:AlternateContent xmlns:mc="http://schemas.openxmlformats.org/markup-compatibility/2006" xmlns:a14="http://schemas.microsoft.com/office/drawing/2010/main">
        <mc:Choice Requires="a14">
          <p:sp>
            <p:nvSpPr>
              <p:cNvPr id="4" name="TextBox 3"/>
              <p:cNvSpPr txBox="1"/>
              <p:nvPr/>
            </p:nvSpPr>
            <p:spPr>
              <a:xfrm>
                <a:off x="706965" y="1601338"/>
                <a:ext cx="4851401" cy="2548070"/>
              </a:xfrm>
              <a:prstGeom prst="rect">
                <a:avLst/>
              </a:prstGeom>
              <a:noFill/>
            </p:spPr>
            <p:txBody>
              <a:bodyPr wrap="square" rtlCol="0">
                <a:spAutoFit/>
              </a:bodyPr>
              <a:lstStyle/>
              <a:p>
                <a:r>
                  <a:rPr lang="en-US" sz="2400" b="1" dirty="0">
                    <a:solidFill>
                      <a:schemeClr val="bg1"/>
                    </a:solidFill>
                  </a:rPr>
                  <a:t>Bernoulli’s equation</a:t>
                </a:r>
                <a:r>
                  <a:rPr lang="en-US" sz="2400" dirty="0">
                    <a:solidFill>
                      <a:schemeClr val="bg1"/>
                    </a:solidFill>
                  </a:rPr>
                  <a:t> states that for an incompressible, frictionless fluid </a:t>
                </a:r>
              </a:p>
              <a:p>
                <a:r>
                  <a:rPr lang="en-US" sz="2400" dirty="0">
                    <a:solidFill>
                      <a:schemeClr val="bg1"/>
                    </a:solidFill>
                  </a:rPr>
                  <a:t> </a:t>
                </a:r>
              </a:p>
              <a:p>
                <a:r>
                  <a:rPr lang="en-US" sz="4000" b="1" i="1" dirty="0">
                    <a:solidFill>
                      <a:schemeClr val="bg1"/>
                    </a:solidFill>
                  </a:rPr>
                  <a:t>P + </a:t>
                </a:r>
                <a14:m>
                  <m:oMath xmlns:m="http://schemas.openxmlformats.org/officeDocument/2006/math">
                    <m:f>
                      <m:fPr>
                        <m:ctrlPr>
                          <a:rPr lang="en-US" sz="4000" b="1" i="1">
                            <a:solidFill>
                              <a:schemeClr val="bg1"/>
                            </a:solidFill>
                            <a:latin typeface="Cambria Math" panose="02040503050406030204" pitchFamily="18" charset="0"/>
                          </a:rPr>
                        </m:ctrlPr>
                      </m:fPr>
                      <m:num>
                        <m:sSup>
                          <m:sSupPr>
                            <m:ctrlPr>
                              <a:rPr lang="en-US" sz="4000" b="1" i="1">
                                <a:solidFill>
                                  <a:schemeClr val="bg1"/>
                                </a:solidFill>
                                <a:latin typeface="Cambria Math" panose="02040503050406030204" pitchFamily="18" charset="0"/>
                              </a:rPr>
                            </m:ctrlPr>
                          </m:sSupPr>
                          <m:e>
                            <m:r>
                              <a:rPr lang="en-US" sz="4000" b="1" i="1">
                                <a:solidFill>
                                  <a:schemeClr val="bg1"/>
                                </a:solidFill>
                                <a:latin typeface="Cambria Math" charset="0"/>
                              </a:rPr>
                              <m:t>𝝆</m:t>
                            </m:r>
                            <m:r>
                              <a:rPr lang="en-US" sz="4000" b="1" i="1">
                                <a:solidFill>
                                  <a:schemeClr val="bg1"/>
                                </a:solidFill>
                                <a:latin typeface="Cambria Math" charset="0"/>
                              </a:rPr>
                              <m:t>𝒗</m:t>
                            </m:r>
                          </m:e>
                          <m:sup>
                            <m:r>
                              <a:rPr lang="en-US" sz="4000" b="1" i="1">
                                <a:solidFill>
                                  <a:schemeClr val="bg1"/>
                                </a:solidFill>
                                <a:latin typeface="Cambria Math" charset="0"/>
                              </a:rPr>
                              <m:t>𝟐</m:t>
                            </m:r>
                          </m:sup>
                        </m:sSup>
                      </m:num>
                      <m:den>
                        <m:r>
                          <a:rPr lang="en-US" sz="4000" b="1" i="1">
                            <a:solidFill>
                              <a:schemeClr val="bg1"/>
                            </a:solidFill>
                            <a:latin typeface="Cambria Math" charset="0"/>
                          </a:rPr>
                          <m:t>𝟐</m:t>
                        </m:r>
                      </m:den>
                    </m:f>
                  </m:oMath>
                </a14:m>
                <a:r>
                  <a:rPr lang="en-US" sz="4000" b="1" i="1" dirty="0">
                    <a:solidFill>
                      <a:schemeClr val="bg1"/>
                    </a:solidFill>
                  </a:rPr>
                  <a:t> + </a:t>
                </a:r>
                <a14:m>
                  <m:oMath xmlns:m="http://schemas.openxmlformats.org/officeDocument/2006/math">
                    <m:r>
                      <a:rPr lang="en-US" sz="4000" b="1" i="1">
                        <a:solidFill>
                          <a:schemeClr val="bg1"/>
                        </a:solidFill>
                        <a:latin typeface="Cambria Math" charset="0"/>
                      </a:rPr>
                      <m:t>𝝆</m:t>
                    </m:r>
                    <m:r>
                      <a:rPr lang="en-US" sz="4000" b="1" i="1">
                        <a:solidFill>
                          <a:schemeClr val="bg1"/>
                        </a:solidFill>
                        <a:latin typeface="Cambria Math" charset="0"/>
                      </a:rPr>
                      <m:t>𝒈𝒉</m:t>
                    </m:r>
                  </m:oMath>
                </a14:m>
                <a:r>
                  <a:rPr lang="en-US" sz="4000" b="1" i="1" dirty="0">
                    <a:solidFill>
                      <a:schemeClr val="bg1"/>
                    </a:solidFill>
                  </a:rPr>
                  <a:t> = </a:t>
                </a:r>
                <a:r>
                  <a:rPr lang="en-US" sz="4000" b="1" i="1" dirty="0" err="1">
                    <a:solidFill>
                      <a:schemeClr val="bg1"/>
                    </a:solidFill>
                  </a:rPr>
                  <a:t>const</a:t>
                </a:r>
                <a:endParaRPr lang="en-US" sz="4000" dirty="0">
                  <a:solidFill>
                    <a:schemeClr val="bg1"/>
                  </a:solidFill>
                </a:endParaRPr>
              </a:p>
              <a:p>
                <a:r>
                  <a:rPr lang="en-US" sz="2400" dirty="0">
                    <a:solidFill>
                      <a:schemeClr val="bg1"/>
                    </a:solidFill>
                  </a:rPr>
                  <a:t> </a:t>
                </a:r>
              </a:p>
            </p:txBody>
          </p:sp>
        </mc:Choice>
        <mc:Fallback xmlns="">
          <p:sp>
            <p:nvSpPr>
              <p:cNvPr id="4" name="TextBox 3"/>
              <p:cNvSpPr txBox="1">
                <a:spLocks noRot="1" noChangeAspect="1" noMove="1" noResize="1" noEditPoints="1" noAdjustHandles="1" noChangeArrowheads="1" noChangeShapeType="1" noTextEdit="1"/>
              </p:cNvSpPr>
              <p:nvPr/>
            </p:nvSpPr>
            <p:spPr>
              <a:xfrm>
                <a:off x="706965" y="1601338"/>
                <a:ext cx="4851401" cy="2548070"/>
              </a:xfrm>
              <a:prstGeom prst="rect">
                <a:avLst/>
              </a:prstGeom>
              <a:blipFill rotWithShape="1">
                <a:blip r:embed="rId3"/>
                <a:stretch>
                  <a:fillRect l="-4523" t="-1914"/>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5858931" y="338665"/>
                <a:ext cx="6069211" cy="6195735"/>
              </a:xfrm>
              <a:prstGeom prst="rect">
                <a:avLst/>
              </a:prstGeom>
              <a:noFill/>
            </p:spPr>
            <p:txBody>
              <a:bodyPr wrap="square" rtlCol="0">
                <a:spAutoFit/>
              </a:bodyPr>
              <a:lstStyle/>
              <a:p>
                <a:r>
                  <a:rPr lang="en-US" sz="2800" b="1" dirty="0">
                    <a:solidFill>
                      <a:schemeClr val="bg1"/>
                    </a:solidFill>
                  </a:rPr>
                  <a:t>Where: </a:t>
                </a:r>
              </a:p>
              <a:p>
                <a:pPr lvl="0">
                  <a:lnSpc>
                    <a:spcPct val="150000"/>
                  </a:lnSpc>
                </a:pPr>
                <a:r>
                  <a:rPr lang="en-US" sz="2800" b="1" dirty="0">
                    <a:solidFill>
                      <a:schemeClr val="bg1"/>
                    </a:solidFill>
                  </a:rPr>
                  <a:t>P</a:t>
                </a:r>
                <a:r>
                  <a:rPr lang="en-US" sz="2800" dirty="0">
                    <a:solidFill>
                      <a:schemeClr val="bg1"/>
                    </a:solidFill>
                  </a:rPr>
                  <a:t> is an absolute inner static pressure</a:t>
                </a:r>
              </a:p>
              <a:p>
                <a:pPr lvl="0">
                  <a:lnSpc>
                    <a:spcPct val="150000"/>
                  </a:lnSpc>
                </a:pPr>
                <a:r>
                  <a:rPr lang="en-US" sz="2800" dirty="0">
                    <a:solidFill>
                      <a:schemeClr val="bg1"/>
                    </a:solidFill>
                  </a:rPr>
                  <a:t> </a:t>
                </a:r>
                <a14:m>
                  <m:oMath xmlns:m="http://schemas.openxmlformats.org/officeDocument/2006/math">
                    <m:f>
                      <m:fPr>
                        <m:ctrlPr>
                          <a:rPr lang="en-US" sz="3200" b="1" i="1">
                            <a:solidFill>
                              <a:prstClr val="white"/>
                            </a:solidFill>
                            <a:latin typeface="Cambria Math" panose="02040503050406030204" pitchFamily="18" charset="0"/>
                          </a:rPr>
                        </m:ctrlPr>
                      </m:fPr>
                      <m:num>
                        <m:sSup>
                          <m:sSupPr>
                            <m:ctrlPr>
                              <a:rPr lang="en-US" sz="3200" b="1" i="1">
                                <a:solidFill>
                                  <a:prstClr val="white"/>
                                </a:solidFill>
                                <a:latin typeface="Cambria Math" panose="02040503050406030204" pitchFamily="18" charset="0"/>
                              </a:rPr>
                            </m:ctrlPr>
                          </m:sSupPr>
                          <m:e>
                            <m:r>
                              <a:rPr lang="en-US" sz="3200" b="1" i="1">
                                <a:solidFill>
                                  <a:prstClr val="white"/>
                                </a:solidFill>
                                <a:latin typeface="Cambria Math" charset="0"/>
                              </a:rPr>
                              <m:t>𝝆</m:t>
                            </m:r>
                            <m:r>
                              <a:rPr lang="en-US" sz="3200" b="1" i="1">
                                <a:solidFill>
                                  <a:prstClr val="white"/>
                                </a:solidFill>
                                <a:latin typeface="Cambria Math" charset="0"/>
                              </a:rPr>
                              <m:t>𝒗</m:t>
                            </m:r>
                          </m:e>
                          <m:sup>
                            <m:r>
                              <a:rPr lang="en-US" sz="3200" b="1" i="1">
                                <a:solidFill>
                                  <a:prstClr val="white"/>
                                </a:solidFill>
                                <a:latin typeface="Cambria Math" charset="0"/>
                              </a:rPr>
                              <m:t>𝟐</m:t>
                            </m:r>
                          </m:sup>
                        </m:sSup>
                      </m:num>
                      <m:den>
                        <m:r>
                          <a:rPr lang="en-US" sz="3200" b="1" i="1">
                            <a:solidFill>
                              <a:prstClr val="white"/>
                            </a:solidFill>
                            <a:latin typeface="Cambria Math" charset="0"/>
                          </a:rPr>
                          <m:t>𝟐</m:t>
                        </m:r>
                      </m:den>
                    </m:f>
                  </m:oMath>
                </a14:m>
                <a:r>
                  <a:rPr lang="en-US" sz="2800" dirty="0">
                    <a:solidFill>
                      <a:prstClr val="white"/>
                    </a:solidFill>
                  </a:rPr>
                  <a:t> - hydrodynamic pressure</a:t>
                </a:r>
                <a14:m>
                  <m:oMath xmlns:m="http://schemas.openxmlformats.org/officeDocument/2006/math">
                    <m:r>
                      <a:rPr lang="en-US" sz="2800" i="1">
                        <a:solidFill>
                          <a:prstClr val="white"/>
                        </a:solidFill>
                        <a:latin typeface="Cambria Math" charset="0"/>
                      </a:rPr>
                      <m:t>,</m:t>
                    </m:r>
                  </m:oMath>
                </a14:m>
                <a:endParaRPr lang="en-US" sz="2800" dirty="0">
                  <a:solidFill>
                    <a:prstClr val="white"/>
                  </a:solidFill>
                </a:endParaRPr>
              </a:p>
              <a:p>
                <a:pPr lvl="0">
                  <a:lnSpc>
                    <a:spcPct val="150000"/>
                  </a:lnSpc>
                </a:pPr>
                <a:r>
                  <a:rPr lang="en-US" sz="2800" b="1" dirty="0">
                    <a:solidFill>
                      <a:prstClr val="white"/>
                    </a:solidFill>
                  </a:rPr>
                  <a:t>𝜌𝑔ℎ </a:t>
                </a:r>
                <a:r>
                  <a:rPr lang="en-US" sz="2800" dirty="0">
                    <a:solidFill>
                      <a:prstClr val="white"/>
                    </a:solidFill>
                  </a:rPr>
                  <a:t>- hydrostatic pressure.</a:t>
                </a:r>
              </a:p>
              <a:p>
                <a:pPr lvl="0">
                  <a:lnSpc>
                    <a:spcPct val="150000"/>
                  </a:lnSpc>
                </a:pPr>
                <a14:m>
                  <m:oMath xmlns:m="http://schemas.openxmlformats.org/officeDocument/2006/math">
                    <m:r>
                      <a:rPr lang="ru-RU" sz="2800" b="0" i="1">
                        <a:solidFill>
                          <a:schemeClr val="bg1"/>
                        </a:solidFill>
                        <a:latin typeface="Cambria Math" charset="0"/>
                      </a:rPr>
                      <m:t>𝜌</m:t>
                    </m:r>
                  </m:oMath>
                </a14:m>
                <a:r>
                  <a:rPr lang="ru-RU" sz="2800" i="1" dirty="0">
                    <a:solidFill>
                      <a:schemeClr val="bg1"/>
                    </a:solidFill>
                  </a:rPr>
                  <a:t> </a:t>
                </a:r>
                <a:r>
                  <a:rPr lang="en-US" sz="2800" dirty="0">
                    <a:solidFill>
                      <a:schemeClr val="bg1"/>
                    </a:solidFill>
                  </a:rPr>
                  <a:t>is the fluid density </a:t>
                </a:r>
              </a:p>
              <a:p>
                <a:pPr lvl="0">
                  <a:lnSpc>
                    <a:spcPct val="150000"/>
                  </a:lnSpc>
                </a:pPr>
                <a:r>
                  <a:rPr lang="en-US" sz="2800" b="1" i="1" dirty="0">
                    <a:solidFill>
                      <a:schemeClr val="bg1"/>
                    </a:solidFill>
                  </a:rPr>
                  <a:t>v</a:t>
                </a:r>
                <a:r>
                  <a:rPr lang="en-US" sz="2800" i="1" dirty="0">
                    <a:solidFill>
                      <a:schemeClr val="bg1"/>
                    </a:solidFill>
                  </a:rPr>
                  <a:t> </a:t>
                </a:r>
                <a:r>
                  <a:rPr lang="en-US" sz="2800" dirty="0">
                    <a:solidFill>
                      <a:schemeClr val="bg1"/>
                    </a:solidFill>
                  </a:rPr>
                  <a:t>is the velocity of the fluid </a:t>
                </a:r>
              </a:p>
              <a:p>
                <a:pPr lvl="0">
                  <a:lnSpc>
                    <a:spcPct val="150000"/>
                  </a:lnSpc>
                </a:pPr>
                <a:r>
                  <a:rPr lang="en-US" sz="2800" b="1" i="1" dirty="0">
                    <a:solidFill>
                      <a:schemeClr val="bg1"/>
                    </a:solidFill>
                  </a:rPr>
                  <a:t>h</a:t>
                </a:r>
                <a:r>
                  <a:rPr lang="en-US" sz="2800" i="1" dirty="0">
                    <a:solidFill>
                      <a:schemeClr val="bg1"/>
                    </a:solidFill>
                  </a:rPr>
                  <a:t> </a:t>
                </a:r>
                <a:r>
                  <a:rPr lang="en-US" sz="2800" dirty="0">
                    <a:solidFill>
                      <a:schemeClr val="bg1"/>
                    </a:solidFill>
                  </a:rPr>
                  <a:t>is the height above some reference point, </a:t>
                </a:r>
              </a:p>
              <a:p>
                <a:pPr lvl="0">
                  <a:lnSpc>
                    <a:spcPct val="150000"/>
                  </a:lnSpc>
                </a:pPr>
                <a:r>
                  <a:rPr lang="en-US" sz="2800" b="1" i="1" dirty="0">
                    <a:solidFill>
                      <a:schemeClr val="bg1"/>
                    </a:solidFill>
                  </a:rPr>
                  <a:t>g</a:t>
                </a:r>
                <a:r>
                  <a:rPr lang="en-US" sz="2800" i="1" dirty="0">
                    <a:solidFill>
                      <a:schemeClr val="bg1"/>
                    </a:solidFill>
                  </a:rPr>
                  <a:t> </a:t>
                </a:r>
                <a:r>
                  <a:rPr lang="en-US" sz="2800" dirty="0">
                    <a:solidFill>
                      <a:schemeClr val="bg1"/>
                    </a:solidFill>
                  </a:rPr>
                  <a:t>is the acceleration due to gravity</a:t>
                </a:r>
              </a:p>
            </p:txBody>
          </p:sp>
        </mc:Choice>
        <mc:Fallback xmlns="">
          <p:sp>
            <p:nvSpPr>
              <p:cNvPr id="6" name="TextBox 5"/>
              <p:cNvSpPr txBox="1">
                <a:spLocks noRot="1" noChangeAspect="1" noMove="1" noResize="1" noEditPoints="1" noAdjustHandles="1" noChangeArrowheads="1" noChangeShapeType="1" noTextEdit="1"/>
              </p:cNvSpPr>
              <p:nvPr/>
            </p:nvSpPr>
            <p:spPr>
              <a:xfrm>
                <a:off x="5858931" y="338665"/>
                <a:ext cx="6069211" cy="6195735"/>
              </a:xfrm>
              <a:prstGeom prst="rect">
                <a:avLst/>
              </a:prstGeom>
              <a:blipFill rotWithShape="1">
                <a:blip r:embed="rId4"/>
                <a:stretch>
                  <a:fillRect l="-2008" t="-886" b="-1181"/>
                </a:stretch>
              </a:blipFill>
            </p:spPr>
            <p:txBody>
              <a:bodyPr/>
              <a:lstStyle/>
              <a:p>
                <a:r>
                  <a:rPr lang="ru-RU">
                    <a:noFill/>
                  </a:rPr>
                  <a:t> </a:t>
                </a:r>
              </a:p>
            </p:txBody>
          </p:sp>
        </mc:Fallback>
      </mc:AlternateContent>
    </p:spTree>
    <p:extLst>
      <p:ext uri="{BB962C8B-B14F-4D97-AF65-F5344CB8AC3E}">
        <p14:creationId xmlns:p14="http://schemas.microsoft.com/office/powerpoint/2010/main" val="3882063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fontScale="92500" lnSpcReduction="10000"/>
          </a:bodyPr>
          <a:lstStyle/>
          <a:p>
            <a:pPr lvl="0" algn="just">
              <a:lnSpc>
                <a:spcPct val="100000"/>
              </a:lnSpc>
              <a:spcBef>
                <a:spcPts val="0"/>
              </a:spcBef>
            </a:pPr>
            <a:endParaRPr lang="en-US" sz="3200" b="1" dirty="0">
              <a:solidFill>
                <a:prstClr val="white"/>
              </a:solidFill>
            </a:endParaRPr>
          </a:p>
          <a:p>
            <a:pPr lvl="0" algn="just">
              <a:lnSpc>
                <a:spcPct val="100000"/>
              </a:lnSpc>
              <a:spcBef>
                <a:spcPts val="0"/>
              </a:spcBef>
            </a:pPr>
            <a:r>
              <a:rPr lang="en-US" sz="3200" b="1" dirty="0">
                <a:solidFill>
                  <a:prstClr val="white"/>
                </a:solidFill>
              </a:rPr>
              <a:t>The Bernoulli Equation can be considered to be a statement of the conservation of energy principle appropriate for flowing fluids. Conservation of energy applied to fluid flow produces Bernoulli’s equation. </a:t>
            </a:r>
          </a:p>
          <a:p>
            <a:pPr lvl="0" algn="just">
              <a:lnSpc>
                <a:spcPct val="100000"/>
              </a:lnSpc>
              <a:spcBef>
                <a:spcPts val="0"/>
              </a:spcBef>
            </a:pPr>
            <a:endParaRPr lang="en-US" sz="3200" b="1" dirty="0">
              <a:solidFill>
                <a:prstClr val="white"/>
              </a:solidFill>
            </a:endParaRPr>
          </a:p>
          <a:p>
            <a:pPr lvl="0" algn="just">
              <a:lnSpc>
                <a:spcPct val="100000"/>
              </a:lnSpc>
              <a:spcBef>
                <a:spcPts val="0"/>
              </a:spcBef>
            </a:pPr>
            <a:r>
              <a:rPr lang="ru-RU" sz="3200" b="1" dirty="0">
                <a:solidFill>
                  <a:prstClr val="white"/>
                </a:solidFill>
              </a:rPr>
              <a:t>	</a:t>
            </a:r>
            <a:r>
              <a:rPr lang="en-US" sz="3200" b="1" dirty="0">
                <a:solidFill>
                  <a:prstClr val="white"/>
                </a:solidFill>
              </a:rPr>
              <a:t>The net work done by the fluid’s pressure results in changes in the fluid’s kinetic and potential energy per unit volume. If other forms of energy are involved in fluid flow, Bernoulli’s equation can be modified to take these forms into account. Such forms of energy include thermal energy dissipated because of fluid viscosity.</a:t>
            </a:r>
          </a:p>
          <a:p>
            <a:endParaRPr lang="en-US" sz="3600" dirty="0">
              <a:solidFill>
                <a:schemeClr val="accent4">
                  <a:lumMod val="40000"/>
                  <a:lumOff val="60000"/>
                </a:schemeClr>
              </a:solidFill>
              <a:latin typeface="Blogger Sans" charset="0"/>
              <a:ea typeface="Blogger Sans" charset="0"/>
              <a:cs typeface="Blogger Sans" charset="0"/>
            </a:endParaRPr>
          </a:p>
          <a:p>
            <a:pPr algn="l"/>
            <a:r>
              <a:rPr lang="en-US" dirty="0">
                <a:solidFill>
                  <a:schemeClr val="bg1"/>
                </a:solidFill>
                <a:latin typeface="Blogger Sans" charset="0"/>
                <a:ea typeface="Blogger Sans" charset="0"/>
                <a:cs typeface="Blogger Sans" charset="0"/>
              </a:rPr>
              <a:t> </a:t>
            </a:r>
          </a:p>
          <a:p>
            <a:pPr algn="l"/>
            <a:r>
              <a:rPr lang="en-US" sz="2800" dirty="0">
                <a:solidFill>
                  <a:schemeClr val="bg1"/>
                </a:solidFill>
                <a:latin typeface="Blogger Sans" charset="0"/>
                <a:ea typeface="Blogger Sans" charset="0"/>
                <a:cs typeface="Blogger Sans" charset="0"/>
              </a:rPr>
              <a:t> </a:t>
            </a:r>
          </a:p>
        </p:txBody>
      </p:sp>
    </p:spTree>
    <p:extLst>
      <p:ext uri="{BB962C8B-B14F-4D97-AF65-F5344CB8AC3E}">
        <p14:creationId xmlns:p14="http://schemas.microsoft.com/office/powerpoint/2010/main" val="42537266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901</TotalTime>
  <Words>3025</Words>
  <Application>Microsoft Macintosh PowerPoint</Application>
  <PresentationFormat>Widescreen</PresentationFormat>
  <Paragraphs>418</Paragraphs>
  <Slides>46</Slides>
  <Notes>22</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46</vt:i4>
      </vt:variant>
    </vt:vector>
  </HeadingPairs>
  <TitlesOfParts>
    <vt:vector size="56" baseType="lpstr">
      <vt:lpstr>Aharoni</vt:lpstr>
      <vt:lpstr>Arial</vt:lpstr>
      <vt:lpstr>Blogger Sans</vt:lpstr>
      <vt:lpstr>Calibri</vt:lpstr>
      <vt:lpstr>Calibri Light</vt:lpstr>
      <vt:lpstr>Cambria Math</vt:lpstr>
      <vt:lpstr>Times New Roman</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II. The basis of Hemodynamics  The cardiovascular system: Heart – Arteries – Veins  1.1. Heart – double pump system: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Kyrylo Rusanivsky</dc:creator>
  <cp:lastModifiedBy>Microsoft Office User</cp:lastModifiedBy>
  <cp:revision>114</cp:revision>
  <dcterms:created xsi:type="dcterms:W3CDTF">2017-03-29T12:00:53Z</dcterms:created>
  <dcterms:modified xsi:type="dcterms:W3CDTF">2021-09-26T20:45:09Z</dcterms:modified>
</cp:coreProperties>
</file>