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60" r:id="rId5"/>
    <p:sldId id="263" r:id="rId6"/>
    <p:sldId id="258" r:id="rId7"/>
    <p:sldId id="261" r:id="rId8"/>
    <p:sldId id="259" r:id="rId9"/>
    <p:sldId id="265" r:id="rId10"/>
    <p:sldId id="264" r:id="rId11"/>
    <p:sldId id="267" r:id="rId12"/>
    <p:sldId id="266" r:id="rId13"/>
    <p:sldId id="268" r:id="rId14"/>
    <p:sldId id="269" r:id="rId15"/>
    <p:sldId id="271" r:id="rId16"/>
    <p:sldId id="281" r:id="rId17"/>
    <p:sldId id="284" r:id="rId18"/>
    <p:sldId id="285" r:id="rId19"/>
    <p:sldId id="272" r:id="rId20"/>
    <p:sldId id="282" r:id="rId21"/>
    <p:sldId id="273" r:id="rId22"/>
    <p:sldId id="274" r:id="rId23"/>
    <p:sldId id="275" r:id="rId24"/>
    <p:sldId id="277" r:id="rId25"/>
    <p:sldId id="278"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8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21.10.2019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21.10.2019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21.10.2019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21.10.2019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2132856"/>
            <a:ext cx="7406643" cy="1938992"/>
          </a:xfrm>
          <a:prstGeom prst="rect">
            <a:avLst/>
          </a:prstGeom>
        </p:spPr>
        <p:txBody>
          <a:bodyPr wrap="none">
            <a:spAutoFit/>
          </a:bodyPr>
          <a:lstStyle/>
          <a:p>
            <a:pPr algn="ctr"/>
            <a:r>
              <a:rPr lang="en-US" sz="6000" b="1" dirty="0">
                <a:solidFill>
                  <a:srgbClr val="002060"/>
                </a:solidFill>
              </a:rPr>
              <a:t>Physical bases </a:t>
            </a:r>
            <a:endParaRPr lang="en-US" sz="6000" b="1" dirty="0" smtClean="0">
              <a:solidFill>
                <a:srgbClr val="002060"/>
              </a:solidFill>
            </a:endParaRPr>
          </a:p>
          <a:p>
            <a:pPr algn="ctr"/>
            <a:r>
              <a:rPr lang="en-US" sz="6000" b="1" dirty="0" smtClean="0">
                <a:solidFill>
                  <a:srgbClr val="002060"/>
                </a:solidFill>
              </a:rPr>
              <a:t>of </a:t>
            </a:r>
            <a:r>
              <a:rPr lang="en-US" sz="6000" b="1" dirty="0">
                <a:solidFill>
                  <a:srgbClr val="002060"/>
                </a:solidFill>
              </a:rPr>
              <a:t>electrocardiography</a:t>
            </a:r>
            <a:endParaRPr lang="ru-RU" sz="6000" dirty="0"/>
          </a:p>
        </p:txBody>
      </p:sp>
    </p:spTree>
    <p:extLst>
      <p:ext uri="{BB962C8B-B14F-4D97-AF65-F5344CB8AC3E}">
        <p14:creationId xmlns:p14="http://schemas.microsoft.com/office/powerpoint/2010/main" val="1818897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22114"/>
          </a:xfrm>
        </p:spPr>
        <p:txBody>
          <a:bodyPr>
            <a:normAutofit/>
          </a:bodyPr>
          <a:lstStyle/>
          <a:p>
            <a:r>
              <a:rPr lang="en-US" sz="3600" b="1" dirty="0" smtClean="0">
                <a:solidFill>
                  <a:srgbClr val="002060"/>
                </a:solidFill>
              </a:rPr>
              <a:t>SA node action potential</a:t>
            </a:r>
            <a:endParaRPr lang="ru-RU" sz="36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8784976"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801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Documents\Physics&amp;Math\Lectures on MBPh\ECG\ActionPotenti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16632"/>
            <a:ext cx="8208912" cy="655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911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Documents\Physics&amp;Math\Lectures on MBPh\ECG\image0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548680"/>
            <a:ext cx="8568951" cy="5976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197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6163" y="476672"/>
            <a:ext cx="8280920" cy="5998565"/>
          </a:xfrm>
          <a:prstGeom prst="rect">
            <a:avLst/>
          </a:prstGeom>
        </p:spPr>
        <p:txBody>
          <a:bodyPr wrap="square">
            <a:spAutoFit/>
          </a:bodyPr>
          <a:lstStyle/>
          <a:p>
            <a:pPr algn="just"/>
            <a:r>
              <a:rPr lang="en-US" sz="2400" dirty="0">
                <a:solidFill>
                  <a:srgbClr val="002060"/>
                </a:solidFill>
                <a:latin typeface="+mj-lt"/>
                <a:cs typeface="Arial" panose="020B0604020202020204" pitchFamily="34" charset="0"/>
              </a:rPr>
              <a:t>2. Atrial to ventricular delay corresponds to the </a:t>
            </a:r>
            <a:r>
              <a:rPr lang="en-US" sz="2400" b="1" dirty="0">
                <a:solidFill>
                  <a:srgbClr val="002060"/>
                </a:solidFill>
                <a:latin typeface="+mj-lt"/>
                <a:cs typeface="Arial" panose="020B0604020202020204" pitchFamily="34" charset="0"/>
              </a:rPr>
              <a:t>PR interval</a:t>
            </a:r>
            <a:r>
              <a:rPr lang="en-US" sz="2400" dirty="0">
                <a:solidFill>
                  <a:srgbClr val="002060"/>
                </a:solidFill>
                <a:latin typeface="+mj-lt"/>
                <a:cs typeface="Arial" panose="020B0604020202020204" pitchFamily="34" charset="0"/>
              </a:rPr>
              <a:t> which is measured from the beginning of the P wave to the beginning of the QRS complex. This interval reflects the time the electrical impulse takes to travel from the SA node </a:t>
            </a:r>
            <a:r>
              <a:rPr lang="en-US" sz="2400" dirty="0" smtClean="0">
                <a:solidFill>
                  <a:srgbClr val="002060"/>
                </a:solidFill>
                <a:latin typeface="+mj-lt"/>
                <a:cs typeface="Arial" panose="020B0604020202020204" pitchFamily="34" charset="0"/>
              </a:rPr>
              <a:t>through </a:t>
            </a:r>
            <a:r>
              <a:rPr lang="en-US" sz="2400" dirty="0">
                <a:solidFill>
                  <a:srgbClr val="002060"/>
                </a:solidFill>
                <a:latin typeface="+mj-lt"/>
                <a:cs typeface="Arial" panose="020B0604020202020204" pitchFamily="34" charset="0"/>
              </a:rPr>
              <a:t>the AV </a:t>
            </a:r>
            <a:r>
              <a:rPr lang="en-US" sz="2400" dirty="0" smtClean="0">
                <a:solidFill>
                  <a:srgbClr val="002060"/>
                </a:solidFill>
                <a:latin typeface="+mj-lt"/>
                <a:cs typeface="Arial" panose="020B0604020202020204" pitchFamily="34" charset="0"/>
              </a:rPr>
              <a:t>node (</a:t>
            </a:r>
            <a:r>
              <a:rPr lang="de-DE" sz="2400" dirty="0">
                <a:solidFill>
                  <a:srgbClr val="002060"/>
                </a:solidFill>
                <a:latin typeface="+mj-lt"/>
                <a:cs typeface="Arial" panose="020B0604020202020204" pitchFamily="34" charset="0"/>
              </a:rPr>
              <a:t>120 to 200 </a:t>
            </a:r>
            <a:r>
              <a:rPr lang="de-DE" sz="2400" dirty="0" smtClean="0">
                <a:solidFill>
                  <a:srgbClr val="002060"/>
                </a:solidFill>
                <a:latin typeface="+mj-lt"/>
                <a:cs typeface="Arial" panose="020B0604020202020204" pitchFamily="34" charset="0"/>
              </a:rPr>
              <a:t>ms)</a:t>
            </a:r>
            <a:r>
              <a:rPr lang="en-US" sz="2400" dirty="0" smtClean="0">
                <a:solidFill>
                  <a:srgbClr val="002060"/>
                </a:solidFill>
                <a:latin typeface="+mj-lt"/>
                <a:cs typeface="Arial" panose="020B0604020202020204" pitchFamily="34" charset="0"/>
              </a:rPr>
              <a:t>.</a:t>
            </a:r>
          </a:p>
          <a:p>
            <a:pPr algn="just"/>
            <a:endParaRPr lang="en-US" sz="2400" dirty="0" smtClean="0">
              <a:solidFill>
                <a:srgbClr val="002060"/>
              </a:solidFill>
              <a:latin typeface="+mj-lt"/>
              <a:cs typeface="Arial" panose="020B0604020202020204" pitchFamily="34" charset="0"/>
            </a:endParaRPr>
          </a:p>
          <a:p>
            <a:pPr algn="just"/>
            <a:r>
              <a:rPr lang="en-US" sz="2400" dirty="0" smtClean="0">
                <a:solidFill>
                  <a:srgbClr val="002060"/>
                </a:solidFill>
                <a:latin typeface="+mj-lt"/>
                <a:cs typeface="Arial" panose="020B0604020202020204" pitchFamily="34" charset="0"/>
              </a:rPr>
              <a:t>The </a:t>
            </a:r>
            <a:r>
              <a:rPr lang="en-US" sz="2400" dirty="0">
                <a:solidFill>
                  <a:srgbClr val="002060"/>
                </a:solidFill>
                <a:latin typeface="+mj-lt"/>
                <a:cs typeface="Arial" panose="020B0604020202020204" pitchFamily="34" charset="0"/>
              </a:rPr>
              <a:t>atrial to ventricular delay is needed for consecutive contraction of atria first and then ventricles to </a:t>
            </a:r>
            <a:r>
              <a:rPr lang="en-US" sz="2400" dirty="0" smtClean="0">
                <a:solidFill>
                  <a:srgbClr val="002060"/>
                </a:solidFill>
                <a:latin typeface="+mj-lt"/>
                <a:cs typeface="Arial" panose="020B0604020202020204" pitchFamily="34" charset="0"/>
              </a:rPr>
              <a:t>perform proper pumping </a:t>
            </a:r>
            <a:r>
              <a:rPr lang="en-US" sz="2400" dirty="0">
                <a:solidFill>
                  <a:srgbClr val="002060"/>
                </a:solidFill>
                <a:latin typeface="+mj-lt"/>
                <a:cs typeface="Arial" panose="020B0604020202020204" pitchFamily="34" charset="0"/>
              </a:rPr>
              <a:t>function of the heart.</a:t>
            </a:r>
            <a:endParaRPr lang="en-US" sz="2400" dirty="0" smtClean="0">
              <a:solidFill>
                <a:srgbClr val="002060"/>
              </a:solidFill>
              <a:latin typeface="+mj-lt"/>
              <a:cs typeface="Arial" panose="020B0604020202020204" pitchFamily="34" charset="0"/>
            </a:endParaRPr>
          </a:p>
          <a:p>
            <a:endParaRPr lang="en-US" sz="2400" dirty="0" smtClean="0">
              <a:solidFill>
                <a:srgbClr val="002060"/>
              </a:solidFill>
              <a:latin typeface="+mj-lt"/>
              <a:cs typeface="Arial" panose="020B0604020202020204" pitchFamily="34" charset="0"/>
            </a:endParaRPr>
          </a:p>
          <a:p>
            <a:pPr algn="just">
              <a:lnSpc>
                <a:spcPct val="115000"/>
              </a:lnSpc>
              <a:spcAft>
                <a:spcPts val="1000"/>
              </a:spcAft>
            </a:pPr>
            <a:r>
              <a:rPr lang="en-US" sz="2400" dirty="0" smtClean="0">
                <a:solidFill>
                  <a:srgbClr val="002060"/>
                </a:solidFill>
                <a:latin typeface="+mj-lt"/>
                <a:cs typeface="Arial" panose="020B0604020202020204" pitchFamily="34" charset="0"/>
              </a:rPr>
              <a:t>3. </a:t>
            </a:r>
            <a:r>
              <a:rPr lang="en-US" sz="2400" dirty="0">
                <a:solidFill>
                  <a:srgbClr val="002060"/>
                </a:solidFill>
                <a:latin typeface="+mj-lt"/>
                <a:ea typeface="Calibri"/>
                <a:cs typeface="Arial" panose="020B0604020202020204" pitchFamily="34" charset="0"/>
              </a:rPr>
              <a:t>Depolarization of the right and left ventricles - </a:t>
            </a:r>
            <a:r>
              <a:rPr lang="en-US" sz="2400" b="1" dirty="0" smtClean="0">
                <a:solidFill>
                  <a:srgbClr val="002060"/>
                </a:solidFill>
                <a:latin typeface="+mj-lt"/>
                <a:ea typeface="Calibri"/>
                <a:cs typeface="Arial" panose="020B0604020202020204" pitchFamily="34" charset="0"/>
              </a:rPr>
              <a:t>QRS </a:t>
            </a:r>
            <a:r>
              <a:rPr lang="en-US" sz="2400" b="1" dirty="0">
                <a:solidFill>
                  <a:srgbClr val="002060"/>
                </a:solidFill>
                <a:latin typeface="+mj-lt"/>
                <a:ea typeface="Calibri"/>
                <a:cs typeface="Arial" panose="020B0604020202020204" pitchFamily="34" charset="0"/>
              </a:rPr>
              <a:t>complex</a:t>
            </a:r>
            <a:r>
              <a:rPr lang="ru-RU" sz="2400" b="1" dirty="0" smtClean="0">
                <a:latin typeface="+mj-lt"/>
                <a:ea typeface="Calibri"/>
                <a:cs typeface="Arial" panose="020B0604020202020204" pitchFamily="34" charset="0"/>
              </a:rPr>
              <a:t>.</a:t>
            </a:r>
            <a:endParaRPr lang="en-US" sz="2400" b="1" dirty="0" smtClean="0">
              <a:latin typeface="+mj-lt"/>
              <a:ea typeface="Calibri"/>
              <a:cs typeface="Arial" panose="020B0604020202020204" pitchFamily="34" charset="0"/>
            </a:endParaRPr>
          </a:p>
          <a:p>
            <a:pPr algn="just">
              <a:lnSpc>
                <a:spcPct val="115000"/>
              </a:lnSpc>
              <a:spcAft>
                <a:spcPts val="1000"/>
              </a:spcAft>
            </a:pPr>
            <a:r>
              <a:rPr lang="en-US" sz="2400" dirty="0">
                <a:solidFill>
                  <a:srgbClr val="002060"/>
                </a:solidFill>
                <a:latin typeface="+mj-lt"/>
                <a:ea typeface="Calibri"/>
                <a:cs typeface="Times New Roman"/>
              </a:rPr>
              <a:t>4. The ventricles are depolarized - </a:t>
            </a:r>
            <a:r>
              <a:rPr lang="en-US" sz="2400" b="1" dirty="0">
                <a:solidFill>
                  <a:srgbClr val="002060"/>
                </a:solidFill>
                <a:latin typeface="+mj-lt"/>
                <a:ea typeface="Calibri"/>
                <a:cs typeface="Times New Roman"/>
              </a:rPr>
              <a:t>ST segment</a:t>
            </a:r>
            <a:r>
              <a:rPr lang="en-US" sz="2400" dirty="0">
                <a:solidFill>
                  <a:srgbClr val="002060"/>
                </a:solidFill>
                <a:latin typeface="+mj-lt"/>
                <a:ea typeface="Calibri"/>
                <a:cs typeface="Times New Roman"/>
              </a:rPr>
              <a:t>. </a:t>
            </a:r>
            <a:endParaRPr lang="ru-RU" sz="2400" dirty="0">
              <a:latin typeface="+mj-lt"/>
              <a:ea typeface="Calibri"/>
              <a:cs typeface="Times New Roman"/>
            </a:endParaRPr>
          </a:p>
          <a:p>
            <a:pPr algn="just">
              <a:lnSpc>
                <a:spcPct val="115000"/>
              </a:lnSpc>
              <a:spcAft>
                <a:spcPts val="1000"/>
              </a:spcAft>
            </a:pPr>
            <a:r>
              <a:rPr lang="en-US" sz="2400" dirty="0">
                <a:solidFill>
                  <a:srgbClr val="002060"/>
                </a:solidFill>
                <a:latin typeface="+mj-lt"/>
                <a:ea typeface="Calibri"/>
                <a:cs typeface="Times New Roman"/>
              </a:rPr>
              <a:t>5. Repolarization of the ventricles – </a:t>
            </a:r>
            <a:r>
              <a:rPr lang="en-US" sz="2400" b="1" dirty="0">
                <a:solidFill>
                  <a:srgbClr val="002060"/>
                </a:solidFill>
                <a:latin typeface="+mj-lt"/>
                <a:ea typeface="Calibri"/>
                <a:cs typeface="Times New Roman"/>
              </a:rPr>
              <a:t>T wave</a:t>
            </a:r>
            <a:r>
              <a:rPr lang="en-US" sz="2400" dirty="0" smtClean="0">
                <a:solidFill>
                  <a:srgbClr val="002060"/>
                </a:solidFill>
                <a:latin typeface="+mj-lt"/>
                <a:ea typeface="Calibri"/>
                <a:cs typeface="Times New Roman"/>
              </a:rPr>
              <a:t>.</a:t>
            </a:r>
            <a:endParaRPr lang="en-US" sz="2400" dirty="0" smtClean="0">
              <a:solidFill>
                <a:srgbClr val="002060"/>
              </a:solidFill>
              <a:latin typeface="+mj-lt"/>
            </a:endParaRPr>
          </a:p>
          <a:p>
            <a:endParaRPr lang="en-US" dirty="0">
              <a:solidFill>
                <a:srgbClr val="002060"/>
              </a:solidFill>
            </a:endParaRPr>
          </a:p>
          <a:p>
            <a:endParaRPr lang="ru-RU" dirty="0">
              <a:solidFill>
                <a:srgbClr val="002060"/>
              </a:solidFill>
            </a:endParaRPr>
          </a:p>
        </p:txBody>
      </p:sp>
    </p:spTree>
    <p:extLst>
      <p:ext uri="{BB962C8B-B14F-4D97-AF65-F5344CB8AC3E}">
        <p14:creationId xmlns:p14="http://schemas.microsoft.com/office/powerpoint/2010/main" val="2559822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Us\Documents\Physics&amp;Math\Lectures on MBPh\ECG\61068-421_fi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8640"/>
            <a:ext cx="7920880" cy="640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731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002060"/>
                </a:solidFill>
              </a:rPr>
              <a:t>Physical model of ECG</a:t>
            </a:r>
            <a:endParaRPr lang="ru-RU" b="1" dirty="0">
              <a:solidFill>
                <a:srgbClr val="002060"/>
              </a:solidFill>
            </a:endParaRPr>
          </a:p>
        </p:txBody>
      </p:sp>
      <p:sp>
        <p:nvSpPr>
          <p:cNvPr id="3" name="Объект 2"/>
          <p:cNvSpPr>
            <a:spLocks noGrp="1"/>
          </p:cNvSpPr>
          <p:nvPr>
            <p:ph idx="1"/>
          </p:nvPr>
        </p:nvSpPr>
        <p:spPr>
          <a:xfrm>
            <a:off x="457200" y="1484784"/>
            <a:ext cx="8229600" cy="4641379"/>
          </a:xfrm>
        </p:spPr>
        <p:txBody>
          <a:bodyPr>
            <a:normAutofit fontScale="77500" lnSpcReduction="20000"/>
          </a:bodyPr>
          <a:lstStyle/>
          <a:p>
            <a:pPr marL="0" indent="0" algn="just">
              <a:lnSpc>
                <a:spcPct val="115000"/>
              </a:lnSpc>
              <a:spcAft>
                <a:spcPts val="1000"/>
              </a:spcAft>
              <a:buNone/>
            </a:pPr>
            <a:r>
              <a:rPr lang="en-US" b="1" dirty="0" smtClean="0">
                <a:solidFill>
                  <a:srgbClr val="002060"/>
                </a:solidFill>
                <a:ea typeface="Calibri"/>
                <a:cs typeface="Times New Roman"/>
              </a:rPr>
              <a:t>Wilson-Einthoven </a:t>
            </a:r>
            <a:r>
              <a:rPr lang="en-US" b="1" dirty="0">
                <a:solidFill>
                  <a:srgbClr val="002060"/>
                </a:solidFill>
                <a:ea typeface="Calibri"/>
                <a:cs typeface="Times New Roman"/>
              </a:rPr>
              <a:t>theory : </a:t>
            </a:r>
            <a:endParaRPr lang="en-US" b="1" dirty="0" smtClean="0">
              <a:solidFill>
                <a:srgbClr val="002060"/>
              </a:solidFill>
              <a:ea typeface="Calibri"/>
              <a:cs typeface="Times New Roman"/>
            </a:endParaRPr>
          </a:p>
          <a:p>
            <a:pPr algn="just">
              <a:lnSpc>
                <a:spcPct val="115000"/>
              </a:lnSpc>
              <a:spcAft>
                <a:spcPts val="1000"/>
              </a:spcAft>
            </a:pPr>
            <a:r>
              <a:rPr lang="en-US" dirty="0">
                <a:solidFill>
                  <a:srgbClr val="002060"/>
                </a:solidFill>
                <a:ea typeface="Calibri"/>
                <a:cs typeface="Times New Roman"/>
              </a:rPr>
              <a:t>The heart is an electrical generator (time-varying current dipole) placed in isotropic conductive medium</a:t>
            </a:r>
            <a:endParaRPr lang="ru-RU" dirty="0">
              <a:ea typeface="Calibri"/>
              <a:cs typeface="Times New Roman"/>
            </a:endParaRPr>
          </a:p>
          <a:p>
            <a:pPr algn="just">
              <a:lnSpc>
                <a:spcPct val="115000"/>
              </a:lnSpc>
              <a:spcAft>
                <a:spcPts val="1000"/>
              </a:spcAft>
            </a:pPr>
            <a:r>
              <a:rPr lang="en-US" dirty="0">
                <a:solidFill>
                  <a:srgbClr val="002060"/>
                </a:solidFill>
                <a:ea typeface="Calibri"/>
                <a:cs typeface="Times New Roman"/>
              </a:rPr>
              <a:t>The human body is a part of infinite, homogeneous conductor </a:t>
            </a:r>
            <a:endParaRPr lang="ru-RU" dirty="0">
              <a:ea typeface="Calibri"/>
              <a:cs typeface="Times New Roman"/>
            </a:endParaRPr>
          </a:p>
          <a:p>
            <a:pPr algn="just">
              <a:lnSpc>
                <a:spcPct val="115000"/>
              </a:lnSpc>
              <a:spcAft>
                <a:spcPts val="1000"/>
              </a:spcAft>
            </a:pPr>
            <a:r>
              <a:rPr lang="en-US" dirty="0">
                <a:solidFill>
                  <a:srgbClr val="002060"/>
                </a:solidFill>
                <a:ea typeface="Calibri"/>
                <a:cs typeface="Times New Roman"/>
              </a:rPr>
              <a:t>Electric potentials generated by heart can be represented by the potentials at vertices of an equilateral triangle which are generated by </a:t>
            </a:r>
            <a:r>
              <a:rPr lang="ru-RU" dirty="0">
                <a:solidFill>
                  <a:srgbClr val="002060"/>
                </a:solidFill>
                <a:ea typeface="Calibri"/>
                <a:cs typeface="Times New Roman"/>
              </a:rPr>
              <a:t>current dipole the source of which is centered in </a:t>
            </a:r>
            <a:r>
              <a:rPr lang="en-US" dirty="0" smtClean="0">
                <a:solidFill>
                  <a:srgbClr val="002060"/>
                </a:solidFill>
                <a:ea typeface="Calibri"/>
                <a:cs typeface="Times New Roman"/>
              </a:rPr>
              <a:t>the</a:t>
            </a:r>
            <a:r>
              <a:rPr lang="ru-RU" dirty="0" smtClean="0">
                <a:solidFill>
                  <a:srgbClr val="002060"/>
                </a:solidFill>
                <a:ea typeface="Calibri"/>
                <a:cs typeface="Times New Roman"/>
              </a:rPr>
              <a:t> </a:t>
            </a:r>
            <a:r>
              <a:rPr lang="ru-RU" dirty="0">
                <a:solidFill>
                  <a:srgbClr val="002060"/>
                </a:solidFill>
                <a:ea typeface="Calibri"/>
                <a:cs typeface="Times New Roman"/>
              </a:rPr>
              <a:t>triangle, and direction of which changes during the cardiac cycle.  </a:t>
            </a:r>
          </a:p>
          <a:p>
            <a:pPr marL="0" indent="0" algn="just">
              <a:lnSpc>
                <a:spcPct val="115000"/>
              </a:lnSpc>
              <a:spcAft>
                <a:spcPts val="1000"/>
              </a:spcAft>
              <a:buNone/>
            </a:pPr>
            <a:endParaRPr lang="ru-RU" b="1" dirty="0">
              <a:ea typeface="Calibri"/>
              <a:cs typeface="Times New Roman"/>
            </a:endParaRPr>
          </a:p>
        </p:txBody>
      </p:sp>
    </p:spTree>
    <p:extLst>
      <p:ext uri="{BB962C8B-B14F-4D97-AF65-F5344CB8AC3E}">
        <p14:creationId xmlns:p14="http://schemas.microsoft.com/office/powerpoint/2010/main" val="2531546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332656"/>
            <a:ext cx="7704856" cy="5832648"/>
          </a:xfrm>
          <a:prstGeom prst="rect">
            <a:avLst/>
          </a:prstGeom>
        </p:spPr>
      </p:pic>
    </p:spTree>
    <p:extLst>
      <p:ext uri="{BB962C8B-B14F-4D97-AF65-F5344CB8AC3E}">
        <p14:creationId xmlns:p14="http://schemas.microsoft.com/office/powerpoint/2010/main" val="1435793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8280920" cy="2304256"/>
          </a:xfrm>
          <a:prstGeom prst="rect">
            <a:avLst/>
          </a:prstGeom>
          <a:noFill/>
          <a:ln>
            <a:noFill/>
          </a:ln>
        </p:spPr>
      </p:pic>
      <mc:AlternateContent xmlns:mc="http://schemas.openxmlformats.org/markup-compatibility/2006">
        <mc:Choice xmlns:a14="http://schemas.microsoft.com/office/drawing/2010/main" Requires="a14">
          <p:sp>
            <p:nvSpPr>
              <p:cNvPr id="7" name="Прямоугольник 6"/>
              <p:cNvSpPr/>
              <p:nvPr/>
            </p:nvSpPr>
            <p:spPr>
              <a:xfrm>
                <a:off x="300579" y="2708920"/>
                <a:ext cx="8712968" cy="3953903"/>
              </a:xfrm>
              <a:prstGeom prst="rect">
                <a:avLst/>
              </a:prstGeom>
            </p:spPr>
            <p:txBody>
              <a:bodyPr wrap="square">
                <a:spAutoFit/>
              </a:bodyPr>
              <a:lstStyle/>
              <a:p>
                <a:pPr lvl="0" algn="ctr"/>
                <a:r>
                  <a:rPr lang="en-US" dirty="0" smtClean="0">
                    <a:solidFill>
                      <a:srgbClr val="002060"/>
                    </a:solidFill>
                  </a:rPr>
                  <a:t>Current dipole moment </a:t>
                </a:r>
                <a14:m>
                  <m:oMath xmlns:m="http://schemas.openxmlformats.org/officeDocument/2006/math">
                    <m:r>
                      <a:rPr lang="en-US" i="1">
                        <a:solidFill>
                          <a:srgbClr val="002060"/>
                        </a:solidFill>
                        <a:latin typeface="Cambria Math" panose="02040503050406030204" pitchFamily="18" charset="0"/>
                      </a:rPr>
                      <m:t>𝐷</m:t>
                    </m:r>
                    <m:r>
                      <a:rPr lang="en-US" i="1">
                        <a:solidFill>
                          <a:srgbClr val="002060"/>
                        </a:solidFill>
                        <a:latin typeface="Cambria Math" panose="02040503050406030204" pitchFamily="18" charset="0"/>
                      </a:rPr>
                      <m:t>=</m:t>
                    </m:r>
                    <m:r>
                      <a:rPr lang="en-US" i="1">
                        <a:solidFill>
                          <a:srgbClr val="002060"/>
                        </a:solidFill>
                        <a:latin typeface="Cambria Math" panose="02040503050406030204" pitchFamily="18" charset="0"/>
                      </a:rPr>
                      <m:t>𝐼</m:t>
                    </m:r>
                    <m:r>
                      <a:rPr lang="en-US" i="1">
                        <a:solidFill>
                          <a:srgbClr val="002060"/>
                        </a:solidFill>
                        <a:latin typeface="Cambria Math" panose="02040503050406030204" pitchFamily="18" charset="0"/>
                      </a:rPr>
                      <m:t>∙</m:t>
                    </m:r>
                    <m:r>
                      <a:rPr lang="en-US" i="1">
                        <a:solidFill>
                          <a:srgbClr val="002060"/>
                        </a:solidFill>
                        <a:latin typeface="Cambria Math" panose="02040503050406030204" pitchFamily="18" charset="0"/>
                      </a:rPr>
                      <m:t>𝐿</m:t>
                    </m:r>
                  </m:oMath>
                </a14:m>
                <a:r>
                  <a:rPr lang="en-US" dirty="0">
                    <a:solidFill>
                      <a:srgbClr val="002060"/>
                    </a:solidFill>
                  </a:rPr>
                  <a:t>, where </a:t>
                </a:r>
                <a:r>
                  <a:rPr lang="en-US" i="1" dirty="0">
                    <a:solidFill>
                      <a:srgbClr val="002060"/>
                    </a:solidFill>
                  </a:rPr>
                  <a:t>I</a:t>
                </a:r>
                <a:r>
                  <a:rPr lang="en-US" dirty="0">
                    <a:solidFill>
                      <a:srgbClr val="002060"/>
                    </a:solidFill>
                  </a:rPr>
                  <a:t> – current intensity, </a:t>
                </a:r>
                <a:r>
                  <a:rPr lang="en-US" i="1" dirty="0">
                    <a:solidFill>
                      <a:srgbClr val="002060"/>
                    </a:solidFill>
                  </a:rPr>
                  <a:t>L</a:t>
                </a:r>
                <a:r>
                  <a:rPr lang="en-US" dirty="0">
                    <a:solidFill>
                      <a:srgbClr val="002060"/>
                    </a:solidFill>
                  </a:rPr>
                  <a:t> – vector, which connects poles of dipole. Positive pole is called source, and negative one is called outflow.</a:t>
                </a:r>
                <a:endParaRPr lang="uk-UA" dirty="0">
                  <a:solidFill>
                    <a:srgbClr val="002060"/>
                  </a:solidFill>
                </a:endParaRPr>
              </a:p>
              <a:p>
                <a:pPr lvl="0" algn="ctr"/>
                <a:r>
                  <a:rPr lang="en-US" dirty="0" smtClean="0">
                    <a:solidFill>
                      <a:srgbClr val="002060"/>
                    </a:solidFill>
                  </a:rPr>
                  <a:t>Using </a:t>
                </a:r>
                <a:r>
                  <a:rPr lang="en-US" dirty="0">
                    <a:solidFill>
                      <a:srgbClr val="002060"/>
                    </a:solidFill>
                  </a:rPr>
                  <a:t>Ohm’s law in differential form, definition of current density </a:t>
                </a:r>
                <a14:m>
                  <m:oMath xmlns:m="http://schemas.openxmlformats.org/officeDocument/2006/math">
                    <m:r>
                      <a:rPr lang="en-US" i="1">
                        <a:solidFill>
                          <a:srgbClr val="002060"/>
                        </a:solidFill>
                        <a:latin typeface="Cambria Math" panose="02040503050406030204" pitchFamily="18" charset="0"/>
                      </a:rPr>
                      <m:t>𝑗</m:t>
                    </m:r>
                    <m:r>
                      <a:rPr lang="en-US" i="1">
                        <a:solidFill>
                          <a:srgbClr val="002060"/>
                        </a:solidFill>
                        <a:latin typeface="Cambria Math" panose="02040503050406030204" pitchFamily="18" charset="0"/>
                      </a:rPr>
                      <m:t>=</m:t>
                    </m:r>
                    <m:f>
                      <m:fPr>
                        <m:type m:val="skw"/>
                        <m:ctrlPr>
                          <a:rPr lang="uk-UA" i="1">
                            <a:solidFill>
                              <a:srgbClr val="002060"/>
                            </a:solidFill>
                            <a:latin typeface="Cambria Math"/>
                          </a:rPr>
                        </m:ctrlPr>
                      </m:fPr>
                      <m:num>
                        <m:r>
                          <a:rPr lang="en-US" i="1">
                            <a:solidFill>
                              <a:srgbClr val="002060"/>
                            </a:solidFill>
                            <a:latin typeface="Cambria Math" panose="02040503050406030204" pitchFamily="18" charset="0"/>
                          </a:rPr>
                          <m:t>𝐼</m:t>
                        </m:r>
                      </m:num>
                      <m:den>
                        <m:r>
                          <a:rPr lang="en-US" i="1">
                            <a:solidFill>
                              <a:srgbClr val="002060"/>
                            </a:solidFill>
                            <a:latin typeface="Cambria Math" panose="02040503050406030204" pitchFamily="18" charset="0"/>
                          </a:rPr>
                          <m:t>𝑆</m:t>
                        </m:r>
                      </m:den>
                    </m:f>
                  </m:oMath>
                </a14:m>
                <a:r>
                  <a:rPr lang="en-US" dirty="0">
                    <a:solidFill>
                      <a:srgbClr val="002060"/>
                    </a:solidFill>
                  </a:rPr>
                  <a:t> and the fact that in this case </a:t>
                </a:r>
                <a:r>
                  <a:rPr lang="en-US" i="1" dirty="0">
                    <a:solidFill>
                      <a:srgbClr val="002060"/>
                    </a:solidFill>
                  </a:rPr>
                  <a:t>S</a:t>
                </a:r>
                <a:r>
                  <a:rPr lang="en-US" dirty="0">
                    <a:solidFill>
                      <a:srgbClr val="002060"/>
                    </a:solidFill>
                  </a:rPr>
                  <a:t> is the surface area of sphere with radius </a:t>
                </a:r>
                <a:r>
                  <a:rPr lang="en-US" i="1" dirty="0">
                    <a:solidFill>
                      <a:srgbClr val="002060"/>
                    </a:solidFill>
                  </a:rPr>
                  <a:t>r</a:t>
                </a:r>
                <a:r>
                  <a:rPr lang="en-US" dirty="0">
                    <a:solidFill>
                      <a:srgbClr val="002060"/>
                    </a:solidFill>
                  </a:rPr>
                  <a:t> (</a:t>
                </a:r>
                <a14:m>
                  <m:oMath xmlns:m="http://schemas.openxmlformats.org/officeDocument/2006/math">
                    <m:r>
                      <a:rPr lang="en-US" i="1">
                        <a:solidFill>
                          <a:srgbClr val="002060"/>
                        </a:solidFill>
                        <a:latin typeface="Cambria Math" panose="02040503050406030204" pitchFamily="18" charset="0"/>
                      </a:rPr>
                      <m:t>𝑆</m:t>
                    </m:r>
                    <m:r>
                      <a:rPr lang="en-US" i="1">
                        <a:solidFill>
                          <a:srgbClr val="002060"/>
                        </a:solidFill>
                        <a:latin typeface="Cambria Math" panose="02040503050406030204" pitchFamily="18" charset="0"/>
                      </a:rPr>
                      <m:t>=4</m:t>
                    </m:r>
                    <m:r>
                      <a:rPr lang="en-US" i="1">
                        <a:solidFill>
                          <a:srgbClr val="002060"/>
                        </a:solidFill>
                        <a:latin typeface="Cambria Math" panose="02040503050406030204" pitchFamily="18" charset="0"/>
                      </a:rPr>
                      <m:t>𝜋</m:t>
                    </m:r>
                    <m:sSup>
                      <m:sSupPr>
                        <m:ctrlPr>
                          <a:rPr lang="uk-UA" i="1">
                            <a:solidFill>
                              <a:srgbClr val="002060"/>
                            </a:solidFill>
                            <a:latin typeface="Cambria Math"/>
                          </a:rPr>
                        </m:ctrlPr>
                      </m:sSupPr>
                      <m:e>
                        <m:r>
                          <a:rPr lang="en-US" i="1">
                            <a:solidFill>
                              <a:srgbClr val="002060"/>
                            </a:solidFill>
                            <a:latin typeface="Cambria Math" panose="02040503050406030204" pitchFamily="18" charset="0"/>
                          </a:rPr>
                          <m:t>𝑟</m:t>
                        </m:r>
                      </m:e>
                      <m:sup>
                        <m:r>
                          <a:rPr lang="en-US" i="1">
                            <a:solidFill>
                              <a:srgbClr val="002060"/>
                            </a:solidFill>
                            <a:latin typeface="Cambria Math" panose="02040503050406030204" pitchFamily="18" charset="0"/>
                          </a:rPr>
                          <m:t>2</m:t>
                        </m:r>
                      </m:sup>
                    </m:sSup>
                  </m:oMath>
                </a14:m>
                <a:r>
                  <a:rPr lang="en-US" dirty="0">
                    <a:solidFill>
                      <a:srgbClr val="002060"/>
                    </a:solidFill>
                  </a:rPr>
                  <a:t>) let us find</a:t>
                </a:r>
                <a:r>
                  <a:rPr lang="en-US" dirty="0" smtClean="0">
                    <a:solidFill>
                      <a:srgbClr val="002060"/>
                    </a:solidFill>
                  </a:rPr>
                  <a:t>:</a:t>
                </a:r>
              </a:p>
              <a:p>
                <a:pPr lvl="0" algn="ctr"/>
                <a:endParaRPr lang="uk-UA" dirty="0">
                  <a:solidFill>
                    <a:srgbClr val="002060"/>
                  </a:solidFill>
                </a:endParaRPr>
              </a:p>
              <a:p>
                <a:pPr algn="ctr"/>
                <a14:m>
                  <m:oMath xmlns:m="http://schemas.openxmlformats.org/officeDocument/2006/math">
                    <m:r>
                      <a:rPr lang="en-US" sz="2000" i="1">
                        <a:solidFill>
                          <a:srgbClr val="002060"/>
                        </a:solidFill>
                        <a:latin typeface="Cambria Math" panose="02040503050406030204" pitchFamily="18" charset="0"/>
                      </a:rPr>
                      <m:t>𝑗</m:t>
                    </m:r>
                    <m:r>
                      <a:rPr lang="en-US" sz="2000" i="1">
                        <a:solidFill>
                          <a:srgbClr val="002060"/>
                        </a:solidFill>
                        <a:latin typeface="Cambria Math" panose="02040503050406030204" pitchFamily="18" charset="0"/>
                      </a:rPr>
                      <m:t>=</m:t>
                    </m:r>
                    <m:r>
                      <a:rPr lang="en-US" sz="2000" i="1">
                        <a:solidFill>
                          <a:srgbClr val="002060"/>
                        </a:solidFill>
                        <a:latin typeface="Cambria Math" panose="02040503050406030204" pitchFamily="18" charset="0"/>
                      </a:rPr>
                      <m:t>𝜎</m:t>
                    </m:r>
                    <m:r>
                      <a:rPr lang="en-US" sz="2000" i="1">
                        <a:solidFill>
                          <a:srgbClr val="002060"/>
                        </a:solidFill>
                        <a:latin typeface="Cambria Math" panose="02040503050406030204" pitchFamily="18" charset="0"/>
                      </a:rPr>
                      <m:t>𝐸</m:t>
                    </m:r>
                  </m:oMath>
                </a14:m>
                <a:r>
                  <a:rPr lang="en-US" sz="2000" dirty="0">
                    <a:solidFill>
                      <a:srgbClr val="002060"/>
                    </a:solidFill>
                  </a:rPr>
                  <a:t>; </a:t>
                </a:r>
                <a14:m>
                  <m:oMath xmlns:m="http://schemas.openxmlformats.org/officeDocument/2006/math">
                    <m:r>
                      <a:rPr lang="en-US" sz="2000" i="1">
                        <a:solidFill>
                          <a:srgbClr val="002060"/>
                        </a:solidFill>
                        <a:latin typeface="Cambria Math" panose="02040503050406030204" pitchFamily="18" charset="0"/>
                      </a:rPr>
                      <m:t>𝐸</m:t>
                    </m:r>
                    <m:r>
                      <a:rPr lang="en-US" sz="2000" i="1">
                        <a:solidFill>
                          <a:srgbClr val="002060"/>
                        </a:solidFill>
                        <a:latin typeface="Cambria Math" panose="02040503050406030204" pitchFamily="18" charset="0"/>
                      </a:rPr>
                      <m:t>=</m:t>
                    </m:r>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1</m:t>
                        </m:r>
                      </m:num>
                      <m:den>
                        <m:r>
                          <a:rPr lang="en-US" sz="2000" i="1">
                            <a:solidFill>
                              <a:srgbClr val="002060"/>
                            </a:solidFill>
                            <a:latin typeface="Cambria Math" panose="02040503050406030204" pitchFamily="18" charset="0"/>
                          </a:rPr>
                          <m:t>𝜎</m:t>
                        </m:r>
                      </m:den>
                    </m:f>
                    <m:r>
                      <a:rPr lang="en-US" sz="2000" i="1">
                        <a:solidFill>
                          <a:srgbClr val="002060"/>
                        </a:solidFill>
                        <a:latin typeface="Cambria Math" panose="02040503050406030204" pitchFamily="18" charset="0"/>
                      </a:rPr>
                      <m:t>𝑗</m:t>
                    </m:r>
                    <m:r>
                      <a:rPr lang="en-US" sz="2000" i="1">
                        <a:solidFill>
                          <a:srgbClr val="002060"/>
                        </a:solidFill>
                        <a:latin typeface="Cambria Math" panose="02040503050406030204" pitchFamily="18" charset="0"/>
                      </a:rPr>
                      <m:t>=</m:t>
                    </m:r>
                    <m:r>
                      <a:rPr lang="en-US" sz="2000" i="1">
                        <a:solidFill>
                          <a:srgbClr val="002060"/>
                        </a:solidFill>
                        <a:latin typeface="Cambria Math" panose="02040503050406030204" pitchFamily="18" charset="0"/>
                      </a:rPr>
                      <m:t>𝑑</m:t>
                    </m:r>
                    <m:r>
                      <a:rPr lang="en-US" sz="2000" i="1">
                        <a:solidFill>
                          <a:srgbClr val="002060"/>
                        </a:solidFill>
                        <a:latin typeface="Cambria Math" panose="02040503050406030204" pitchFamily="18" charset="0"/>
                      </a:rPr>
                      <m:t>𝜌</m:t>
                    </m:r>
                    <m:r>
                      <a:rPr lang="en-US" sz="2000" i="1">
                        <a:solidFill>
                          <a:srgbClr val="002060"/>
                        </a:solidFill>
                        <a:latin typeface="Cambria Math" panose="02040503050406030204" pitchFamily="18" charset="0"/>
                      </a:rPr>
                      <m:t>𝑗</m:t>
                    </m:r>
                  </m:oMath>
                </a14:m>
                <a:r>
                  <a:rPr lang="en-US" sz="2000" dirty="0">
                    <a:solidFill>
                      <a:srgbClr val="002060"/>
                    </a:solidFill>
                  </a:rPr>
                  <a:t>; </a:t>
                </a:r>
                <a14:m>
                  <m:oMath xmlns:m="http://schemas.openxmlformats.org/officeDocument/2006/math">
                    <m:r>
                      <a:rPr lang="en-US" sz="2000" i="1">
                        <a:solidFill>
                          <a:srgbClr val="002060"/>
                        </a:solidFill>
                        <a:latin typeface="Cambria Math" panose="02040503050406030204" pitchFamily="18" charset="0"/>
                      </a:rPr>
                      <m:t>𝐸</m:t>
                    </m:r>
                    <m:r>
                      <a:rPr lang="en-US" sz="2000" i="1">
                        <a:solidFill>
                          <a:srgbClr val="002060"/>
                        </a:solidFill>
                        <a:latin typeface="Cambria Math" panose="02040503050406030204" pitchFamily="18" charset="0"/>
                      </a:rPr>
                      <m:t>=−</m:t>
                    </m:r>
                    <m:r>
                      <a:rPr lang="en-US" sz="2000">
                        <a:solidFill>
                          <a:srgbClr val="002060"/>
                        </a:solidFill>
                        <a:latin typeface="Cambria Math" panose="02040503050406030204" pitchFamily="18" charset="0"/>
                      </a:rPr>
                      <m:t>𝛻</m:t>
                    </m:r>
                    <m:r>
                      <a:rPr lang="en-US" sz="2000" i="1">
                        <a:solidFill>
                          <a:srgbClr val="002060"/>
                        </a:solidFill>
                        <a:latin typeface="Cambria Math" panose="02040503050406030204" pitchFamily="18" charset="0"/>
                      </a:rPr>
                      <m:t>𝜑</m:t>
                    </m:r>
                    <m:r>
                      <a:rPr lang="en-US" sz="2000" i="1">
                        <a:solidFill>
                          <a:srgbClr val="002060"/>
                        </a:solidFill>
                        <a:latin typeface="Cambria Math" panose="02040503050406030204" pitchFamily="18" charset="0"/>
                      </a:rPr>
                      <m:t>=−</m:t>
                    </m:r>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𝑑</m:t>
                        </m:r>
                        <m:r>
                          <a:rPr lang="en-US" sz="2000" i="1">
                            <a:solidFill>
                              <a:srgbClr val="002060"/>
                            </a:solidFill>
                            <a:latin typeface="Cambria Math" panose="02040503050406030204" pitchFamily="18" charset="0"/>
                          </a:rPr>
                          <m:t>𝜑</m:t>
                        </m:r>
                      </m:num>
                      <m:den>
                        <m:r>
                          <a:rPr lang="en-US" sz="2000" i="1">
                            <a:solidFill>
                              <a:srgbClr val="002060"/>
                            </a:solidFill>
                            <a:latin typeface="Cambria Math" panose="02040503050406030204" pitchFamily="18" charset="0"/>
                          </a:rPr>
                          <m:t>𝑑𝑟</m:t>
                        </m:r>
                      </m:den>
                    </m:f>
                  </m:oMath>
                </a14:m>
                <a:r>
                  <a:rPr lang="en-US" sz="2000" dirty="0">
                    <a:solidFill>
                      <a:srgbClr val="002060"/>
                    </a:solidFill>
                  </a:rPr>
                  <a:t>;</a:t>
                </a:r>
                <a:endParaRPr lang="uk-UA" sz="2000" dirty="0">
                  <a:solidFill>
                    <a:srgbClr val="002060"/>
                  </a:solidFill>
                </a:endParaRPr>
              </a:p>
              <a:p>
                <a:pPr algn="ctr"/>
                <a:endParaRPr lang="en-US" sz="2000" i="1" dirty="0" smtClean="0">
                  <a:solidFill>
                    <a:srgbClr val="002060"/>
                  </a:solidFill>
                  <a:latin typeface="Cambria Math" panose="02040503050406030204" pitchFamily="18" charset="0"/>
                </a:endParaRPr>
              </a:p>
              <a:p>
                <a:pPr algn="ctr"/>
                <a14:m>
                  <m:oMath xmlns:m="http://schemas.openxmlformats.org/officeDocument/2006/math">
                    <m:r>
                      <a:rPr lang="en-US" sz="2000" i="1">
                        <a:solidFill>
                          <a:srgbClr val="002060"/>
                        </a:solidFill>
                        <a:latin typeface="Cambria Math" panose="02040503050406030204" pitchFamily="18" charset="0"/>
                      </a:rPr>
                      <m:t>𝑑</m:t>
                    </m:r>
                    <m:r>
                      <a:rPr lang="en-US" sz="2000" i="1">
                        <a:solidFill>
                          <a:srgbClr val="002060"/>
                        </a:solidFill>
                        <a:latin typeface="Cambria Math" panose="02040503050406030204" pitchFamily="18" charset="0"/>
                      </a:rPr>
                      <m:t>𝜑</m:t>
                    </m:r>
                    <m:r>
                      <a:rPr lang="en-US" sz="2000" i="1">
                        <a:solidFill>
                          <a:srgbClr val="002060"/>
                        </a:solidFill>
                        <a:latin typeface="Cambria Math" panose="02040503050406030204" pitchFamily="18" charset="0"/>
                      </a:rPr>
                      <m:t>=−</m:t>
                    </m:r>
                    <m:r>
                      <a:rPr lang="en-US" sz="2000" i="1">
                        <a:solidFill>
                          <a:srgbClr val="002060"/>
                        </a:solidFill>
                        <a:latin typeface="Cambria Math" panose="02040503050406030204" pitchFamily="18" charset="0"/>
                      </a:rPr>
                      <m:t>𝜌</m:t>
                    </m:r>
                    <m:r>
                      <a:rPr lang="en-US" sz="2000" i="1">
                        <a:solidFill>
                          <a:srgbClr val="002060"/>
                        </a:solidFill>
                        <a:latin typeface="Cambria Math" panose="02040503050406030204" pitchFamily="18" charset="0"/>
                      </a:rPr>
                      <m:t>𝑗𝑑𝑟</m:t>
                    </m:r>
                  </m:oMath>
                </a14:m>
                <a:r>
                  <a:rPr lang="en-US" sz="2000" dirty="0">
                    <a:solidFill>
                      <a:srgbClr val="002060"/>
                    </a:solidFill>
                  </a:rPr>
                  <a:t>; </a:t>
                </a:r>
                <a14:m>
                  <m:oMath xmlns:m="http://schemas.openxmlformats.org/officeDocument/2006/math">
                    <m:r>
                      <a:rPr lang="en-US" sz="2000" i="1">
                        <a:solidFill>
                          <a:srgbClr val="002060"/>
                        </a:solidFill>
                        <a:latin typeface="Cambria Math" panose="02040503050406030204" pitchFamily="18" charset="0"/>
                      </a:rPr>
                      <m:t>𝜑</m:t>
                    </m:r>
                    <m:r>
                      <a:rPr lang="en-US" sz="2000" i="1">
                        <a:solidFill>
                          <a:srgbClr val="002060"/>
                        </a:solidFill>
                        <a:latin typeface="Cambria Math" panose="02040503050406030204" pitchFamily="18" charset="0"/>
                      </a:rPr>
                      <m:t>=−</m:t>
                    </m:r>
                    <m:nary>
                      <m:naryPr>
                        <m:limLoc m:val="undOvr"/>
                        <m:ctrlPr>
                          <a:rPr lang="uk-UA" sz="2000" i="1">
                            <a:solidFill>
                              <a:srgbClr val="002060"/>
                            </a:solidFill>
                            <a:latin typeface="Cambria Math"/>
                          </a:rPr>
                        </m:ctrlPr>
                      </m:naryPr>
                      <m:sub>
                        <m:r>
                          <a:rPr lang="en-US" sz="2000" i="1">
                            <a:solidFill>
                              <a:srgbClr val="002060"/>
                            </a:solidFill>
                            <a:latin typeface="Cambria Math" panose="02040503050406030204" pitchFamily="18" charset="0"/>
                          </a:rPr>
                          <m:t>0</m:t>
                        </m:r>
                      </m:sub>
                      <m:sup>
                        <m:r>
                          <a:rPr lang="en-US" sz="2000" i="1">
                            <a:solidFill>
                              <a:srgbClr val="002060"/>
                            </a:solidFill>
                            <a:latin typeface="Cambria Math" panose="02040503050406030204" pitchFamily="18" charset="0"/>
                          </a:rPr>
                          <m:t>𝑅</m:t>
                        </m:r>
                      </m:sup>
                      <m:e>
                        <m:r>
                          <a:rPr lang="en-US" sz="2000" i="1">
                            <a:solidFill>
                              <a:srgbClr val="002060"/>
                            </a:solidFill>
                            <a:latin typeface="Cambria Math" panose="02040503050406030204" pitchFamily="18" charset="0"/>
                          </a:rPr>
                          <m:t>𝜌</m:t>
                        </m:r>
                        <m:r>
                          <a:rPr lang="en-US" sz="2000" i="1">
                            <a:solidFill>
                              <a:srgbClr val="002060"/>
                            </a:solidFill>
                            <a:latin typeface="Cambria Math" panose="02040503050406030204" pitchFamily="18" charset="0"/>
                          </a:rPr>
                          <m:t>𝑗𝑑𝑟</m:t>
                        </m:r>
                        <m:r>
                          <a:rPr lang="en-US" sz="2000" i="1">
                            <a:solidFill>
                              <a:srgbClr val="002060"/>
                            </a:solidFill>
                            <a:latin typeface="Cambria Math" panose="02040503050406030204" pitchFamily="18" charset="0"/>
                          </a:rPr>
                          <m:t>=</m:t>
                        </m:r>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𝜌</m:t>
                            </m:r>
                          </m:num>
                          <m:den>
                            <m:r>
                              <a:rPr lang="en-US" sz="2000" i="1">
                                <a:solidFill>
                                  <a:srgbClr val="002060"/>
                                </a:solidFill>
                                <a:latin typeface="Cambria Math" panose="02040503050406030204" pitchFamily="18" charset="0"/>
                              </a:rPr>
                              <m:t>4</m:t>
                            </m:r>
                            <m:r>
                              <a:rPr lang="en-US" sz="2000" i="1">
                                <a:solidFill>
                                  <a:srgbClr val="002060"/>
                                </a:solidFill>
                                <a:latin typeface="Cambria Math" panose="02040503050406030204" pitchFamily="18" charset="0"/>
                              </a:rPr>
                              <m:t>𝜋</m:t>
                            </m:r>
                          </m:den>
                        </m:f>
                        <m:r>
                          <a:rPr lang="en-US" sz="2000" i="1">
                            <a:solidFill>
                              <a:srgbClr val="002060"/>
                            </a:solidFill>
                            <a:latin typeface="Cambria Math" panose="02040503050406030204" pitchFamily="18" charset="0"/>
                          </a:rPr>
                          <m:t>∙</m:t>
                        </m:r>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𝐼</m:t>
                            </m:r>
                          </m:num>
                          <m:den>
                            <m:r>
                              <a:rPr lang="en-US" sz="2000" i="1">
                                <a:solidFill>
                                  <a:srgbClr val="002060"/>
                                </a:solidFill>
                                <a:latin typeface="Cambria Math" panose="02040503050406030204" pitchFamily="18" charset="0"/>
                              </a:rPr>
                              <m:t>𝑅</m:t>
                            </m:r>
                          </m:den>
                        </m:f>
                      </m:e>
                    </m:nary>
                  </m:oMath>
                </a14:m>
                <a:r>
                  <a:rPr lang="en-US" sz="2000" dirty="0">
                    <a:solidFill>
                      <a:srgbClr val="002060"/>
                    </a:solidFill>
                  </a:rPr>
                  <a:t>.</a:t>
                </a:r>
                <a:r>
                  <a:rPr lang="en-US" sz="2000" dirty="0" smtClean="0">
                    <a:solidFill>
                      <a:srgbClr val="002060"/>
                    </a:solidFill>
                  </a:rPr>
                  <a:t>              </a:t>
                </a:r>
                <a14:m>
                  <m:oMath xmlns:m="http://schemas.openxmlformats.org/officeDocument/2006/math">
                    <m:sSub>
                      <m:sSubPr>
                        <m:ctrlPr>
                          <a:rPr lang="uk-UA" sz="2000" i="1">
                            <a:solidFill>
                              <a:srgbClr val="002060"/>
                            </a:solidFill>
                            <a:latin typeface="Cambria Math"/>
                          </a:rPr>
                        </m:ctrlPr>
                      </m:sSubPr>
                      <m:e>
                        <m:r>
                          <a:rPr lang="en-US" sz="2000" i="1">
                            <a:solidFill>
                              <a:srgbClr val="002060"/>
                            </a:solidFill>
                            <a:latin typeface="Cambria Math" panose="02040503050406030204" pitchFamily="18" charset="0"/>
                          </a:rPr>
                          <m:t>𝜑</m:t>
                        </m:r>
                      </m:e>
                      <m:sub>
                        <m:r>
                          <a:rPr lang="en-US" sz="2000" i="1">
                            <a:solidFill>
                              <a:srgbClr val="002060"/>
                            </a:solidFill>
                            <a:latin typeface="Cambria Math" panose="02040503050406030204" pitchFamily="18" charset="0"/>
                          </a:rPr>
                          <m:t>𝑎</m:t>
                        </m:r>
                      </m:sub>
                    </m:sSub>
                    <m:r>
                      <a:rPr lang="en-US" sz="2000" i="1">
                        <a:solidFill>
                          <a:srgbClr val="002060"/>
                        </a:solidFill>
                        <a:latin typeface="Cambria Math" panose="02040503050406030204" pitchFamily="18" charset="0"/>
                      </a:rPr>
                      <m:t>=</m:t>
                    </m:r>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𝜌</m:t>
                        </m:r>
                        <m:r>
                          <a:rPr lang="en-US" sz="2000" i="1">
                            <a:solidFill>
                              <a:srgbClr val="002060"/>
                            </a:solidFill>
                            <a:latin typeface="Cambria Math" panose="02040503050406030204" pitchFamily="18" charset="0"/>
                          </a:rPr>
                          <m:t>∙</m:t>
                        </m:r>
                        <m:r>
                          <a:rPr lang="en-US" sz="2000" i="1">
                            <a:solidFill>
                              <a:srgbClr val="002060"/>
                            </a:solidFill>
                            <a:latin typeface="Cambria Math" panose="02040503050406030204" pitchFamily="18" charset="0"/>
                          </a:rPr>
                          <m:t>𝐼</m:t>
                        </m:r>
                      </m:num>
                      <m:den>
                        <m:r>
                          <a:rPr lang="en-US" sz="2000" i="1">
                            <a:solidFill>
                              <a:srgbClr val="002060"/>
                            </a:solidFill>
                            <a:latin typeface="Cambria Math" panose="02040503050406030204" pitchFamily="18" charset="0"/>
                          </a:rPr>
                          <m:t>4</m:t>
                        </m:r>
                        <m:r>
                          <a:rPr lang="en-US" sz="2000" i="1">
                            <a:solidFill>
                              <a:srgbClr val="002060"/>
                            </a:solidFill>
                            <a:latin typeface="Cambria Math" panose="02040503050406030204" pitchFamily="18" charset="0"/>
                          </a:rPr>
                          <m:t>𝜋</m:t>
                        </m:r>
                      </m:den>
                    </m:f>
                    <m:r>
                      <a:rPr lang="en-US" sz="2000" i="1">
                        <a:solidFill>
                          <a:srgbClr val="002060"/>
                        </a:solidFill>
                        <a:latin typeface="Cambria Math" panose="02040503050406030204" pitchFamily="18" charset="0"/>
                      </a:rPr>
                      <m:t>∙</m:t>
                    </m:r>
                    <m:d>
                      <m:dPr>
                        <m:ctrlPr>
                          <a:rPr lang="uk-UA" sz="2000" i="1">
                            <a:solidFill>
                              <a:srgbClr val="002060"/>
                            </a:solidFill>
                            <a:latin typeface="Cambria Math"/>
                          </a:rPr>
                        </m:ctrlPr>
                      </m:dPr>
                      <m:e>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1</m:t>
                            </m:r>
                          </m:num>
                          <m:den>
                            <m:r>
                              <a:rPr lang="en-US" sz="2000" i="1">
                                <a:solidFill>
                                  <a:srgbClr val="002060"/>
                                </a:solidFill>
                                <a:latin typeface="Cambria Math" panose="02040503050406030204" pitchFamily="18" charset="0"/>
                              </a:rPr>
                              <m:t>𝑟</m:t>
                            </m:r>
                          </m:den>
                        </m:f>
                        <m:r>
                          <a:rPr lang="en-US" sz="2000" i="1">
                            <a:solidFill>
                              <a:srgbClr val="002060"/>
                            </a:solidFill>
                            <a:latin typeface="Cambria Math" panose="02040503050406030204" pitchFamily="18" charset="0"/>
                          </a:rPr>
                          <m:t>−</m:t>
                        </m:r>
                        <m:f>
                          <m:fPr>
                            <m:ctrlPr>
                              <a:rPr lang="uk-UA" sz="2000" i="1">
                                <a:solidFill>
                                  <a:srgbClr val="002060"/>
                                </a:solidFill>
                                <a:latin typeface="Cambria Math"/>
                              </a:rPr>
                            </m:ctrlPr>
                          </m:fPr>
                          <m:num>
                            <m:r>
                              <a:rPr lang="en-US" sz="2000" i="1">
                                <a:solidFill>
                                  <a:srgbClr val="002060"/>
                                </a:solidFill>
                                <a:latin typeface="Cambria Math" panose="02040503050406030204" pitchFamily="18" charset="0"/>
                              </a:rPr>
                              <m:t>1</m:t>
                            </m:r>
                          </m:num>
                          <m:den>
                            <m:sSub>
                              <m:sSubPr>
                                <m:ctrlPr>
                                  <a:rPr lang="uk-UA" sz="2000" i="1">
                                    <a:solidFill>
                                      <a:srgbClr val="002060"/>
                                    </a:solidFill>
                                    <a:latin typeface="Cambria Math"/>
                                  </a:rPr>
                                </m:ctrlPr>
                              </m:sSubPr>
                              <m:e>
                                <m:r>
                                  <a:rPr lang="en-US" sz="2000" i="1">
                                    <a:solidFill>
                                      <a:srgbClr val="002060"/>
                                    </a:solidFill>
                                    <a:latin typeface="Cambria Math" panose="02040503050406030204" pitchFamily="18" charset="0"/>
                                  </a:rPr>
                                  <m:t>𝑟</m:t>
                                </m:r>
                              </m:e>
                              <m:sub>
                                <m:r>
                                  <a:rPr lang="en-US" sz="2000" i="1">
                                    <a:solidFill>
                                      <a:srgbClr val="002060"/>
                                    </a:solidFill>
                                    <a:latin typeface="Cambria Math" panose="02040503050406030204" pitchFamily="18" charset="0"/>
                                  </a:rPr>
                                  <m:t>1</m:t>
                                </m:r>
                              </m:sub>
                            </m:sSub>
                          </m:den>
                        </m:f>
                      </m:e>
                    </m:d>
                  </m:oMath>
                </a14:m>
                <a:r>
                  <a:rPr lang="en-US" sz="2000" dirty="0">
                    <a:solidFill>
                      <a:srgbClr val="002060"/>
                    </a:solidFill>
                  </a:rPr>
                  <a:t>.</a:t>
                </a:r>
                <a:endParaRPr lang="uk-UA" sz="2000" dirty="0"/>
              </a:p>
              <a:p>
                <a:pPr algn="ctr"/>
                <a:r>
                  <a:rPr lang="en-US" sz="2000" dirty="0" smtClean="0"/>
                  <a:t>   </a:t>
                </a:r>
              </a:p>
              <a:p>
                <a:pPr algn="ctr"/>
                <a:r>
                  <a:rPr lang="en-US" sz="2800" b="1" dirty="0" smtClean="0">
                    <a:solidFill>
                      <a:srgbClr val="002060"/>
                    </a:solidFill>
                  </a:rPr>
                  <a:t>  </a:t>
                </a:r>
                <a14:m>
                  <m:oMath xmlns:m="http://schemas.openxmlformats.org/officeDocument/2006/math">
                    <m:sSub>
                      <m:sSubPr>
                        <m:ctrlPr>
                          <a:rPr lang="uk-UA" sz="2800" b="1" i="1">
                            <a:solidFill>
                              <a:srgbClr val="002060"/>
                            </a:solidFill>
                            <a:latin typeface="Cambria Math"/>
                          </a:rPr>
                        </m:ctrlPr>
                      </m:sSubPr>
                      <m:e>
                        <m:r>
                          <a:rPr lang="en-US" sz="2800" b="1" i="1">
                            <a:solidFill>
                              <a:srgbClr val="002060"/>
                            </a:solidFill>
                            <a:latin typeface="Cambria Math" panose="02040503050406030204" pitchFamily="18" charset="0"/>
                          </a:rPr>
                          <m:t>𝝋</m:t>
                        </m:r>
                      </m:e>
                      <m:sub>
                        <m:r>
                          <a:rPr lang="en-US" sz="2800" b="1" i="1">
                            <a:solidFill>
                              <a:srgbClr val="002060"/>
                            </a:solidFill>
                            <a:latin typeface="Cambria Math" panose="02040503050406030204" pitchFamily="18" charset="0"/>
                          </a:rPr>
                          <m:t>𝒂</m:t>
                        </m:r>
                      </m:sub>
                    </m:sSub>
                    <m:r>
                      <a:rPr lang="en-US" sz="2800" b="1" i="1">
                        <a:solidFill>
                          <a:srgbClr val="002060"/>
                        </a:solidFill>
                        <a:latin typeface="Cambria Math" panose="02040503050406030204" pitchFamily="18" charset="0"/>
                      </a:rPr>
                      <m:t>=</m:t>
                    </m:r>
                    <m:f>
                      <m:fPr>
                        <m:ctrlPr>
                          <a:rPr lang="uk-UA" sz="2800" b="1" i="1">
                            <a:solidFill>
                              <a:srgbClr val="002060"/>
                            </a:solidFill>
                            <a:latin typeface="Cambria Math"/>
                          </a:rPr>
                        </m:ctrlPr>
                      </m:fPr>
                      <m:num>
                        <m:r>
                          <a:rPr lang="en-US" sz="2800" b="1" i="1">
                            <a:solidFill>
                              <a:srgbClr val="002060"/>
                            </a:solidFill>
                            <a:latin typeface="Cambria Math" panose="02040503050406030204" pitchFamily="18" charset="0"/>
                          </a:rPr>
                          <m:t>𝝆</m:t>
                        </m:r>
                      </m:num>
                      <m:den>
                        <m:r>
                          <a:rPr lang="en-US" sz="2800" b="1" i="1">
                            <a:solidFill>
                              <a:srgbClr val="002060"/>
                            </a:solidFill>
                            <a:latin typeface="Cambria Math" panose="02040503050406030204" pitchFamily="18" charset="0"/>
                          </a:rPr>
                          <m:t>𝟒</m:t>
                        </m:r>
                        <m:r>
                          <a:rPr lang="en-US" sz="2800" b="1" i="1">
                            <a:solidFill>
                              <a:srgbClr val="002060"/>
                            </a:solidFill>
                            <a:latin typeface="Cambria Math" panose="02040503050406030204" pitchFamily="18" charset="0"/>
                          </a:rPr>
                          <m:t>𝝅</m:t>
                        </m:r>
                      </m:den>
                    </m:f>
                    <m:r>
                      <a:rPr lang="en-US" sz="2800" b="1" i="1">
                        <a:solidFill>
                          <a:srgbClr val="002060"/>
                        </a:solidFill>
                        <a:latin typeface="Cambria Math" panose="02040503050406030204" pitchFamily="18" charset="0"/>
                      </a:rPr>
                      <m:t>∙</m:t>
                    </m:r>
                    <m:f>
                      <m:fPr>
                        <m:ctrlPr>
                          <a:rPr lang="uk-UA" sz="2800" b="1" i="1">
                            <a:solidFill>
                              <a:srgbClr val="002060"/>
                            </a:solidFill>
                            <a:latin typeface="Cambria Math"/>
                          </a:rPr>
                        </m:ctrlPr>
                      </m:fPr>
                      <m:num>
                        <m:r>
                          <a:rPr lang="en-US" sz="2800" b="1" i="1">
                            <a:solidFill>
                              <a:srgbClr val="002060"/>
                            </a:solidFill>
                            <a:latin typeface="Cambria Math" panose="02040503050406030204" pitchFamily="18" charset="0"/>
                          </a:rPr>
                          <m:t>𝑰𝑳</m:t>
                        </m:r>
                        <m:r>
                          <a:rPr lang="en-US" sz="2800" b="1" i="1">
                            <a:solidFill>
                              <a:srgbClr val="002060"/>
                            </a:solidFill>
                            <a:latin typeface="Cambria Math" panose="02040503050406030204" pitchFamily="18" charset="0"/>
                          </a:rPr>
                          <m:t>∙</m:t>
                        </m:r>
                        <m:func>
                          <m:funcPr>
                            <m:ctrlPr>
                              <a:rPr lang="uk-UA" sz="2800" b="1" i="1">
                                <a:solidFill>
                                  <a:srgbClr val="002060"/>
                                </a:solidFill>
                                <a:latin typeface="Cambria Math"/>
                              </a:rPr>
                            </m:ctrlPr>
                          </m:funcPr>
                          <m:fName>
                            <m:r>
                              <a:rPr lang="en-US" sz="2800" b="1" i="1">
                                <a:solidFill>
                                  <a:srgbClr val="002060"/>
                                </a:solidFill>
                                <a:latin typeface="Cambria Math" panose="02040503050406030204" pitchFamily="18" charset="0"/>
                              </a:rPr>
                              <m:t>𝐜𝐨𝐬</m:t>
                            </m:r>
                          </m:fName>
                          <m:e>
                            <m:r>
                              <a:rPr lang="en-US" sz="2800" b="1" i="1">
                                <a:solidFill>
                                  <a:srgbClr val="002060"/>
                                </a:solidFill>
                                <a:latin typeface="Cambria Math" panose="02040503050406030204" pitchFamily="18" charset="0"/>
                              </a:rPr>
                              <m:t>𝜶</m:t>
                            </m:r>
                          </m:e>
                        </m:func>
                      </m:num>
                      <m:den>
                        <m:sSup>
                          <m:sSupPr>
                            <m:ctrlPr>
                              <a:rPr lang="uk-UA" sz="2800" b="1" i="1">
                                <a:solidFill>
                                  <a:srgbClr val="002060"/>
                                </a:solidFill>
                                <a:latin typeface="Cambria Math"/>
                              </a:rPr>
                            </m:ctrlPr>
                          </m:sSupPr>
                          <m:e>
                            <m:r>
                              <a:rPr lang="en-US" sz="2800" b="1" i="1">
                                <a:solidFill>
                                  <a:srgbClr val="002060"/>
                                </a:solidFill>
                                <a:latin typeface="Cambria Math" panose="02040503050406030204" pitchFamily="18" charset="0"/>
                              </a:rPr>
                              <m:t>𝒓</m:t>
                            </m:r>
                          </m:e>
                          <m:sup>
                            <m:r>
                              <a:rPr lang="en-US" sz="2800" b="1" i="1">
                                <a:solidFill>
                                  <a:srgbClr val="002060"/>
                                </a:solidFill>
                                <a:latin typeface="Cambria Math" panose="02040503050406030204" pitchFamily="18" charset="0"/>
                              </a:rPr>
                              <m:t>𝟐</m:t>
                            </m:r>
                          </m:sup>
                        </m:sSup>
                      </m:den>
                    </m:f>
                    <m:r>
                      <a:rPr lang="en-US" sz="2800" b="1" i="1">
                        <a:solidFill>
                          <a:srgbClr val="002060"/>
                        </a:solidFill>
                        <a:latin typeface="Cambria Math" panose="02040503050406030204" pitchFamily="18" charset="0"/>
                      </a:rPr>
                      <m:t>=</m:t>
                    </m:r>
                    <m:f>
                      <m:fPr>
                        <m:ctrlPr>
                          <a:rPr lang="uk-UA" sz="2800" b="1" i="1">
                            <a:solidFill>
                              <a:srgbClr val="002060"/>
                            </a:solidFill>
                            <a:latin typeface="Cambria Math"/>
                          </a:rPr>
                        </m:ctrlPr>
                      </m:fPr>
                      <m:num>
                        <m:r>
                          <a:rPr lang="en-US" sz="2800" b="1" i="1">
                            <a:solidFill>
                              <a:srgbClr val="002060"/>
                            </a:solidFill>
                            <a:latin typeface="Cambria Math" panose="02040503050406030204" pitchFamily="18" charset="0"/>
                          </a:rPr>
                          <m:t>𝝆</m:t>
                        </m:r>
                      </m:num>
                      <m:den>
                        <m:r>
                          <a:rPr lang="en-US" sz="2800" b="1" i="1">
                            <a:solidFill>
                              <a:srgbClr val="002060"/>
                            </a:solidFill>
                            <a:latin typeface="Cambria Math" panose="02040503050406030204" pitchFamily="18" charset="0"/>
                          </a:rPr>
                          <m:t>𝟒</m:t>
                        </m:r>
                        <m:r>
                          <a:rPr lang="en-US" sz="2800" b="1" i="1">
                            <a:solidFill>
                              <a:srgbClr val="002060"/>
                            </a:solidFill>
                            <a:latin typeface="Cambria Math" panose="02040503050406030204" pitchFamily="18" charset="0"/>
                          </a:rPr>
                          <m:t>𝝅</m:t>
                        </m:r>
                      </m:den>
                    </m:f>
                    <m:r>
                      <a:rPr lang="en-US" sz="2800" b="1" i="1">
                        <a:solidFill>
                          <a:srgbClr val="002060"/>
                        </a:solidFill>
                        <a:latin typeface="Cambria Math" panose="02040503050406030204" pitchFamily="18" charset="0"/>
                      </a:rPr>
                      <m:t>∙</m:t>
                    </m:r>
                    <m:f>
                      <m:fPr>
                        <m:ctrlPr>
                          <a:rPr lang="uk-UA" sz="2800" b="1" i="1">
                            <a:solidFill>
                              <a:srgbClr val="002060"/>
                            </a:solidFill>
                            <a:latin typeface="Cambria Math"/>
                          </a:rPr>
                        </m:ctrlPr>
                      </m:fPr>
                      <m:num>
                        <m:r>
                          <a:rPr lang="en-US" sz="2800" b="1" i="1">
                            <a:solidFill>
                              <a:srgbClr val="002060"/>
                            </a:solidFill>
                            <a:latin typeface="Cambria Math" panose="02040503050406030204" pitchFamily="18" charset="0"/>
                          </a:rPr>
                          <m:t>𝑫</m:t>
                        </m:r>
                        <m:r>
                          <a:rPr lang="en-US" sz="2800" b="1" i="1">
                            <a:solidFill>
                              <a:srgbClr val="002060"/>
                            </a:solidFill>
                            <a:latin typeface="Cambria Math" panose="02040503050406030204" pitchFamily="18" charset="0"/>
                          </a:rPr>
                          <m:t>∙</m:t>
                        </m:r>
                        <m:func>
                          <m:funcPr>
                            <m:ctrlPr>
                              <a:rPr lang="uk-UA" sz="2800" b="1" i="1">
                                <a:solidFill>
                                  <a:srgbClr val="002060"/>
                                </a:solidFill>
                                <a:latin typeface="Cambria Math"/>
                              </a:rPr>
                            </m:ctrlPr>
                          </m:funcPr>
                          <m:fName>
                            <m:r>
                              <a:rPr lang="en-US" sz="2800" b="1" i="1">
                                <a:solidFill>
                                  <a:srgbClr val="002060"/>
                                </a:solidFill>
                                <a:latin typeface="Cambria Math" panose="02040503050406030204" pitchFamily="18" charset="0"/>
                              </a:rPr>
                              <m:t>𝐜𝐨𝐬</m:t>
                            </m:r>
                          </m:fName>
                          <m:e>
                            <m:r>
                              <a:rPr lang="en-US" sz="2800" b="1" i="1">
                                <a:solidFill>
                                  <a:srgbClr val="002060"/>
                                </a:solidFill>
                                <a:latin typeface="Cambria Math" panose="02040503050406030204" pitchFamily="18" charset="0"/>
                              </a:rPr>
                              <m:t>𝜶</m:t>
                            </m:r>
                          </m:e>
                        </m:func>
                      </m:num>
                      <m:den>
                        <m:sSup>
                          <m:sSupPr>
                            <m:ctrlPr>
                              <a:rPr lang="uk-UA" sz="2800" b="1" i="1">
                                <a:solidFill>
                                  <a:srgbClr val="002060"/>
                                </a:solidFill>
                                <a:latin typeface="Cambria Math"/>
                              </a:rPr>
                            </m:ctrlPr>
                          </m:sSupPr>
                          <m:e>
                            <m:r>
                              <a:rPr lang="en-US" sz="2800" b="1" i="1">
                                <a:solidFill>
                                  <a:srgbClr val="002060"/>
                                </a:solidFill>
                                <a:latin typeface="Cambria Math" panose="02040503050406030204" pitchFamily="18" charset="0"/>
                              </a:rPr>
                              <m:t>𝒓</m:t>
                            </m:r>
                          </m:e>
                          <m:sup>
                            <m:r>
                              <a:rPr lang="en-US" sz="2800" b="1" i="1">
                                <a:solidFill>
                                  <a:srgbClr val="002060"/>
                                </a:solidFill>
                                <a:latin typeface="Cambria Math" panose="02040503050406030204" pitchFamily="18" charset="0"/>
                              </a:rPr>
                              <m:t>𝟐</m:t>
                            </m:r>
                          </m:sup>
                        </m:sSup>
                      </m:den>
                    </m:f>
                  </m:oMath>
                </a14:m>
                <a:endParaRPr lang="en-US" sz="2000" b="1" dirty="0" smtClean="0">
                  <a:solidFill>
                    <a:srgbClr val="002060"/>
                  </a:solidFill>
                </a:endParaRPr>
              </a:p>
              <a:p>
                <a:pPr algn="ctr"/>
                <a:endParaRPr lang="uk-UA" sz="2000" b="1" dirty="0">
                  <a:solidFill>
                    <a:srgbClr val="002060"/>
                  </a:solidFill>
                </a:endParaRPr>
              </a:p>
            </p:txBody>
          </p:sp>
        </mc:Choice>
        <mc:Fallback>
          <p:sp>
            <p:nvSpPr>
              <p:cNvPr id="7" name="Прямоугольник 6"/>
              <p:cNvSpPr>
                <a:spLocks noRot="1" noChangeAspect="1" noMove="1" noResize="1" noEditPoints="1" noAdjustHandles="1" noChangeArrowheads="1" noChangeShapeType="1" noTextEdit="1"/>
              </p:cNvSpPr>
              <p:nvPr/>
            </p:nvSpPr>
            <p:spPr>
              <a:xfrm>
                <a:off x="300579" y="2708920"/>
                <a:ext cx="8712968" cy="3953903"/>
              </a:xfrm>
              <a:prstGeom prst="rect">
                <a:avLst/>
              </a:prstGeom>
              <a:blipFill rotWithShape="1">
                <a:blip r:embed="rId3"/>
                <a:stretch>
                  <a:fillRect t="-770"/>
                </a:stretch>
              </a:blipFill>
            </p:spPr>
            <p:txBody>
              <a:bodyPr/>
              <a:lstStyle/>
              <a:p>
                <a:r>
                  <a:rPr lang="ru-RU">
                    <a:noFill/>
                  </a:rPr>
                  <a:t> </a:t>
                </a:r>
              </a:p>
            </p:txBody>
          </p:sp>
        </mc:Fallback>
      </mc:AlternateContent>
    </p:spTree>
    <p:extLst>
      <p:ext uri="{BB962C8B-B14F-4D97-AF65-F5344CB8AC3E}">
        <p14:creationId xmlns:p14="http://schemas.microsoft.com/office/powerpoint/2010/main" val="3788385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598699" y="692696"/>
                <a:ext cx="7992888" cy="5406673"/>
              </a:xfrm>
              <a:prstGeom prst="rect">
                <a:avLst/>
              </a:prstGeom>
            </p:spPr>
            <p:txBody>
              <a:bodyPr wrap="square">
                <a:spAutoFit/>
              </a:bodyPr>
              <a:lstStyle/>
              <a:p>
                <a:pPr lvl="0" algn="just"/>
                <a:r>
                  <a:rPr lang="en-US" sz="2800" dirty="0" smtClean="0">
                    <a:solidFill>
                      <a:srgbClr val="002060"/>
                    </a:solidFill>
                  </a:rPr>
                  <a:t>Potential of electric field of the heart is composed of potentials created by specific elementary dipoles. Assuming the limitation that conductive medium is homogeneous (</a:t>
                </a:r>
                <a14:m>
                  <m:oMath xmlns:m="http://schemas.openxmlformats.org/officeDocument/2006/math">
                    <m:r>
                      <a:rPr lang="en-US" sz="2800" i="1">
                        <a:solidFill>
                          <a:srgbClr val="002060"/>
                        </a:solidFill>
                        <a:latin typeface="Cambria Math" panose="02040503050406030204" pitchFamily="18" charset="0"/>
                      </a:rPr>
                      <m:t>𝜌</m:t>
                    </m:r>
                    <m:r>
                      <a:rPr lang="en-US" sz="2800" i="1">
                        <a:solidFill>
                          <a:srgbClr val="002060"/>
                        </a:solidFill>
                        <a:latin typeface="Cambria Math" panose="02040503050406030204" pitchFamily="18" charset="0"/>
                      </a:rPr>
                      <m:t>=</m:t>
                    </m:r>
                    <m:r>
                      <a:rPr lang="en-US" sz="2800" i="1">
                        <a:solidFill>
                          <a:srgbClr val="002060"/>
                        </a:solidFill>
                        <a:latin typeface="Cambria Math" panose="02040503050406030204" pitchFamily="18" charset="0"/>
                      </a:rPr>
                      <m:t>𝑐𝑜𝑛𝑠𝑡</m:t>
                    </m:r>
                  </m:oMath>
                </a14:m>
                <a:r>
                  <a:rPr lang="en-US" sz="2800" dirty="0">
                    <a:solidFill>
                      <a:srgbClr val="002060"/>
                    </a:solidFill>
                  </a:rPr>
                  <a:t>), distance </a:t>
                </a:r>
                <a:r>
                  <a:rPr lang="en-US" sz="2800" i="1" dirty="0">
                    <a:solidFill>
                      <a:srgbClr val="002060"/>
                    </a:solidFill>
                  </a:rPr>
                  <a:t>r</a:t>
                </a:r>
                <a:r>
                  <a:rPr lang="en-US" sz="2800" dirty="0">
                    <a:solidFill>
                      <a:srgbClr val="002060"/>
                    </a:solidFill>
                  </a:rPr>
                  <a:t> is far longer than </a:t>
                </a:r>
                <a:r>
                  <a:rPr lang="en-US" sz="2800" i="1" dirty="0">
                    <a:solidFill>
                      <a:srgbClr val="002060"/>
                    </a:solidFill>
                  </a:rPr>
                  <a:t>L</a:t>
                </a:r>
                <a:r>
                  <a:rPr lang="en-US" sz="2800" dirty="0">
                    <a:solidFill>
                      <a:srgbClr val="002060"/>
                    </a:solidFill>
                  </a:rPr>
                  <a:t>, i.e. </a:t>
                </a:r>
                <a:r>
                  <a:rPr lang="en-US" sz="2800" dirty="0">
                    <a:solidFill>
                      <a:srgbClr val="002060"/>
                    </a:solidFill>
                  </a:rPr>
                  <a:t>dimensions of the excitement region are far lesser than dimensions of </a:t>
                </a:r>
                <a:r>
                  <a:rPr lang="en-US" sz="2800" dirty="0" smtClean="0">
                    <a:solidFill>
                      <a:srgbClr val="002060"/>
                    </a:solidFill>
                  </a:rPr>
                  <a:t>the body</a:t>
                </a:r>
                <a:r>
                  <a:rPr lang="en-US" sz="2800" dirty="0">
                    <a:solidFill>
                      <a:srgbClr val="002060"/>
                    </a:solidFill>
                  </a:rPr>
                  <a:t>, this potential may be written in the form:</a:t>
                </a:r>
                <a:endParaRPr lang="uk-UA" sz="2800" dirty="0">
                  <a:solidFill>
                    <a:srgbClr val="002060"/>
                  </a:solidFill>
                </a:endParaRPr>
              </a:p>
              <a:p>
                <a:pPr algn="ctr"/>
                <a14:m>
                  <m:oMath xmlns:m="http://schemas.openxmlformats.org/officeDocument/2006/math">
                    <m:sSub>
                      <m:sSubPr>
                        <m:ctrlPr>
                          <a:rPr lang="uk-UA" sz="2800" b="1" i="1">
                            <a:solidFill>
                              <a:srgbClr val="002060"/>
                            </a:solidFill>
                            <a:latin typeface="Cambria Math"/>
                          </a:rPr>
                        </m:ctrlPr>
                      </m:sSubPr>
                      <m:e>
                        <m:r>
                          <a:rPr lang="en-US" sz="2800" b="1" i="1">
                            <a:solidFill>
                              <a:srgbClr val="002060"/>
                            </a:solidFill>
                            <a:latin typeface="Cambria Math" panose="02040503050406030204" pitchFamily="18" charset="0"/>
                          </a:rPr>
                          <m:t>𝝋</m:t>
                        </m:r>
                      </m:e>
                      <m:sub>
                        <m:r>
                          <a:rPr lang="en-US" sz="2800" b="1" i="1">
                            <a:solidFill>
                              <a:srgbClr val="002060"/>
                            </a:solidFill>
                            <a:latin typeface="Cambria Math" panose="02040503050406030204" pitchFamily="18" charset="0"/>
                          </a:rPr>
                          <m:t>𝒂</m:t>
                        </m:r>
                      </m:sub>
                    </m:sSub>
                    <m:r>
                      <a:rPr lang="en-US" sz="2800" b="1" i="1">
                        <a:solidFill>
                          <a:srgbClr val="002060"/>
                        </a:solidFill>
                        <a:latin typeface="Cambria Math" panose="02040503050406030204" pitchFamily="18" charset="0"/>
                      </a:rPr>
                      <m:t>≈</m:t>
                    </m:r>
                    <m:f>
                      <m:fPr>
                        <m:ctrlPr>
                          <a:rPr lang="uk-UA" sz="2800" b="1" i="1">
                            <a:solidFill>
                              <a:srgbClr val="002060"/>
                            </a:solidFill>
                            <a:latin typeface="Cambria Math"/>
                          </a:rPr>
                        </m:ctrlPr>
                      </m:fPr>
                      <m:num>
                        <m:r>
                          <a:rPr lang="en-US" sz="2800" b="1" i="1">
                            <a:solidFill>
                              <a:srgbClr val="002060"/>
                            </a:solidFill>
                            <a:latin typeface="Cambria Math" panose="02040503050406030204" pitchFamily="18" charset="0"/>
                          </a:rPr>
                          <m:t>𝝆</m:t>
                        </m:r>
                      </m:num>
                      <m:den>
                        <m:r>
                          <a:rPr lang="en-US" sz="2800" b="1" i="1">
                            <a:solidFill>
                              <a:srgbClr val="002060"/>
                            </a:solidFill>
                            <a:latin typeface="Cambria Math" panose="02040503050406030204" pitchFamily="18" charset="0"/>
                          </a:rPr>
                          <m:t>𝟒</m:t>
                        </m:r>
                        <m:r>
                          <a:rPr lang="en-US" sz="2800" b="1" i="1">
                            <a:solidFill>
                              <a:srgbClr val="002060"/>
                            </a:solidFill>
                            <a:latin typeface="Cambria Math" panose="02040503050406030204" pitchFamily="18" charset="0"/>
                          </a:rPr>
                          <m:t>𝝅</m:t>
                        </m:r>
                        <m:sSup>
                          <m:sSupPr>
                            <m:ctrlPr>
                              <a:rPr lang="uk-UA" sz="2800" b="1" i="1">
                                <a:solidFill>
                                  <a:srgbClr val="002060"/>
                                </a:solidFill>
                                <a:latin typeface="Cambria Math"/>
                              </a:rPr>
                            </m:ctrlPr>
                          </m:sSupPr>
                          <m:e>
                            <m:r>
                              <a:rPr lang="en-US" sz="2800" b="1" i="1">
                                <a:solidFill>
                                  <a:srgbClr val="002060"/>
                                </a:solidFill>
                                <a:latin typeface="Cambria Math" panose="02040503050406030204" pitchFamily="18" charset="0"/>
                              </a:rPr>
                              <m:t>𝒓</m:t>
                            </m:r>
                          </m:e>
                          <m:sup>
                            <m:r>
                              <a:rPr lang="en-US" sz="2800" b="1" i="1">
                                <a:solidFill>
                                  <a:srgbClr val="002060"/>
                                </a:solidFill>
                                <a:latin typeface="Cambria Math" panose="02040503050406030204" pitchFamily="18" charset="0"/>
                              </a:rPr>
                              <m:t>𝟐</m:t>
                            </m:r>
                          </m:sup>
                        </m:sSup>
                      </m:den>
                    </m:f>
                    <m:r>
                      <a:rPr lang="en-US" sz="2800" b="1" i="1">
                        <a:solidFill>
                          <a:srgbClr val="002060"/>
                        </a:solidFill>
                        <a:latin typeface="Cambria Math" panose="02040503050406030204" pitchFamily="18" charset="0"/>
                      </a:rPr>
                      <m:t>∙</m:t>
                    </m:r>
                    <m:nary>
                      <m:naryPr>
                        <m:chr m:val="∑"/>
                        <m:limLoc m:val="undOvr"/>
                        <m:ctrlPr>
                          <a:rPr lang="uk-UA" sz="2800" b="1" i="1">
                            <a:solidFill>
                              <a:srgbClr val="002060"/>
                            </a:solidFill>
                            <a:latin typeface="Cambria Math"/>
                          </a:rPr>
                        </m:ctrlPr>
                      </m:naryPr>
                      <m:sub>
                        <m:r>
                          <a:rPr lang="en-US" sz="2800" b="1" i="1">
                            <a:solidFill>
                              <a:srgbClr val="002060"/>
                            </a:solidFill>
                            <a:latin typeface="Cambria Math" panose="02040503050406030204" pitchFamily="18" charset="0"/>
                          </a:rPr>
                          <m:t>𝒊</m:t>
                        </m:r>
                        <m:r>
                          <a:rPr lang="en-US" sz="2800" b="1" i="1">
                            <a:solidFill>
                              <a:srgbClr val="002060"/>
                            </a:solidFill>
                            <a:latin typeface="Cambria Math" panose="02040503050406030204" pitchFamily="18" charset="0"/>
                          </a:rPr>
                          <m:t>=</m:t>
                        </m:r>
                        <m:r>
                          <a:rPr lang="en-US" sz="2800" b="1" i="1">
                            <a:solidFill>
                              <a:srgbClr val="002060"/>
                            </a:solidFill>
                            <a:latin typeface="Cambria Math" panose="02040503050406030204" pitchFamily="18" charset="0"/>
                          </a:rPr>
                          <m:t>𝟏</m:t>
                        </m:r>
                      </m:sub>
                      <m:sup>
                        <m:r>
                          <a:rPr lang="en-US" sz="2800" b="1" i="1">
                            <a:solidFill>
                              <a:srgbClr val="002060"/>
                            </a:solidFill>
                            <a:latin typeface="Cambria Math" panose="02040503050406030204" pitchFamily="18" charset="0"/>
                          </a:rPr>
                          <m:t>𝒏</m:t>
                        </m:r>
                      </m:sup>
                      <m:e>
                        <m:sSub>
                          <m:sSubPr>
                            <m:ctrlPr>
                              <a:rPr lang="uk-UA" sz="2800" b="1" i="1">
                                <a:solidFill>
                                  <a:srgbClr val="002060"/>
                                </a:solidFill>
                                <a:latin typeface="Cambria Math"/>
                              </a:rPr>
                            </m:ctrlPr>
                          </m:sSubPr>
                          <m:e>
                            <m:r>
                              <a:rPr lang="en-US" sz="2800" b="1" i="1">
                                <a:solidFill>
                                  <a:srgbClr val="002060"/>
                                </a:solidFill>
                                <a:latin typeface="Cambria Math" panose="02040503050406030204" pitchFamily="18" charset="0"/>
                              </a:rPr>
                              <m:t>𝑫</m:t>
                            </m:r>
                          </m:e>
                          <m:sub>
                            <m:r>
                              <a:rPr lang="en-US" sz="2800" b="1" i="1">
                                <a:solidFill>
                                  <a:srgbClr val="002060"/>
                                </a:solidFill>
                                <a:latin typeface="Cambria Math" panose="02040503050406030204" pitchFamily="18" charset="0"/>
                              </a:rPr>
                              <m:t>𝒊</m:t>
                            </m:r>
                          </m:sub>
                        </m:sSub>
                        <m:func>
                          <m:funcPr>
                            <m:ctrlPr>
                              <a:rPr lang="uk-UA" sz="2800" b="1" i="1">
                                <a:solidFill>
                                  <a:srgbClr val="002060"/>
                                </a:solidFill>
                                <a:latin typeface="Cambria Math"/>
                              </a:rPr>
                            </m:ctrlPr>
                          </m:funcPr>
                          <m:fName>
                            <m:r>
                              <a:rPr lang="en-US" sz="2800" b="1" i="1">
                                <a:solidFill>
                                  <a:srgbClr val="002060"/>
                                </a:solidFill>
                                <a:latin typeface="Cambria Math" panose="02040503050406030204" pitchFamily="18" charset="0"/>
                              </a:rPr>
                              <m:t>𝐜𝐨𝐬</m:t>
                            </m:r>
                          </m:fName>
                          <m:e>
                            <m:sSub>
                              <m:sSubPr>
                                <m:ctrlPr>
                                  <a:rPr lang="uk-UA" sz="2800" b="1" i="1">
                                    <a:solidFill>
                                      <a:srgbClr val="002060"/>
                                    </a:solidFill>
                                    <a:latin typeface="Cambria Math"/>
                                  </a:rPr>
                                </m:ctrlPr>
                              </m:sSubPr>
                              <m:e>
                                <m:r>
                                  <a:rPr lang="en-US" sz="2800" b="1" i="1">
                                    <a:solidFill>
                                      <a:srgbClr val="002060"/>
                                    </a:solidFill>
                                    <a:latin typeface="Cambria Math" panose="02040503050406030204" pitchFamily="18" charset="0"/>
                                  </a:rPr>
                                  <m:t>𝜶</m:t>
                                </m:r>
                              </m:e>
                              <m:sub>
                                <m:r>
                                  <a:rPr lang="en-US" sz="2800" b="1" i="1">
                                    <a:solidFill>
                                      <a:srgbClr val="002060"/>
                                    </a:solidFill>
                                    <a:latin typeface="Cambria Math" panose="02040503050406030204" pitchFamily="18" charset="0"/>
                                  </a:rPr>
                                  <m:t>𝒊</m:t>
                                </m:r>
                              </m:sub>
                            </m:sSub>
                          </m:e>
                        </m:func>
                      </m:e>
                    </m:nary>
                  </m:oMath>
                </a14:m>
                <a:r>
                  <a:rPr lang="en-US" sz="2800" b="1" dirty="0">
                    <a:solidFill>
                      <a:srgbClr val="002060"/>
                    </a:solidFill>
                  </a:rPr>
                  <a:t>,</a:t>
                </a:r>
                <a:endParaRPr lang="en-US" sz="2800" b="1" dirty="0" smtClean="0">
                  <a:solidFill>
                    <a:srgbClr val="002060"/>
                  </a:solidFill>
                </a:endParaRPr>
              </a:p>
              <a:p>
                <a:pPr algn="ctr"/>
                <a:endParaRPr lang="uk-UA" sz="2800" b="1" dirty="0">
                  <a:solidFill>
                    <a:srgbClr val="002060"/>
                  </a:solidFill>
                </a:endParaRPr>
              </a:p>
              <a:p>
                <a:pPr algn="just"/>
                <a:r>
                  <a:rPr lang="en-US" sz="2800" dirty="0">
                    <a:solidFill>
                      <a:srgbClr val="002060"/>
                    </a:solidFill>
                  </a:rPr>
                  <a:t>where </a:t>
                </a:r>
                <a:r>
                  <a:rPr lang="en-US" sz="2800" i="1" dirty="0">
                    <a:solidFill>
                      <a:srgbClr val="002060"/>
                    </a:solidFill>
                  </a:rPr>
                  <a:t>n</a:t>
                </a:r>
                <a:r>
                  <a:rPr lang="en-US" sz="2800" dirty="0">
                    <a:solidFill>
                      <a:srgbClr val="002060"/>
                    </a:solidFill>
                  </a:rPr>
                  <a:t> – general number of dipoles,</a:t>
                </a:r>
                <a:r>
                  <a:rPr lang="en-US" sz="2800" i="1" dirty="0">
                    <a:solidFill>
                      <a:srgbClr val="002060"/>
                    </a:solidFill>
                  </a:rPr>
                  <a:t> r</a:t>
                </a:r>
                <a:r>
                  <a:rPr lang="en-US" sz="2800" dirty="0">
                    <a:solidFill>
                      <a:srgbClr val="002060"/>
                    </a:solidFill>
                  </a:rPr>
                  <a:t> – distance from the center of current dipole to the point of outflow, </a:t>
                </a:r>
                <a14:m>
                  <m:oMath xmlns:m="http://schemas.openxmlformats.org/officeDocument/2006/math">
                    <m:r>
                      <a:rPr lang="en-US" sz="2800" i="1">
                        <a:solidFill>
                          <a:srgbClr val="002060"/>
                        </a:solidFill>
                        <a:latin typeface="Cambria Math" panose="02040503050406030204" pitchFamily="18" charset="0"/>
                      </a:rPr>
                      <m:t>𝜌</m:t>
                    </m:r>
                  </m:oMath>
                </a14:m>
                <a:r>
                  <a:rPr lang="en-US" sz="2800" dirty="0">
                    <a:solidFill>
                      <a:srgbClr val="002060"/>
                    </a:solidFill>
                  </a:rPr>
                  <a:t> – specific resistance of </a:t>
                </a:r>
                <a:r>
                  <a:rPr lang="en-US" sz="2800" dirty="0" smtClean="0">
                    <a:solidFill>
                      <a:srgbClr val="002060"/>
                    </a:solidFill>
                  </a:rPr>
                  <a:t>the medium.</a:t>
                </a:r>
                <a:endParaRPr lang="uk-UA" sz="2800" dirty="0">
                  <a:solidFill>
                    <a:srgbClr val="002060"/>
                  </a:solidFill>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598699" y="692696"/>
                <a:ext cx="7992888" cy="5406673"/>
              </a:xfrm>
              <a:prstGeom prst="rect">
                <a:avLst/>
              </a:prstGeom>
              <a:blipFill rotWithShape="1">
                <a:blip r:embed="rId2"/>
                <a:stretch>
                  <a:fillRect l="-1526" t="-1015" r="-1602" b="-2255"/>
                </a:stretch>
              </a:blipFill>
            </p:spPr>
            <p:txBody>
              <a:bodyPr/>
              <a:lstStyle/>
              <a:p>
                <a:r>
                  <a:rPr lang="ru-RU">
                    <a:noFill/>
                  </a:rPr>
                  <a:t> </a:t>
                </a:r>
              </a:p>
            </p:txBody>
          </p:sp>
        </mc:Fallback>
      </mc:AlternateContent>
    </p:spTree>
    <p:extLst>
      <p:ext uri="{BB962C8B-B14F-4D97-AF65-F5344CB8AC3E}">
        <p14:creationId xmlns:p14="http://schemas.microsoft.com/office/powerpoint/2010/main" val="406055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Documents\Physics&amp;Math\Lectures on MBPh\ECG\electro-cardiogramecg-6-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928992" cy="655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950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en-US" sz="3600" b="1" dirty="0" smtClean="0">
                <a:solidFill>
                  <a:srgbClr val="002060"/>
                </a:solidFill>
              </a:rPr>
              <a:t>Electrocardiography in general</a:t>
            </a:r>
            <a:endParaRPr lang="ru-RU" sz="3600" b="1" dirty="0">
              <a:solidFill>
                <a:srgbClr val="002060"/>
              </a:solidFill>
            </a:endParaRPr>
          </a:p>
        </p:txBody>
      </p:sp>
      <p:sp>
        <p:nvSpPr>
          <p:cNvPr id="5" name="Объект 4"/>
          <p:cNvSpPr>
            <a:spLocks noGrp="1"/>
          </p:cNvSpPr>
          <p:nvPr>
            <p:ph idx="1"/>
          </p:nvPr>
        </p:nvSpPr>
        <p:spPr/>
        <p:txBody>
          <a:bodyPr/>
          <a:lstStyle/>
          <a:p>
            <a:pPr>
              <a:spcBef>
                <a:spcPts val="0"/>
              </a:spcBef>
            </a:pPr>
            <a:r>
              <a:rPr lang="en-US" b="1" dirty="0">
                <a:solidFill>
                  <a:srgbClr val="002060"/>
                </a:solidFill>
              </a:rPr>
              <a:t>Electrocardiography  (ECG or EKG) – </a:t>
            </a:r>
            <a:r>
              <a:rPr lang="en-US" dirty="0">
                <a:solidFill>
                  <a:srgbClr val="002060"/>
                </a:solidFill>
              </a:rPr>
              <a:t>the method of registration and recording of the electrical activity of the heart</a:t>
            </a:r>
            <a:r>
              <a:rPr lang="en-US" dirty="0" smtClean="0">
                <a:solidFill>
                  <a:srgbClr val="002060"/>
                </a:solidFill>
              </a:rPr>
              <a:t>.</a:t>
            </a:r>
          </a:p>
          <a:p>
            <a:pPr marL="0" indent="0">
              <a:spcBef>
                <a:spcPts val="0"/>
              </a:spcBef>
              <a:buNone/>
            </a:pPr>
            <a:endParaRPr lang="ru-RU" dirty="0">
              <a:solidFill>
                <a:srgbClr val="002060"/>
              </a:solidFill>
            </a:endParaRPr>
          </a:p>
          <a:p>
            <a:pPr>
              <a:spcBef>
                <a:spcPts val="0"/>
              </a:spcBef>
            </a:pPr>
            <a:r>
              <a:rPr lang="en-US" b="1" dirty="0">
                <a:solidFill>
                  <a:srgbClr val="002060"/>
                </a:solidFill>
              </a:rPr>
              <a:t>Electrocardiogram</a:t>
            </a:r>
            <a:r>
              <a:rPr lang="en-US" dirty="0">
                <a:solidFill>
                  <a:srgbClr val="002060"/>
                </a:solidFill>
              </a:rPr>
              <a:t> is the graphical representation of the process of depolarization and repolarization of cardiac muscle during a cardiac cycle</a:t>
            </a:r>
            <a:r>
              <a:rPr lang="ru-RU" dirty="0">
                <a:solidFill>
                  <a:srgbClr val="002060"/>
                </a:solidFill>
              </a:rPr>
              <a:t>.   </a:t>
            </a:r>
          </a:p>
          <a:p>
            <a:endParaRPr lang="ru-RU" dirty="0"/>
          </a:p>
        </p:txBody>
      </p:sp>
    </p:spTree>
    <p:extLst>
      <p:ext uri="{BB962C8B-B14F-4D97-AF65-F5344CB8AC3E}">
        <p14:creationId xmlns:p14="http://schemas.microsoft.com/office/powerpoint/2010/main" val="2789282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1076495" y="260648"/>
                <a:ext cx="7272808" cy="2954655"/>
              </a:xfrm>
              <a:prstGeom prst="rect">
                <a:avLst/>
              </a:prstGeom>
            </p:spPr>
            <p:txBody>
              <a:bodyPr wrap="square">
                <a:spAutoFit/>
              </a:bodyPr>
              <a:lstStyle/>
              <a:p>
                <a:pPr lvl="0" algn="ctr"/>
                <a:r>
                  <a:rPr lang="en-US" sz="2400" dirty="0" smtClean="0">
                    <a:solidFill>
                      <a:srgbClr val="002060"/>
                    </a:solidFill>
                  </a:rPr>
                  <a:t>Potential </a:t>
                </a:r>
                <a:r>
                  <a:rPr lang="en-US" sz="2400" dirty="0">
                    <a:solidFill>
                      <a:srgbClr val="002060"/>
                    </a:solidFill>
                  </a:rPr>
                  <a:t>differences between triangle vertices are proportional to corresponding projection of vector </a:t>
                </a:r>
                <a:r>
                  <a:rPr lang="en-US" sz="2400" b="1" i="1" dirty="0">
                    <a:solidFill>
                      <a:srgbClr val="002060"/>
                    </a:solidFill>
                  </a:rPr>
                  <a:t>P</a:t>
                </a:r>
                <a:r>
                  <a:rPr lang="en-US" sz="2400" dirty="0">
                    <a:solidFill>
                      <a:srgbClr val="002060"/>
                    </a:solidFill>
                  </a:rPr>
                  <a:t> on the sides of the triangle:</a:t>
                </a:r>
                <a:endParaRPr lang="en-US" sz="2400" dirty="0">
                  <a:solidFill>
                    <a:srgbClr val="002060"/>
                  </a:solidFill>
                </a:endParaRPr>
              </a:p>
              <a:p>
                <a:pPr lvl="0"/>
                <a:endParaRPr lang="en-US" i="1" dirty="0">
                  <a:latin typeface="Cambria Math" panose="02040503050406030204" pitchFamily="18" charset="0"/>
                </a:endParaRPr>
              </a:p>
              <a:p>
                <a:pPr lvl="0"/>
                <a14:m>
                  <m:oMathPara xmlns:m="http://schemas.openxmlformats.org/officeDocument/2006/math">
                    <m:oMathParaPr>
                      <m:jc m:val="centerGroup"/>
                    </m:oMathParaPr>
                    <m:oMath xmlns:m="http://schemas.openxmlformats.org/officeDocument/2006/math">
                      <m:r>
                        <a:rPr lang="en-US" sz="2000" b="1" i="1" smtClean="0">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𝝋</m:t>
                          </m:r>
                        </m:e>
                        <m:sub>
                          <m:r>
                            <a:rPr lang="en-US" sz="2000" b="1" i="1">
                              <a:solidFill>
                                <a:srgbClr val="002060"/>
                              </a:solidFill>
                              <a:latin typeface="Cambria Math" panose="02040503050406030204" pitchFamily="18" charset="0"/>
                            </a:rPr>
                            <m:t>𝑰</m:t>
                          </m:r>
                        </m:sub>
                      </m:sSub>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𝝋</m:t>
                          </m:r>
                        </m:e>
                        <m:sub>
                          <m:r>
                            <a:rPr lang="en-US" sz="2000" b="1" i="1">
                              <a:solidFill>
                                <a:srgbClr val="002060"/>
                              </a:solidFill>
                              <a:latin typeface="Cambria Math" panose="02040503050406030204" pitchFamily="18" charset="0"/>
                            </a:rPr>
                            <m:t>𝑰𝑰</m:t>
                          </m:r>
                        </m:sub>
                      </m:sSub>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𝝋</m:t>
                          </m:r>
                        </m:e>
                        <m:sub>
                          <m:r>
                            <a:rPr lang="en-US" sz="2000" b="1" i="1">
                              <a:solidFill>
                                <a:srgbClr val="002060"/>
                              </a:solidFill>
                              <a:latin typeface="Cambria Math" panose="02040503050406030204" pitchFamily="18" charset="0"/>
                            </a:rPr>
                            <m:t>𝑰𝑰𝑰</m:t>
                          </m:r>
                        </m:sub>
                      </m:sSub>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𝑷</m:t>
                          </m:r>
                        </m:e>
                        <m:sub>
                          <m:r>
                            <a:rPr lang="en-US" sz="2000" b="1" i="1">
                              <a:solidFill>
                                <a:srgbClr val="002060"/>
                              </a:solidFill>
                              <a:latin typeface="Cambria Math" panose="02040503050406030204" pitchFamily="18" charset="0"/>
                            </a:rPr>
                            <m:t>𝒂𝒃</m:t>
                          </m:r>
                        </m:sub>
                      </m:sSub>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𝑷</m:t>
                          </m:r>
                        </m:e>
                        <m:sub>
                          <m:r>
                            <a:rPr lang="en-US" sz="2000" b="1" i="1">
                              <a:solidFill>
                                <a:srgbClr val="002060"/>
                              </a:solidFill>
                              <a:latin typeface="Cambria Math" panose="02040503050406030204" pitchFamily="18" charset="0"/>
                            </a:rPr>
                            <m:t>𝒂𝒄</m:t>
                          </m:r>
                        </m:sub>
                      </m:sSub>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𝑷</m:t>
                          </m:r>
                        </m:e>
                        <m:sub>
                          <m:r>
                            <a:rPr lang="en-US" sz="2000" b="1" i="1">
                              <a:solidFill>
                                <a:srgbClr val="002060"/>
                              </a:solidFill>
                              <a:latin typeface="Cambria Math" panose="02040503050406030204" pitchFamily="18" charset="0"/>
                            </a:rPr>
                            <m:t>𝒃𝒄</m:t>
                          </m:r>
                        </m:sub>
                      </m:sSub>
                    </m:oMath>
                  </m:oMathPara>
                </a14:m>
                <a:endParaRPr lang="uk-UA" sz="2000" b="1" dirty="0">
                  <a:solidFill>
                    <a:srgbClr val="002060"/>
                  </a:solidFill>
                </a:endParaRPr>
              </a:p>
              <a:p>
                <a:endParaRPr lang="en-US" sz="2000" b="1" i="1" dirty="0" smtClean="0">
                  <a:solidFill>
                    <a:srgbClr val="002060"/>
                  </a:solidFill>
                  <a:latin typeface="Cambria Math"/>
                </a:endParaRPr>
              </a:p>
              <a:p>
                <a14:m>
                  <m:oMathPara xmlns:m="http://schemas.openxmlformats.org/officeDocument/2006/math">
                    <m:oMathParaPr>
                      <m:jc m:val="centerGroup"/>
                    </m:oMathParaPr>
                    <m:oMath xmlns:m="http://schemas.openxmlformats.org/officeDocument/2006/math">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𝑷</m:t>
                          </m:r>
                        </m:e>
                        <m:sub>
                          <m:r>
                            <a:rPr lang="en-US" sz="2000" b="1" i="1">
                              <a:solidFill>
                                <a:srgbClr val="002060"/>
                              </a:solidFill>
                              <a:latin typeface="Cambria Math" panose="02040503050406030204" pitchFamily="18" charset="0"/>
                            </a:rPr>
                            <m:t>𝒂𝒃</m:t>
                          </m:r>
                        </m:sub>
                      </m:sSub>
                      <m:r>
                        <a:rPr lang="en-US" sz="2000" b="1" i="1">
                          <a:solidFill>
                            <a:srgbClr val="002060"/>
                          </a:solidFill>
                          <a:latin typeface="Cambria Math" panose="02040503050406030204" pitchFamily="18" charset="0"/>
                        </a:rPr>
                        <m:t>=</m:t>
                      </m:r>
                      <m:r>
                        <a:rPr lang="en-US" sz="2000" b="1" i="1">
                          <a:solidFill>
                            <a:srgbClr val="002060"/>
                          </a:solidFill>
                          <a:latin typeface="Cambria Math" panose="02040503050406030204" pitchFamily="18" charset="0"/>
                        </a:rPr>
                        <m:t>𝑷</m:t>
                      </m:r>
                      <m:func>
                        <m:funcPr>
                          <m:ctrlPr>
                            <a:rPr lang="uk-UA" sz="2000" b="1" i="1">
                              <a:solidFill>
                                <a:srgbClr val="002060"/>
                              </a:solidFill>
                              <a:latin typeface="Cambria Math"/>
                            </a:rPr>
                          </m:ctrlPr>
                        </m:funcPr>
                        <m:fName>
                          <m:r>
                            <a:rPr lang="en-US" sz="2000" b="1" i="1">
                              <a:solidFill>
                                <a:srgbClr val="002060"/>
                              </a:solidFill>
                              <a:latin typeface="Cambria Math" panose="02040503050406030204" pitchFamily="18" charset="0"/>
                            </a:rPr>
                            <m:t>𝐜𝐨𝐬</m:t>
                          </m:r>
                        </m:fName>
                        <m:e>
                          <m:r>
                            <a:rPr lang="en-US" sz="2000" b="1" i="1">
                              <a:solidFill>
                                <a:srgbClr val="002060"/>
                              </a:solidFill>
                              <a:latin typeface="Cambria Math" panose="02040503050406030204" pitchFamily="18" charset="0"/>
                            </a:rPr>
                            <m:t>𝜶</m:t>
                          </m:r>
                        </m:e>
                      </m:func>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𝑷</m:t>
                          </m:r>
                        </m:e>
                        <m:sub>
                          <m:r>
                            <a:rPr lang="en-US" sz="2000" b="1" i="1">
                              <a:solidFill>
                                <a:srgbClr val="002060"/>
                              </a:solidFill>
                              <a:latin typeface="Cambria Math" panose="02040503050406030204" pitchFamily="18" charset="0"/>
                            </a:rPr>
                            <m:t>𝒂𝒄</m:t>
                          </m:r>
                        </m:sub>
                      </m:sSub>
                      <m:r>
                        <a:rPr lang="en-US" sz="2000" b="1" i="1">
                          <a:solidFill>
                            <a:srgbClr val="002060"/>
                          </a:solidFill>
                          <a:latin typeface="Cambria Math" panose="02040503050406030204" pitchFamily="18" charset="0"/>
                        </a:rPr>
                        <m:t>=</m:t>
                      </m:r>
                      <m:r>
                        <a:rPr lang="en-US" sz="2000" b="1" i="1">
                          <a:solidFill>
                            <a:srgbClr val="002060"/>
                          </a:solidFill>
                          <a:latin typeface="Cambria Math" panose="02040503050406030204" pitchFamily="18" charset="0"/>
                        </a:rPr>
                        <m:t>𝑷</m:t>
                      </m:r>
                      <m:func>
                        <m:funcPr>
                          <m:ctrlPr>
                            <a:rPr lang="uk-UA" sz="2000" b="1" i="1">
                              <a:solidFill>
                                <a:srgbClr val="002060"/>
                              </a:solidFill>
                              <a:latin typeface="Cambria Math"/>
                            </a:rPr>
                          </m:ctrlPr>
                        </m:funcPr>
                        <m:fName>
                          <m:r>
                            <a:rPr lang="en-US" sz="2000" b="1" i="1">
                              <a:solidFill>
                                <a:srgbClr val="002060"/>
                              </a:solidFill>
                              <a:latin typeface="Cambria Math" panose="02040503050406030204" pitchFamily="18" charset="0"/>
                            </a:rPr>
                            <m:t>𝐜𝐨𝐬</m:t>
                          </m:r>
                        </m:fName>
                        <m:e>
                          <m:r>
                            <a:rPr lang="en-US" sz="2000" b="1" i="1">
                              <a:solidFill>
                                <a:srgbClr val="002060"/>
                              </a:solidFill>
                              <a:latin typeface="Cambria Math" panose="02040503050406030204" pitchFamily="18" charset="0"/>
                            </a:rPr>
                            <m:t>𝜷</m:t>
                          </m:r>
                        </m:e>
                      </m:func>
                      <m:r>
                        <a:rPr lang="en-US" sz="2000" b="1" i="1">
                          <a:solidFill>
                            <a:srgbClr val="002060"/>
                          </a:solidFill>
                          <a:latin typeface="Cambria Math" panose="02040503050406030204" pitchFamily="18" charset="0"/>
                        </a:rPr>
                        <m:t>;</m:t>
                      </m:r>
                      <m:sSub>
                        <m:sSubPr>
                          <m:ctrlPr>
                            <a:rPr lang="uk-UA" sz="2000" b="1" i="1">
                              <a:solidFill>
                                <a:srgbClr val="002060"/>
                              </a:solidFill>
                              <a:latin typeface="Cambria Math"/>
                            </a:rPr>
                          </m:ctrlPr>
                        </m:sSubPr>
                        <m:e>
                          <m:r>
                            <a:rPr lang="en-US" sz="2000" b="1" i="1">
                              <a:solidFill>
                                <a:srgbClr val="002060"/>
                              </a:solidFill>
                              <a:latin typeface="Cambria Math" panose="02040503050406030204" pitchFamily="18" charset="0"/>
                            </a:rPr>
                            <m:t>𝑷</m:t>
                          </m:r>
                        </m:e>
                        <m:sub>
                          <m:r>
                            <a:rPr lang="en-US" sz="2000" b="1" i="1">
                              <a:solidFill>
                                <a:srgbClr val="002060"/>
                              </a:solidFill>
                              <a:latin typeface="Cambria Math" panose="02040503050406030204" pitchFamily="18" charset="0"/>
                            </a:rPr>
                            <m:t>𝒃𝒄</m:t>
                          </m:r>
                        </m:sub>
                      </m:sSub>
                      <m:r>
                        <a:rPr lang="en-US" sz="2000" b="1" i="1">
                          <a:solidFill>
                            <a:srgbClr val="002060"/>
                          </a:solidFill>
                          <a:latin typeface="Cambria Math" panose="02040503050406030204" pitchFamily="18" charset="0"/>
                        </a:rPr>
                        <m:t>=</m:t>
                      </m:r>
                      <m:r>
                        <a:rPr lang="en-US" sz="2000" b="1" i="1">
                          <a:solidFill>
                            <a:srgbClr val="002060"/>
                          </a:solidFill>
                          <a:latin typeface="Cambria Math" panose="02040503050406030204" pitchFamily="18" charset="0"/>
                        </a:rPr>
                        <m:t>𝑷</m:t>
                      </m:r>
                      <m:func>
                        <m:funcPr>
                          <m:ctrlPr>
                            <a:rPr lang="uk-UA" sz="2000" b="1" i="1">
                              <a:solidFill>
                                <a:srgbClr val="002060"/>
                              </a:solidFill>
                              <a:latin typeface="Cambria Math"/>
                            </a:rPr>
                          </m:ctrlPr>
                        </m:funcPr>
                        <m:fName>
                          <m:r>
                            <a:rPr lang="en-US" sz="2000" b="1" i="1">
                              <a:solidFill>
                                <a:srgbClr val="002060"/>
                              </a:solidFill>
                              <a:latin typeface="Cambria Math" panose="02040503050406030204" pitchFamily="18" charset="0"/>
                            </a:rPr>
                            <m:t>𝐜𝐨𝐬</m:t>
                          </m:r>
                        </m:fName>
                        <m:e>
                          <m:r>
                            <a:rPr lang="en-US" sz="2000" b="1" i="1">
                              <a:solidFill>
                                <a:srgbClr val="002060"/>
                              </a:solidFill>
                              <a:latin typeface="Cambria Math" panose="02040503050406030204" pitchFamily="18" charset="0"/>
                            </a:rPr>
                            <m:t>𝜸</m:t>
                          </m:r>
                        </m:e>
                      </m:func>
                    </m:oMath>
                  </m:oMathPara>
                </a14:m>
                <a:endParaRPr lang="en-US" sz="2000" b="1" dirty="0" smtClean="0">
                  <a:solidFill>
                    <a:srgbClr val="002060"/>
                  </a:solidFill>
                </a:endParaRPr>
              </a:p>
              <a:p>
                <a:endParaRPr lang="en-US" dirty="0"/>
              </a:p>
              <a:p>
                <a:endParaRPr lang="ru-RU" dirty="0"/>
              </a:p>
            </p:txBody>
          </p:sp>
        </mc:Choice>
        <mc:Fallback>
          <p:sp>
            <p:nvSpPr>
              <p:cNvPr id="2" name="Прямоугольник 1"/>
              <p:cNvSpPr>
                <a:spLocks noRot="1" noChangeAspect="1" noMove="1" noResize="1" noEditPoints="1" noAdjustHandles="1" noChangeArrowheads="1" noChangeShapeType="1" noTextEdit="1"/>
              </p:cNvSpPr>
              <p:nvPr/>
            </p:nvSpPr>
            <p:spPr>
              <a:xfrm>
                <a:off x="1076495" y="260648"/>
                <a:ext cx="7272808" cy="2954655"/>
              </a:xfrm>
              <a:prstGeom prst="rect">
                <a:avLst/>
              </a:prstGeom>
              <a:blipFill rotWithShape="1">
                <a:blip r:embed="rId2"/>
                <a:stretch>
                  <a:fillRect t="-1653" r="-671"/>
                </a:stretch>
              </a:blipFill>
            </p:spPr>
            <p:txBody>
              <a:bodyPr/>
              <a:lstStyle/>
              <a:p>
                <a:r>
                  <a:rPr lang="ru-RU">
                    <a:noFill/>
                  </a:rPr>
                  <a:t> </a:t>
                </a:r>
              </a:p>
            </p:txBody>
          </p:sp>
        </mc:Fallback>
      </mc:AlternateContent>
      <p:pic>
        <p:nvPicPr>
          <p:cNvPr id="4" name="Рисунок 3"/>
          <p:cNvPicPr/>
          <p:nvPr/>
        </p:nvPicPr>
        <p:blipFill>
          <a:blip r:embed="rId3">
            <a:extLst>
              <a:ext uri="{28A0092B-C50C-407E-A947-70E740481C1C}">
                <a14:useLocalDpi xmlns:a14="http://schemas.microsoft.com/office/drawing/2010/main" val="0"/>
              </a:ext>
            </a:extLst>
          </a:blip>
          <a:srcRect/>
          <a:stretch>
            <a:fillRect/>
          </a:stretch>
        </p:blipFill>
        <p:spPr bwMode="auto">
          <a:xfrm>
            <a:off x="2411760" y="2708920"/>
            <a:ext cx="5040560" cy="3641310"/>
          </a:xfrm>
          <a:prstGeom prst="rect">
            <a:avLst/>
          </a:prstGeom>
          <a:noFill/>
          <a:ln>
            <a:noFill/>
          </a:ln>
        </p:spPr>
      </p:pic>
    </p:spTree>
    <p:extLst>
      <p:ext uri="{BB962C8B-B14F-4D97-AF65-F5344CB8AC3E}">
        <p14:creationId xmlns:p14="http://schemas.microsoft.com/office/powerpoint/2010/main" val="1168426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de-DE" sz="3600" b="1" dirty="0">
                <a:solidFill>
                  <a:srgbClr val="002060"/>
                </a:solidFill>
              </a:rPr>
              <a:t>Limb </a:t>
            </a:r>
            <a:r>
              <a:rPr lang="de-DE" sz="3600" b="1" dirty="0" smtClean="0">
                <a:solidFill>
                  <a:srgbClr val="002060"/>
                </a:solidFill>
              </a:rPr>
              <a:t>leads</a:t>
            </a:r>
            <a:endParaRPr lang="ru-RU" sz="3600" dirty="0">
              <a:solidFill>
                <a:srgbClr val="002060"/>
              </a:solidFill>
            </a:endParaRPr>
          </a:p>
        </p:txBody>
      </p:sp>
      <p:sp>
        <p:nvSpPr>
          <p:cNvPr id="3" name="Объект 2"/>
          <p:cNvSpPr>
            <a:spLocks noGrp="1"/>
          </p:cNvSpPr>
          <p:nvPr>
            <p:ph idx="1"/>
          </p:nvPr>
        </p:nvSpPr>
        <p:spPr>
          <a:xfrm>
            <a:off x="251520" y="1052736"/>
            <a:ext cx="8640960" cy="5544616"/>
          </a:xfrm>
        </p:spPr>
        <p:txBody>
          <a:bodyPr>
            <a:normAutofit fontScale="70000" lnSpcReduction="20000"/>
          </a:bodyPr>
          <a:lstStyle/>
          <a:p>
            <a:pPr algn="just">
              <a:lnSpc>
                <a:spcPct val="115000"/>
              </a:lnSpc>
              <a:spcAft>
                <a:spcPts val="1000"/>
              </a:spcAft>
            </a:pPr>
            <a:r>
              <a:rPr lang="en-US" b="1" dirty="0" smtClean="0">
                <a:solidFill>
                  <a:srgbClr val="002060"/>
                </a:solidFill>
                <a:ea typeface="Calibri"/>
                <a:cs typeface="Times New Roman"/>
              </a:rPr>
              <a:t>Lead I</a:t>
            </a:r>
            <a:r>
              <a:rPr lang="en-US" dirty="0" smtClean="0">
                <a:solidFill>
                  <a:srgbClr val="002060"/>
                </a:solidFill>
                <a:ea typeface="Calibri"/>
                <a:cs typeface="Times New Roman"/>
              </a:rPr>
              <a:t> is the voltage between the (positive) left arm (LA) electrode and right arm (RA) electrode:</a:t>
            </a:r>
            <a:endParaRPr lang="ru-RU" dirty="0" smtClean="0">
              <a:ea typeface="Calibri"/>
              <a:cs typeface="Times New Roman"/>
            </a:endParaRPr>
          </a:p>
          <a:p>
            <a:pPr marL="0" indent="0" algn="just">
              <a:lnSpc>
                <a:spcPct val="115000"/>
              </a:lnSpc>
              <a:spcAft>
                <a:spcPts val="1000"/>
              </a:spcAft>
              <a:buNone/>
            </a:pPr>
            <a:r>
              <a:rPr lang="en-US" b="1" dirty="0" smtClean="0">
                <a:solidFill>
                  <a:srgbClr val="002060"/>
                </a:solidFill>
                <a:ea typeface="Calibri"/>
                <a:cs typeface="Times New Roman"/>
              </a:rPr>
              <a:t>                                           I = LA - RA</a:t>
            </a:r>
            <a:endParaRPr lang="ru-RU" b="1" dirty="0" smtClean="0">
              <a:ea typeface="Calibri"/>
              <a:cs typeface="Times New Roman"/>
            </a:endParaRPr>
          </a:p>
          <a:p>
            <a:pPr algn="just">
              <a:lnSpc>
                <a:spcPct val="115000"/>
              </a:lnSpc>
              <a:spcAft>
                <a:spcPts val="1000"/>
              </a:spcAft>
            </a:pPr>
            <a:r>
              <a:rPr lang="en-US" b="1" dirty="0" smtClean="0">
                <a:solidFill>
                  <a:srgbClr val="002060"/>
                </a:solidFill>
                <a:ea typeface="Calibri"/>
                <a:cs typeface="Times New Roman"/>
              </a:rPr>
              <a:t>Lead II </a:t>
            </a:r>
            <a:r>
              <a:rPr lang="en-US" dirty="0" smtClean="0">
                <a:solidFill>
                  <a:srgbClr val="002060"/>
                </a:solidFill>
                <a:ea typeface="Calibri"/>
                <a:cs typeface="Times New Roman"/>
              </a:rPr>
              <a:t>is the voltage between the (positive) left leg (LL) electrode and the right arm (RA) electrode:</a:t>
            </a:r>
            <a:endParaRPr lang="ru-RU" dirty="0" smtClean="0">
              <a:ea typeface="Calibri"/>
              <a:cs typeface="Times New Roman"/>
            </a:endParaRPr>
          </a:p>
          <a:p>
            <a:pPr marL="0" indent="0" algn="just">
              <a:lnSpc>
                <a:spcPct val="115000"/>
              </a:lnSpc>
              <a:spcAft>
                <a:spcPts val="1000"/>
              </a:spcAft>
              <a:buNone/>
            </a:pPr>
            <a:r>
              <a:rPr lang="en-US" dirty="0" smtClean="0">
                <a:solidFill>
                  <a:srgbClr val="002060"/>
                </a:solidFill>
                <a:ea typeface="Calibri"/>
                <a:cs typeface="Times New Roman"/>
              </a:rPr>
              <a:t>                                            </a:t>
            </a:r>
            <a:r>
              <a:rPr lang="en-US" b="1" dirty="0" smtClean="0">
                <a:solidFill>
                  <a:srgbClr val="002060"/>
                </a:solidFill>
                <a:ea typeface="Calibri"/>
                <a:cs typeface="Times New Roman"/>
              </a:rPr>
              <a:t>II = LL - RA</a:t>
            </a:r>
            <a:endParaRPr lang="ru-RU" b="1" dirty="0" smtClean="0">
              <a:ea typeface="Calibri"/>
              <a:cs typeface="Times New Roman"/>
            </a:endParaRPr>
          </a:p>
          <a:p>
            <a:pPr algn="just">
              <a:lnSpc>
                <a:spcPct val="115000"/>
              </a:lnSpc>
              <a:spcAft>
                <a:spcPts val="1000"/>
              </a:spcAft>
            </a:pPr>
            <a:r>
              <a:rPr lang="en-US" b="1" dirty="0" smtClean="0">
                <a:solidFill>
                  <a:srgbClr val="002060"/>
                </a:solidFill>
                <a:ea typeface="Calibri"/>
                <a:cs typeface="Times New Roman"/>
              </a:rPr>
              <a:t>Lead III </a:t>
            </a:r>
            <a:r>
              <a:rPr lang="en-US" dirty="0" smtClean="0">
                <a:solidFill>
                  <a:srgbClr val="002060"/>
                </a:solidFill>
                <a:ea typeface="Calibri"/>
                <a:cs typeface="Times New Roman"/>
              </a:rPr>
              <a:t>is the voltage between the (positive) left leg (LL) electrode and the left arm (LA) electrode:</a:t>
            </a:r>
            <a:endParaRPr lang="ru-RU" dirty="0" smtClean="0">
              <a:ea typeface="Calibri"/>
              <a:cs typeface="Times New Roman"/>
            </a:endParaRPr>
          </a:p>
          <a:p>
            <a:pPr marL="0" indent="0" algn="just">
              <a:lnSpc>
                <a:spcPct val="115000"/>
              </a:lnSpc>
              <a:spcAft>
                <a:spcPts val="1000"/>
              </a:spcAft>
              <a:buNone/>
            </a:pPr>
            <a:r>
              <a:rPr lang="en-US" dirty="0" smtClean="0">
                <a:solidFill>
                  <a:srgbClr val="002060"/>
                </a:solidFill>
                <a:ea typeface="Calibri"/>
                <a:cs typeface="Times New Roman"/>
              </a:rPr>
              <a:t>                                             </a:t>
            </a:r>
            <a:r>
              <a:rPr lang="en-US" b="1" dirty="0" smtClean="0">
                <a:solidFill>
                  <a:srgbClr val="002060"/>
                </a:solidFill>
                <a:ea typeface="Calibri"/>
                <a:cs typeface="Times New Roman"/>
              </a:rPr>
              <a:t>III = LL – LA</a:t>
            </a:r>
          </a:p>
          <a:p>
            <a:pPr marL="0" indent="0" algn="just">
              <a:lnSpc>
                <a:spcPct val="115000"/>
              </a:lnSpc>
              <a:spcAft>
                <a:spcPts val="1000"/>
              </a:spcAft>
              <a:buNone/>
            </a:pPr>
            <a:r>
              <a:rPr lang="en-US" dirty="0" smtClean="0">
                <a:solidFill>
                  <a:srgbClr val="002060"/>
                </a:solidFill>
              </a:rPr>
              <a:t>The </a:t>
            </a:r>
            <a:r>
              <a:rPr lang="en-US" dirty="0">
                <a:solidFill>
                  <a:srgbClr val="002060"/>
                </a:solidFill>
              </a:rPr>
              <a:t>use of other electrodes (neutral – on the right leg and thoracic applied to the corresponding point of the thorax) makes it possible to use other types of standard leads. There are more than two tens of them in cardiology.</a:t>
            </a:r>
            <a:endParaRPr lang="uk-UA" dirty="0">
              <a:solidFill>
                <a:srgbClr val="002060"/>
              </a:solidFill>
            </a:endParaRPr>
          </a:p>
          <a:p>
            <a:pPr marL="0" indent="0" algn="just">
              <a:lnSpc>
                <a:spcPct val="115000"/>
              </a:lnSpc>
              <a:spcAft>
                <a:spcPts val="1000"/>
              </a:spcAft>
              <a:buNone/>
            </a:pPr>
            <a:endParaRPr lang="en-US" b="1" dirty="0" smtClean="0">
              <a:solidFill>
                <a:srgbClr val="002060"/>
              </a:solidFill>
              <a:ea typeface="Calibri"/>
              <a:cs typeface="Times New Roman"/>
            </a:endParaRPr>
          </a:p>
          <a:p>
            <a:pPr marL="0" indent="0" algn="just">
              <a:lnSpc>
                <a:spcPct val="115000"/>
              </a:lnSpc>
              <a:spcAft>
                <a:spcPts val="1000"/>
              </a:spcAft>
              <a:buNone/>
            </a:pPr>
            <a:endParaRPr lang="en-US" b="1" dirty="0" smtClean="0">
              <a:solidFill>
                <a:srgbClr val="002060"/>
              </a:solidFill>
              <a:ea typeface="Calibri"/>
              <a:cs typeface="Times New Roman"/>
            </a:endParaRPr>
          </a:p>
          <a:p>
            <a:pPr marL="0" indent="0" algn="just">
              <a:lnSpc>
                <a:spcPct val="115000"/>
              </a:lnSpc>
              <a:spcAft>
                <a:spcPts val="1000"/>
              </a:spcAft>
              <a:buNone/>
            </a:pPr>
            <a:endParaRPr lang="ru-RU" b="1" dirty="0" smtClean="0">
              <a:ea typeface="Calibri"/>
              <a:cs typeface="Times New Roman"/>
            </a:endParaRPr>
          </a:p>
          <a:p>
            <a:endParaRPr lang="ru-RU" dirty="0"/>
          </a:p>
        </p:txBody>
      </p:sp>
    </p:spTree>
    <p:extLst>
      <p:ext uri="{BB962C8B-B14F-4D97-AF65-F5344CB8AC3E}">
        <p14:creationId xmlns:p14="http://schemas.microsoft.com/office/powerpoint/2010/main" val="3544185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Documents\Physics&amp;Math\Lectures on MBPh\ECG\einthoven-trigle-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457200"/>
            <a:ext cx="4524722"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628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8928992"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879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710" y="188640"/>
            <a:ext cx="8136904" cy="5505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5694314"/>
            <a:ext cx="8496944" cy="646331"/>
          </a:xfrm>
          <a:prstGeom prst="rect">
            <a:avLst/>
          </a:prstGeom>
        </p:spPr>
        <p:txBody>
          <a:bodyPr wrap="square">
            <a:spAutoFit/>
          </a:bodyPr>
          <a:lstStyle/>
          <a:p>
            <a:pPr algn="ctr"/>
            <a:r>
              <a:rPr lang="en-US" b="1" dirty="0">
                <a:solidFill>
                  <a:srgbClr val="002060"/>
                </a:solidFill>
              </a:rPr>
              <a:t>Typically the scan proceeds with 25 </a:t>
            </a:r>
            <a:r>
              <a:rPr lang="en-US" b="1" dirty="0" smtClean="0">
                <a:solidFill>
                  <a:srgbClr val="002060"/>
                </a:solidFill>
              </a:rPr>
              <a:t>mm/s  and </a:t>
            </a:r>
            <a:r>
              <a:rPr lang="en-US" b="1" dirty="0">
                <a:solidFill>
                  <a:srgbClr val="002060"/>
                </a:solidFill>
              </a:rPr>
              <a:t>the signal strength is plotted as 10mm/mV. </a:t>
            </a:r>
            <a:endParaRPr lang="ru-RU" b="1" dirty="0">
              <a:solidFill>
                <a:srgbClr val="002060"/>
              </a:solidFill>
            </a:endParaRPr>
          </a:p>
        </p:txBody>
      </p:sp>
    </p:spTree>
    <p:extLst>
      <p:ext uri="{BB962C8B-B14F-4D97-AF65-F5344CB8AC3E}">
        <p14:creationId xmlns:p14="http://schemas.microsoft.com/office/powerpoint/2010/main" val="1145742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Documents\Physics&amp;Math\Lectures on MBPh\ECG\De-Modern_ecg_(CardioNetworks_ECGped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82550"/>
            <a:ext cx="7488832" cy="6586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3593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8973" y="332656"/>
            <a:ext cx="8496944" cy="5970865"/>
          </a:xfrm>
          <a:prstGeom prst="rect">
            <a:avLst/>
          </a:prstGeom>
        </p:spPr>
        <p:txBody>
          <a:bodyPr wrap="square">
            <a:spAutoFit/>
          </a:bodyPr>
          <a:lstStyle/>
          <a:p>
            <a:endParaRPr lang="en-US" sz="2400" b="1" dirty="0" smtClean="0">
              <a:solidFill>
                <a:srgbClr val="002060"/>
              </a:solidFill>
            </a:endParaRPr>
          </a:p>
          <a:p>
            <a:pPr algn="just"/>
            <a:r>
              <a:rPr lang="en-US" sz="2800" b="1" dirty="0" smtClean="0">
                <a:solidFill>
                  <a:srgbClr val="002060"/>
                </a:solidFill>
              </a:rPr>
              <a:t>Electrocardiogram</a:t>
            </a:r>
            <a:r>
              <a:rPr lang="en-US" sz="2400" b="1" dirty="0" smtClean="0">
                <a:solidFill>
                  <a:srgbClr val="002060"/>
                </a:solidFill>
              </a:rPr>
              <a:t> </a:t>
            </a:r>
            <a:r>
              <a:rPr lang="en-US" sz="2400" dirty="0">
                <a:solidFill>
                  <a:srgbClr val="002060"/>
                </a:solidFill>
              </a:rPr>
              <a:t>as itself</a:t>
            </a:r>
            <a:r>
              <a:rPr lang="en-US" sz="2400" b="1" dirty="0">
                <a:solidFill>
                  <a:srgbClr val="002060"/>
                </a:solidFill>
              </a:rPr>
              <a:t> </a:t>
            </a:r>
            <a:r>
              <a:rPr lang="en-US" sz="2400" dirty="0">
                <a:solidFill>
                  <a:srgbClr val="002060"/>
                </a:solidFill>
              </a:rPr>
              <a:t>is</a:t>
            </a:r>
            <a:r>
              <a:rPr lang="en-US" sz="2400" b="1" dirty="0">
                <a:solidFill>
                  <a:srgbClr val="002060"/>
                </a:solidFill>
              </a:rPr>
              <a:t> </a:t>
            </a:r>
            <a:r>
              <a:rPr lang="en-US" sz="2400" dirty="0">
                <a:solidFill>
                  <a:srgbClr val="002060"/>
                </a:solidFill>
              </a:rPr>
              <a:t>the graph of change in</a:t>
            </a:r>
            <a:r>
              <a:rPr lang="en-US" sz="2400" b="1" dirty="0">
                <a:solidFill>
                  <a:srgbClr val="002060"/>
                </a:solidFill>
              </a:rPr>
              <a:t> </a:t>
            </a:r>
            <a:r>
              <a:rPr lang="en-US" sz="2400" dirty="0">
                <a:solidFill>
                  <a:srgbClr val="002060"/>
                </a:solidFill>
              </a:rPr>
              <a:t>electric potential difference (voltage) between pairs of selected points (leads) over time which is detected by electrodes placed on the skin.   </a:t>
            </a:r>
            <a:endParaRPr lang="en-US" sz="2400" dirty="0" smtClean="0">
              <a:solidFill>
                <a:srgbClr val="002060"/>
              </a:solidFill>
            </a:endParaRPr>
          </a:p>
          <a:p>
            <a:pPr algn="just"/>
            <a:endParaRPr lang="en-US" sz="2400" dirty="0" smtClean="0">
              <a:solidFill>
                <a:srgbClr val="002060"/>
              </a:solidFill>
            </a:endParaRPr>
          </a:p>
          <a:p>
            <a:pPr marL="342900" indent="-342900" algn="just">
              <a:buFont typeface="Wingdings" panose="05000000000000000000" pitchFamily="2" charset="2"/>
              <a:buChar char="§"/>
            </a:pPr>
            <a:r>
              <a:rPr lang="en-US" sz="2400" dirty="0">
                <a:solidFill>
                  <a:srgbClr val="002060"/>
                </a:solidFill>
              </a:rPr>
              <a:t>The process of depolarization of cardiac muscle precedes in norm its contraction and therefore electrocardiogram serves as the source of information on heart functioning, particularly different cardiac abnormalities</a:t>
            </a:r>
            <a:r>
              <a:rPr lang="ru-RU" sz="2400" dirty="0">
                <a:solidFill>
                  <a:srgbClr val="002060"/>
                </a:solidFill>
              </a:rPr>
              <a:t>, including cardiac rhythm disturbances. </a:t>
            </a:r>
          </a:p>
          <a:p>
            <a:pPr algn="just"/>
            <a:endParaRPr lang="en-US" sz="2400" dirty="0" smtClean="0">
              <a:solidFill>
                <a:srgbClr val="002060"/>
              </a:solidFill>
            </a:endParaRPr>
          </a:p>
          <a:p>
            <a:pPr marL="342900" indent="-342900" algn="just">
              <a:buFont typeface="Wingdings" panose="05000000000000000000" pitchFamily="2" charset="2"/>
              <a:buChar char="§"/>
            </a:pPr>
            <a:r>
              <a:rPr lang="en-US" sz="2400" dirty="0" smtClean="0">
                <a:solidFill>
                  <a:srgbClr val="002060"/>
                </a:solidFill>
              </a:rPr>
              <a:t>ECG </a:t>
            </a:r>
            <a:r>
              <a:rPr lang="en-US" sz="2400" dirty="0">
                <a:solidFill>
                  <a:srgbClr val="002060"/>
                </a:solidFill>
              </a:rPr>
              <a:t>is used to measure the rate and rhythm of heartbeats, the size and position of the heart chambers, the presence of any damage to the heart's muscle cells or conduction system</a:t>
            </a:r>
            <a:r>
              <a:rPr lang="en-US" sz="2400" dirty="0" smtClean="0">
                <a:solidFill>
                  <a:srgbClr val="002060"/>
                </a:solidFill>
              </a:rPr>
              <a:t>.</a:t>
            </a:r>
            <a:endParaRPr lang="en-US" dirty="0"/>
          </a:p>
          <a:p>
            <a:endParaRPr lang="ru-RU" dirty="0"/>
          </a:p>
        </p:txBody>
      </p:sp>
    </p:spTree>
    <p:extLst>
      <p:ext uri="{BB962C8B-B14F-4D97-AF65-F5344CB8AC3E}">
        <p14:creationId xmlns:p14="http://schemas.microsoft.com/office/powerpoint/2010/main" val="3479981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dirty="0">
                <a:solidFill>
                  <a:srgbClr val="002060"/>
                </a:solidFill>
              </a:rPr>
              <a:t>Electrical conduction system of the </a:t>
            </a:r>
            <a:r>
              <a:rPr lang="en-US" sz="3600" b="1" dirty="0" smtClean="0">
                <a:solidFill>
                  <a:srgbClr val="002060"/>
                </a:solidFill>
              </a:rPr>
              <a:t>heart</a:t>
            </a:r>
            <a:endParaRPr lang="ru-RU" sz="3600" dirty="0"/>
          </a:p>
        </p:txBody>
      </p:sp>
      <p:sp>
        <p:nvSpPr>
          <p:cNvPr id="3" name="Объект 2"/>
          <p:cNvSpPr>
            <a:spLocks noGrp="1"/>
          </p:cNvSpPr>
          <p:nvPr>
            <p:ph idx="1"/>
          </p:nvPr>
        </p:nvSpPr>
        <p:spPr/>
        <p:txBody>
          <a:bodyPr>
            <a:normAutofit/>
          </a:bodyPr>
          <a:lstStyle/>
          <a:p>
            <a:pPr marL="0" indent="0" algn="just">
              <a:buNone/>
            </a:pPr>
            <a:r>
              <a:rPr lang="en-US" b="1" dirty="0" smtClean="0">
                <a:solidFill>
                  <a:srgbClr val="002060"/>
                </a:solidFill>
              </a:rPr>
              <a:t>Electrical </a:t>
            </a:r>
            <a:r>
              <a:rPr lang="en-US" b="1" dirty="0">
                <a:solidFill>
                  <a:srgbClr val="002060"/>
                </a:solidFill>
              </a:rPr>
              <a:t>conduction system of the </a:t>
            </a:r>
            <a:r>
              <a:rPr lang="en-US" b="1" dirty="0" smtClean="0">
                <a:solidFill>
                  <a:srgbClr val="002060"/>
                </a:solidFill>
              </a:rPr>
              <a:t>heart</a:t>
            </a:r>
            <a:r>
              <a:rPr lang="en-US" dirty="0" smtClean="0">
                <a:solidFill>
                  <a:srgbClr val="002060"/>
                </a:solidFill>
              </a:rPr>
              <a:t> </a:t>
            </a:r>
            <a:r>
              <a:rPr lang="en-US" dirty="0">
                <a:solidFill>
                  <a:srgbClr val="002060"/>
                </a:solidFill>
              </a:rPr>
              <a:t>is a </a:t>
            </a:r>
            <a:r>
              <a:rPr lang="en-US" dirty="0" smtClean="0">
                <a:solidFill>
                  <a:srgbClr val="002060"/>
                </a:solidFill>
              </a:rPr>
              <a:t>set of groups </a:t>
            </a:r>
            <a:r>
              <a:rPr lang="en-US" dirty="0">
                <a:solidFill>
                  <a:srgbClr val="002060"/>
                </a:solidFill>
              </a:rPr>
              <a:t>of </a:t>
            </a:r>
            <a:r>
              <a:rPr lang="en-US" dirty="0" smtClean="0">
                <a:solidFill>
                  <a:srgbClr val="002060"/>
                </a:solidFill>
              </a:rPr>
              <a:t>specific heart </a:t>
            </a:r>
            <a:r>
              <a:rPr lang="en-US" dirty="0">
                <a:solidFill>
                  <a:srgbClr val="002060"/>
                </a:solidFill>
              </a:rPr>
              <a:t>muscle cells</a:t>
            </a:r>
            <a:r>
              <a:rPr lang="ru-RU" dirty="0">
                <a:solidFill>
                  <a:srgbClr val="002060"/>
                </a:solidFill>
              </a:rPr>
              <a:t> specialised for electrical conduction and which transmits electrical impulse (the wave of depolarization) throughout the heart. </a:t>
            </a:r>
          </a:p>
        </p:txBody>
      </p:sp>
    </p:spTree>
    <p:extLst>
      <p:ext uri="{BB962C8B-B14F-4D97-AF65-F5344CB8AC3E}">
        <p14:creationId xmlns:p14="http://schemas.microsoft.com/office/powerpoint/2010/main" val="478205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922114"/>
          </a:xfrm>
        </p:spPr>
        <p:txBody>
          <a:bodyPr>
            <a:normAutofit/>
          </a:bodyPr>
          <a:lstStyle/>
          <a:p>
            <a:r>
              <a:rPr lang="en-US" sz="3600" b="1" dirty="0">
                <a:solidFill>
                  <a:srgbClr val="002060"/>
                </a:solidFill>
                <a:ea typeface="Calibri"/>
                <a:cs typeface="Times New Roman"/>
              </a:rPr>
              <a:t>Electrical conduction system of the heart</a:t>
            </a:r>
            <a:endParaRPr lang="ru-RU" sz="3600" dirty="0"/>
          </a:p>
        </p:txBody>
      </p:sp>
      <p:sp>
        <p:nvSpPr>
          <p:cNvPr id="5" name="Объект 4"/>
          <p:cNvSpPr>
            <a:spLocks noGrp="1"/>
          </p:cNvSpPr>
          <p:nvPr>
            <p:ph idx="1"/>
          </p:nvPr>
        </p:nvSpPr>
        <p:spPr>
          <a:xfrm>
            <a:off x="457200" y="1340768"/>
            <a:ext cx="8229600" cy="4785395"/>
          </a:xfrm>
        </p:spPr>
        <p:txBody>
          <a:bodyPr>
            <a:normAutofit fontScale="85000" lnSpcReduction="20000"/>
          </a:bodyPr>
          <a:lstStyle/>
          <a:p>
            <a:pPr marL="0" indent="0" algn="just">
              <a:lnSpc>
                <a:spcPct val="115000"/>
              </a:lnSpc>
              <a:spcAft>
                <a:spcPts val="1000"/>
              </a:spcAft>
              <a:buNone/>
            </a:pPr>
            <a:r>
              <a:rPr lang="ru-RU" sz="2800" b="1" dirty="0" smtClean="0">
                <a:solidFill>
                  <a:srgbClr val="002060"/>
                </a:solidFill>
                <a:latin typeface="+mj-lt"/>
                <a:ea typeface="Calibri"/>
                <a:cs typeface="Times New Roman"/>
              </a:rPr>
              <a:t>Sinoatrial </a:t>
            </a:r>
            <a:r>
              <a:rPr lang="ru-RU" sz="2800" b="1" dirty="0">
                <a:solidFill>
                  <a:srgbClr val="002060"/>
                </a:solidFill>
                <a:latin typeface="+mj-lt"/>
                <a:ea typeface="Calibri"/>
                <a:cs typeface="Times New Roman"/>
              </a:rPr>
              <a:t>node (SA node) - </a:t>
            </a:r>
            <a:r>
              <a:rPr lang="ru-RU" sz="2800" dirty="0" smtClean="0">
                <a:solidFill>
                  <a:srgbClr val="002060"/>
                </a:solidFill>
                <a:latin typeface="+mj-lt"/>
                <a:ea typeface="Calibri"/>
                <a:cs typeface="Times New Roman"/>
              </a:rPr>
              <a:t>the </a:t>
            </a:r>
            <a:r>
              <a:rPr lang="ru-RU" sz="2800" dirty="0">
                <a:solidFill>
                  <a:srgbClr val="002060"/>
                </a:solidFill>
                <a:latin typeface="+mj-lt"/>
                <a:ea typeface="Calibri"/>
                <a:cs typeface="Times New Roman"/>
              </a:rPr>
              <a:t>cardiac </a:t>
            </a:r>
            <a:r>
              <a:rPr lang="ru-RU" sz="2800" dirty="0" smtClean="0">
                <a:solidFill>
                  <a:srgbClr val="002060"/>
                </a:solidFill>
                <a:latin typeface="+mj-lt"/>
                <a:ea typeface="Calibri"/>
                <a:cs typeface="Times New Roman"/>
              </a:rPr>
              <a:t>pacemaker </a:t>
            </a:r>
            <a:r>
              <a:rPr lang="ru-RU" sz="2800" dirty="0">
                <a:solidFill>
                  <a:srgbClr val="002060"/>
                </a:solidFill>
                <a:latin typeface="+mj-lt"/>
                <a:ea typeface="Calibri"/>
                <a:cs typeface="Times New Roman"/>
              </a:rPr>
              <a:t>located in the </a:t>
            </a:r>
            <a:r>
              <a:rPr lang="en-US" sz="2800" dirty="0" smtClean="0">
                <a:solidFill>
                  <a:srgbClr val="002060"/>
                </a:solidFill>
                <a:latin typeface="+mj-lt"/>
                <a:ea typeface="Calibri"/>
                <a:cs typeface="Times New Roman"/>
              </a:rPr>
              <a:t>wall of the </a:t>
            </a:r>
            <a:r>
              <a:rPr lang="ru-RU" sz="2800" dirty="0" smtClean="0">
                <a:solidFill>
                  <a:srgbClr val="002060"/>
                </a:solidFill>
                <a:latin typeface="+mj-lt"/>
                <a:ea typeface="Calibri"/>
                <a:cs typeface="Times New Roman"/>
              </a:rPr>
              <a:t>right</a:t>
            </a:r>
            <a:r>
              <a:rPr lang="ru-RU" sz="2800" dirty="0">
                <a:solidFill>
                  <a:srgbClr val="002060"/>
                </a:solidFill>
                <a:latin typeface="+mj-lt"/>
                <a:ea typeface="Calibri"/>
                <a:cs typeface="Times New Roman"/>
              </a:rPr>
              <a:t> </a:t>
            </a:r>
            <a:r>
              <a:rPr lang="en-US" sz="2800" dirty="0" smtClean="0">
                <a:solidFill>
                  <a:srgbClr val="002060"/>
                </a:solidFill>
                <a:latin typeface="+mj-lt"/>
                <a:ea typeface="Calibri"/>
                <a:cs typeface="Times New Roman"/>
              </a:rPr>
              <a:t>atrium </a:t>
            </a:r>
          </a:p>
          <a:p>
            <a:pPr marL="0" indent="0" algn="just">
              <a:lnSpc>
                <a:spcPct val="115000"/>
              </a:lnSpc>
              <a:spcAft>
                <a:spcPts val="1000"/>
              </a:spcAft>
              <a:buNone/>
            </a:pPr>
            <a:r>
              <a:rPr lang="en-US" sz="2800" b="1" dirty="0" smtClean="0">
                <a:solidFill>
                  <a:srgbClr val="002060"/>
                </a:solidFill>
                <a:latin typeface="+mj-lt"/>
                <a:ea typeface="Calibri"/>
                <a:cs typeface="Times New Roman"/>
              </a:rPr>
              <a:t>Bachmann's bundle</a:t>
            </a:r>
            <a:r>
              <a:rPr lang="en-US" sz="2800" dirty="0" smtClean="0">
                <a:solidFill>
                  <a:srgbClr val="002060"/>
                </a:solidFill>
                <a:latin typeface="+mj-lt"/>
                <a:ea typeface="Calibri"/>
                <a:cs typeface="Times New Roman"/>
              </a:rPr>
              <a:t>– </a:t>
            </a:r>
            <a:r>
              <a:rPr lang="en-US" sz="2800" dirty="0">
                <a:solidFill>
                  <a:srgbClr val="002060"/>
                </a:solidFill>
                <a:latin typeface="+mj-lt"/>
                <a:ea typeface="Calibri"/>
                <a:cs typeface="Times New Roman"/>
              </a:rPr>
              <a:t>conducts impulse to the left atrium</a:t>
            </a:r>
            <a:r>
              <a:rPr lang="ru-RU" sz="2800" dirty="0">
                <a:solidFill>
                  <a:srgbClr val="002060"/>
                </a:solidFill>
                <a:latin typeface="+mj-lt"/>
                <a:ea typeface="Calibri"/>
                <a:cs typeface="Times New Roman"/>
              </a:rPr>
              <a:t> </a:t>
            </a:r>
            <a:endParaRPr lang="en-US" sz="2800" dirty="0">
              <a:solidFill>
                <a:srgbClr val="002060"/>
              </a:solidFill>
              <a:latin typeface="+mj-lt"/>
              <a:ea typeface="Calibri"/>
              <a:cs typeface="Times New Roman"/>
            </a:endParaRPr>
          </a:p>
          <a:p>
            <a:pPr marL="0" indent="0" algn="just">
              <a:lnSpc>
                <a:spcPct val="115000"/>
              </a:lnSpc>
              <a:spcAft>
                <a:spcPts val="1000"/>
              </a:spcAft>
              <a:buNone/>
            </a:pPr>
            <a:r>
              <a:rPr lang="en-US" sz="2800" b="1" dirty="0" smtClean="0">
                <a:solidFill>
                  <a:srgbClr val="002060"/>
                </a:solidFill>
                <a:latin typeface="+mj-lt"/>
                <a:ea typeface="Calibri"/>
                <a:cs typeface="Times New Roman"/>
              </a:rPr>
              <a:t>Atrioventricular </a:t>
            </a:r>
            <a:r>
              <a:rPr lang="en-US" sz="2800" b="1" dirty="0">
                <a:solidFill>
                  <a:srgbClr val="002060"/>
                </a:solidFill>
                <a:latin typeface="+mj-lt"/>
                <a:ea typeface="Calibri"/>
                <a:cs typeface="Times New Roman"/>
              </a:rPr>
              <a:t>node</a:t>
            </a:r>
            <a:r>
              <a:rPr lang="en-US" sz="2800" dirty="0">
                <a:solidFill>
                  <a:srgbClr val="002060"/>
                </a:solidFill>
                <a:latin typeface="+mj-lt"/>
                <a:ea typeface="Calibri"/>
                <a:cs typeface="Times New Roman"/>
              </a:rPr>
              <a:t> </a:t>
            </a:r>
            <a:r>
              <a:rPr lang="en-US" sz="2800" b="1" dirty="0">
                <a:solidFill>
                  <a:srgbClr val="002060"/>
                </a:solidFill>
                <a:latin typeface="+mj-lt"/>
                <a:ea typeface="Calibri"/>
                <a:cs typeface="Times New Roman"/>
              </a:rPr>
              <a:t>(AV node) -</a:t>
            </a:r>
            <a:r>
              <a:rPr lang="en-US" sz="2800" dirty="0">
                <a:solidFill>
                  <a:srgbClr val="002060"/>
                </a:solidFill>
                <a:latin typeface="+mj-lt"/>
                <a:ea typeface="Calibri"/>
                <a:cs typeface="Times New Roman"/>
              </a:rPr>
              <a:t>located between the atria and the ventricles at the inferior end of the interatrial septum and conducts the electrical impulse from the atria to the ventricles </a:t>
            </a:r>
            <a:endParaRPr lang="en-US" sz="2800" dirty="0" smtClean="0">
              <a:solidFill>
                <a:srgbClr val="002060"/>
              </a:solidFill>
              <a:latin typeface="+mj-lt"/>
              <a:ea typeface="Calibri"/>
              <a:cs typeface="Times New Roman"/>
            </a:endParaRPr>
          </a:p>
          <a:p>
            <a:pPr marL="0" indent="0" algn="just">
              <a:lnSpc>
                <a:spcPct val="115000"/>
              </a:lnSpc>
              <a:spcAft>
                <a:spcPts val="1000"/>
              </a:spcAft>
              <a:buNone/>
            </a:pPr>
            <a:r>
              <a:rPr lang="en-US" sz="2800" b="1" dirty="0" smtClean="0">
                <a:solidFill>
                  <a:srgbClr val="002060"/>
                </a:solidFill>
                <a:latin typeface="+mj-lt"/>
                <a:ea typeface="Calibri"/>
                <a:cs typeface="Times New Roman"/>
              </a:rPr>
              <a:t>Bundle </a:t>
            </a:r>
            <a:r>
              <a:rPr lang="en-US" sz="2800" b="1" dirty="0">
                <a:solidFill>
                  <a:srgbClr val="002060"/>
                </a:solidFill>
                <a:latin typeface="+mj-lt"/>
                <a:ea typeface="Calibri"/>
                <a:cs typeface="Times New Roman"/>
              </a:rPr>
              <a:t>of His / His bundle (BH/HB) </a:t>
            </a:r>
            <a:r>
              <a:rPr lang="en-US" sz="2800" dirty="0">
                <a:solidFill>
                  <a:srgbClr val="002060"/>
                </a:solidFill>
                <a:latin typeface="+mj-lt"/>
                <a:ea typeface="Calibri"/>
                <a:cs typeface="Times New Roman"/>
              </a:rPr>
              <a:t>and its </a:t>
            </a:r>
            <a:r>
              <a:rPr lang="en-US" sz="2800" b="1" dirty="0">
                <a:solidFill>
                  <a:srgbClr val="002060"/>
                </a:solidFill>
                <a:latin typeface="+mj-lt"/>
                <a:ea typeface="Calibri"/>
                <a:cs typeface="Times New Roman"/>
              </a:rPr>
              <a:t>left</a:t>
            </a:r>
            <a:r>
              <a:rPr lang="en-US" sz="2800" dirty="0">
                <a:solidFill>
                  <a:srgbClr val="002060"/>
                </a:solidFill>
                <a:latin typeface="+mj-lt"/>
                <a:ea typeface="Calibri"/>
                <a:cs typeface="Times New Roman"/>
              </a:rPr>
              <a:t> and </a:t>
            </a:r>
            <a:r>
              <a:rPr lang="en-US" sz="2800" b="1" dirty="0">
                <a:solidFill>
                  <a:srgbClr val="002060"/>
                </a:solidFill>
                <a:latin typeface="+mj-lt"/>
                <a:ea typeface="Calibri"/>
                <a:cs typeface="Times New Roman"/>
              </a:rPr>
              <a:t>right</a:t>
            </a:r>
            <a:r>
              <a:rPr lang="en-US" sz="2800" dirty="0">
                <a:solidFill>
                  <a:srgbClr val="002060"/>
                </a:solidFill>
                <a:latin typeface="+mj-lt"/>
                <a:ea typeface="Calibri"/>
                <a:cs typeface="Times New Roman"/>
              </a:rPr>
              <a:t> </a:t>
            </a:r>
            <a:r>
              <a:rPr lang="en-US" sz="2800" b="1" dirty="0">
                <a:solidFill>
                  <a:srgbClr val="002060"/>
                </a:solidFill>
                <a:latin typeface="+mj-lt"/>
                <a:ea typeface="Calibri"/>
                <a:cs typeface="Times New Roman"/>
              </a:rPr>
              <a:t>branches</a:t>
            </a:r>
            <a:r>
              <a:rPr lang="en-US" sz="2800" dirty="0">
                <a:solidFill>
                  <a:srgbClr val="002060"/>
                </a:solidFill>
                <a:latin typeface="+mj-lt"/>
                <a:ea typeface="Calibri"/>
                <a:cs typeface="Times New Roman"/>
              </a:rPr>
              <a:t> which conduct impulse to the </a:t>
            </a:r>
            <a:r>
              <a:rPr lang="en-US" sz="2800" dirty="0" smtClean="0">
                <a:solidFill>
                  <a:srgbClr val="002060"/>
                </a:solidFill>
                <a:latin typeface="+mj-lt"/>
                <a:ea typeface="Calibri"/>
                <a:cs typeface="Times New Roman"/>
              </a:rPr>
              <a:t>left </a:t>
            </a:r>
            <a:r>
              <a:rPr lang="en-US" sz="2800" dirty="0">
                <a:solidFill>
                  <a:srgbClr val="002060"/>
                </a:solidFill>
                <a:latin typeface="+mj-lt"/>
                <a:ea typeface="Calibri"/>
                <a:cs typeface="Times New Roman"/>
              </a:rPr>
              <a:t>and right ventricles respectively </a:t>
            </a:r>
            <a:endParaRPr lang="ru-RU" sz="2800" dirty="0">
              <a:solidFill>
                <a:srgbClr val="002060"/>
              </a:solidFill>
              <a:latin typeface="+mj-lt"/>
              <a:ea typeface="Calibri"/>
              <a:cs typeface="Times New Roman"/>
            </a:endParaRPr>
          </a:p>
          <a:p>
            <a:pPr marL="0" indent="0" algn="just">
              <a:lnSpc>
                <a:spcPct val="115000"/>
              </a:lnSpc>
              <a:spcAft>
                <a:spcPts val="1000"/>
              </a:spcAft>
              <a:buNone/>
            </a:pPr>
            <a:r>
              <a:rPr lang="en-US" sz="2800" b="1" dirty="0" smtClean="0">
                <a:solidFill>
                  <a:srgbClr val="002060"/>
                </a:solidFill>
                <a:latin typeface="+mj-lt"/>
                <a:ea typeface="Calibri"/>
                <a:cs typeface="Times New Roman"/>
              </a:rPr>
              <a:t>Purkinje </a:t>
            </a:r>
            <a:r>
              <a:rPr lang="en-US" sz="2800" b="1" dirty="0">
                <a:solidFill>
                  <a:srgbClr val="002060"/>
                </a:solidFill>
                <a:latin typeface="+mj-lt"/>
                <a:ea typeface="Calibri"/>
                <a:cs typeface="Times New Roman"/>
              </a:rPr>
              <a:t>fibers </a:t>
            </a:r>
            <a:r>
              <a:rPr lang="en-US" sz="2800" dirty="0">
                <a:solidFill>
                  <a:srgbClr val="002060"/>
                </a:solidFill>
                <a:latin typeface="+mj-lt"/>
                <a:ea typeface="Calibri"/>
                <a:cs typeface="Times New Roman"/>
              </a:rPr>
              <a:t>– spread impulse throughout the ventricles</a:t>
            </a:r>
            <a:endParaRPr lang="ru-RU" sz="2800" dirty="0">
              <a:solidFill>
                <a:srgbClr val="002060"/>
              </a:solidFill>
              <a:latin typeface="+mj-lt"/>
              <a:ea typeface="Calibri"/>
              <a:cs typeface="Times New Roman"/>
            </a:endParaRPr>
          </a:p>
          <a:p>
            <a:endParaRPr lang="ru-RU" dirty="0"/>
          </a:p>
        </p:txBody>
      </p:sp>
    </p:spTree>
    <p:extLst>
      <p:ext uri="{BB962C8B-B14F-4D97-AF65-F5344CB8AC3E}">
        <p14:creationId xmlns:p14="http://schemas.microsoft.com/office/powerpoint/2010/main" val="412038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dirty="0">
                <a:solidFill>
                  <a:srgbClr val="002060"/>
                </a:solidFill>
              </a:rPr>
              <a:t>Electrical conduction system of the </a:t>
            </a:r>
            <a:r>
              <a:rPr lang="en-US" sz="3600" b="1" dirty="0" smtClean="0">
                <a:solidFill>
                  <a:srgbClr val="002060"/>
                </a:solidFill>
              </a:rPr>
              <a:t>heart</a:t>
            </a:r>
            <a:r>
              <a:rPr lang="ru-RU" sz="3600" dirty="0" smtClean="0">
                <a:solidFill>
                  <a:srgbClr val="002060"/>
                </a:solidFill>
              </a:rPr>
              <a:t/>
            </a:r>
            <a:br>
              <a:rPr lang="ru-RU" sz="3600" dirty="0" smtClean="0">
                <a:solidFill>
                  <a:srgbClr val="002060"/>
                </a:solidFill>
              </a:rPr>
            </a:br>
            <a:endParaRPr lang="ru-RU" sz="3600" dirty="0">
              <a:solidFill>
                <a:srgbClr val="00206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278682"/>
            <a:ext cx="8229600" cy="4765774"/>
          </a:xfrm>
        </p:spPr>
      </p:pic>
    </p:spTree>
    <p:extLst>
      <p:ext uri="{BB962C8B-B14F-4D97-AF65-F5344CB8AC3E}">
        <p14:creationId xmlns:p14="http://schemas.microsoft.com/office/powerpoint/2010/main" val="4233022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55576" y="764704"/>
            <a:ext cx="7704856" cy="5386090"/>
          </a:xfrm>
          <a:prstGeom prst="rect">
            <a:avLst/>
          </a:prstGeom>
        </p:spPr>
        <p:txBody>
          <a:bodyPr wrap="square">
            <a:spAutoFit/>
          </a:bodyPr>
          <a:lstStyle/>
          <a:p>
            <a:r>
              <a:rPr lang="en-US" sz="2800" dirty="0">
                <a:solidFill>
                  <a:srgbClr val="002060"/>
                </a:solidFill>
              </a:rPr>
              <a:t>The wave of depolarization (action potential) starts in in the </a:t>
            </a:r>
            <a:r>
              <a:rPr lang="en-US" sz="2800" b="1" dirty="0">
                <a:solidFill>
                  <a:srgbClr val="002060"/>
                </a:solidFill>
              </a:rPr>
              <a:t>SA node</a:t>
            </a:r>
            <a:r>
              <a:rPr lang="en-US" sz="2800" dirty="0">
                <a:solidFill>
                  <a:srgbClr val="002060"/>
                </a:solidFill>
              </a:rPr>
              <a:t>, spreads throughout the atrium, and passes through the</a:t>
            </a:r>
            <a:r>
              <a:rPr lang="en-US" sz="2800" b="1" dirty="0">
                <a:solidFill>
                  <a:srgbClr val="002060"/>
                </a:solidFill>
              </a:rPr>
              <a:t> AV node</a:t>
            </a:r>
            <a:r>
              <a:rPr lang="en-US" sz="2800" dirty="0">
                <a:solidFill>
                  <a:srgbClr val="002060"/>
                </a:solidFill>
              </a:rPr>
              <a:t> along </a:t>
            </a:r>
            <a:r>
              <a:rPr lang="en-US" sz="2800" b="1" dirty="0">
                <a:solidFill>
                  <a:srgbClr val="002060"/>
                </a:solidFill>
              </a:rPr>
              <a:t>the bundle of His</a:t>
            </a:r>
            <a:r>
              <a:rPr lang="en-US" sz="2800" dirty="0">
                <a:solidFill>
                  <a:srgbClr val="002060"/>
                </a:solidFill>
              </a:rPr>
              <a:t> and into </a:t>
            </a:r>
            <a:r>
              <a:rPr lang="en-US" sz="2800" b="1" dirty="0">
                <a:solidFill>
                  <a:srgbClr val="002060"/>
                </a:solidFill>
              </a:rPr>
              <a:t>the Purkinje fibers</a:t>
            </a:r>
            <a:r>
              <a:rPr lang="en-US" sz="2800" dirty="0">
                <a:solidFill>
                  <a:srgbClr val="002060"/>
                </a:solidFill>
              </a:rPr>
              <a:t>, spreading throughout the ventricles to cause contraction of the heart muscle</a:t>
            </a:r>
            <a:r>
              <a:rPr lang="en-US" sz="2800" dirty="0" smtClean="0">
                <a:solidFill>
                  <a:srgbClr val="002060"/>
                </a:solidFill>
              </a:rPr>
              <a:t>.</a:t>
            </a:r>
          </a:p>
          <a:p>
            <a:endParaRPr lang="ru-RU" sz="2800" dirty="0">
              <a:solidFill>
                <a:srgbClr val="002060"/>
              </a:solidFill>
            </a:endParaRPr>
          </a:p>
          <a:p>
            <a:r>
              <a:rPr lang="en-US" sz="2800" dirty="0">
                <a:solidFill>
                  <a:srgbClr val="002060"/>
                </a:solidFill>
              </a:rPr>
              <a:t>The electrical impulse due to the wave of depolarization stimulates contraction first of the right and left atrium, and then the right and left ventricles</a:t>
            </a:r>
            <a:r>
              <a:rPr lang="en-US" sz="2800" dirty="0" smtClean="0">
                <a:solidFill>
                  <a:srgbClr val="002060"/>
                </a:solidFill>
              </a:rPr>
              <a:t>.</a:t>
            </a:r>
          </a:p>
          <a:p>
            <a:endParaRPr lang="en-US" dirty="0">
              <a:solidFill>
                <a:srgbClr val="002060"/>
              </a:solidFill>
            </a:endParaRPr>
          </a:p>
          <a:p>
            <a:endParaRPr lang="ru-RU" dirty="0">
              <a:solidFill>
                <a:srgbClr val="002060"/>
              </a:solidFill>
            </a:endParaRPr>
          </a:p>
        </p:txBody>
      </p:sp>
    </p:spTree>
    <p:extLst>
      <p:ext uri="{BB962C8B-B14F-4D97-AF65-F5344CB8AC3E}">
        <p14:creationId xmlns:p14="http://schemas.microsoft.com/office/powerpoint/2010/main" val="3727718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Autofit/>
          </a:bodyPr>
          <a:lstStyle/>
          <a:p>
            <a:r>
              <a:rPr lang="en-US" sz="3200" b="1" dirty="0" smtClean="0">
                <a:solidFill>
                  <a:srgbClr val="002060"/>
                </a:solidFill>
              </a:rPr>
              <a:t>Components of electrocardiogram</a:t>
            </a:r>
            <a:endParaRPr lang="ru-RU" sz="32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980728"/>
            <a:ext cx="6768752" cy="5760640"/>
          </a:xfrm>
        </p:spPr>
      </p:pic>
    </p:spTree>
    <p:extLst>
      <p:ext uri="{BB962C8B-B14F-4D97-AF65-F5344CB8AC3E}">
        <p14:creationId xmlns:p14="http://schemas.microsoft.com/office/powerpoint/2010/main" val="3648311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a:solidFill>
                  <a:srgbClr val="002060"/>
                </a:solidFill>
              </a:rPr>
              <a:t>Formation of electrocardiogram</a:t>
            </a:r>
            <a:endParaRPr lang="ru-RU" sz="3600" dirty="0"/>
          </a:p>
        </p:txBody>
      </p:sp>
      <p:sp>
        <p:nvSpPr>
          <p:cNvPr id="3" name="Объект 2"/>
          <p:cNvSpPr>
            <a:spLocks noGrp="1"/>
          </p:cNvSpPr>
          <p:nvPr>
            <p:ph idx="1"/>
          </p:nvPr>
        </p:nvSpPr>
        <p:spPr>
          <a:xfrm>
            <a:off x="457200" y="1340768"/>
            <a:ext cx="8229600" cy="4785395"/>
          </a:xfrm>
        </p:spPr>
        <p:txBody>
          <a:bodyPr>
            <a:normAutofit/>
          </a:bodyPr>
          <a:lstStyle/>
          <a:p>
            <a:pPr marL="0" indent="0" algn="just">
              <a:buNone/>
            </a:pPr>
            <a:r>
              <a:rPr lang="en-US" dirty="0"/>
              <a:t>1. </a:t>
            </a:r>
            <a:r>
              <a:rPr lang="en-US" sz="2800" dirty="0">
                <a:solidFill>
                  <a:srgbClr val="002060"/>
                </a:solidFill>
                <a:cs typeface="Arial" panose="020B0604020202020204" pitchFamily="34" charset="0"/>
              </a:rPr>
              <a:t>Electrical impulse is spontaneously generated by the SA node (the cardiac pacemaker). </a:t>
            </a:r>
          </a:p>
          <a:p>
            <a:pPr marL="0" indent="0" algn="just">
              <a:buNone/>
            </a:pPr>
            <a:r>
              <a:rPr lang="en-US" sz="2800" dirty="0" smtClean="0">
                <a:solidFill>
                  <a:srgbClr val="002060"/>
                </a:solidFill>
                <a:cs typeface="Arial" panose="020B0604020202020204" pitchFamily="34" charset="0"/>
              </a:rPr>
              <a:t>   This </a:t>
            </a:r>
            <a:r>
              <a:rPr lang="en-US" sz="2800" dirty="0">
                <a:solidFill>
                  <a:srgbClr val="002060"/>
                </a:solidFill>
                <a:cs typeface="Arial" panose="020B0604020202020204" pitchFamily="34" charset="0"/>
              </a:rPr>
              <a:t>impulse is propagated throughout the right atrium, and through Bachmann's bundle to the left atrium, stimulating the myocardium of the atria to contract.</a:t>
            </a:r>
          </a:p>
          <a:p>
            <a:pPr marL="0" indent="0" algn="just">
              <a:buNone/>
            </a:pPr>
            <a:r>
              <a:rPr lang="en-US" sz="2800" dirty="0">
                <a:solidFill>
                  <a:srgbClr val="002060"/>
                </a:solidFill>
                <a:cs typeface="Arial" panose="020B0604020202020204" pitchFamily="34" charset="0"/>
              </a:rPr>
              <a:t> </a:t>
            </a:r>
            <a:r>
              <a:rPr lang="en-US" sz="2800" dirty="0" smtClean="0">
                <a:solidFill>
                  <a:srgbClr val="002060"/>
                </a:solidFill>
                <a:cs typeface="Arial" panose="020B0604020202020204" pitchFamily="34" charset="0"/>
              </a:rPr>
              <a:t>  The </a:t>
            </a:r>
            <a:r>
              <a:rPr lang="en-US" sz="2800" dirty="0">
                <a:solidFill>
                  <a:srgbClr val="002060"/>
                </a:solidFill>
                <a:cs typeface="Arial" panose="020B0604020202020204" pitchFamily="34" charset="0"/>
              </a:rPr>
              <a:t>conduction of the electrical impulses throughout the atria is seen on the ECG as </a:t>
            </a:r>
            <a:r>
              <a:rPr lang="en-US" sz="2800" dirty="0" smtClean="0">
                <a:solidFill>
                  <a:srgbClr val="002060"/>
                </a:solidFill>
                <a:cs typeface="Arial" panose="020B0604020202020204" pitchFamily="34" charset="0"/>
              </a:rPr>
              <a:t>the </a:t>
            </a:r>
            <a:r>
              <a:rPr lang="en-US" sz="2800" b="1" dirty="0">
                <a:solidFill>
                  <a:srgbClr val="002060"/>
                </a:solidFill>
                <a:cs typeface="Arial" panose="020B0604020202020204" pitchFamily="34" charset="0"/>
              </a:rPr>
              <a:t>P wave.</a:t>
            </a:r>
          </a:p>
        </p:txBody>
      </p:sp>
    </p:spTree>
    <p:extLst>
      <p:ext uri="{BB962C8B-B14F-4D97-AF65-F5344CB8AC3E}">
        <p14:creationId xmlns:p14="http://schemas.microsoft.com/office/powerpoint/2010/main" val="244630694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795</TotalTime>
  <Words>1137</Words>
  <Application>Microsoft Office PowerPoint</Application>
  <PresentationFormat>Экран (4:3)</PresentationFormat>
  <Paragraphs>70</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Презентация PowerPoint</vt:lpstr>
      <vt:lpstr>Electrocardiography in general</vt:lpstr>
      <vt:lpstr>Презентация PowerPoint</vt:lpstr>
      <vt:lpstr>Electrical conduction system of the heart</vt:lpstr>
      <vt:lpstr>Electrical conduction system of the heart</vt:lpstr>
      <vt:lpstr>Electrical conduction system of the heart </vt:lpstr>
      <vt:lpstr>Презентация PowerPoint</vt:lpstr>
      <vt:lpstr>Components of electrocardiogram</vt:lpstr>
      <vt:lpstr>Formation of electrocardiogram</vt:lpstr>
      <vt:lpstr>SA node action potential</vt:lpstr>
      <vt:lpstr>Презентация PowerPoint</vt:lpstr>
      <vt:lpstr>Презентация PowerPoint</vt:lpstr>
      <vt:lpstr>Презентация PowerPoint</vt:lpstr>
      <vt:lpstr>Презентация PowerPoint</vt:lpstr>
      <vt:lpstr>Physical model of ECG</vt:lpstr>
      <vt:lpstr>Презентация PowerPoint</vt:lpstr>
      <vt:lpstr>Презентация PowerPoint</vt:lpstr>
      <vt:lpstr>Презентация PowerPoint</vt:lpstr>
      <vt:lpstr>Презентация PowerPoint</vt:lpstr>
      <vt:lpstr>Презентация PowerPoint</vt:lpstr>
      <vt:lpstr>Limb leads</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Electrocardiography in general</dc:title>
  <dc:creator>Us</dc:creator>
  <cp:lastModifiedBy>Gennadiy</cp:lastModifiedBy>
  <cp:revision>51</cp:revision>
  <dcterms:created xsi:type="dcterms:W3CDTF">2019-10-16T14:30:04Z</dcterms:created>
  <dcterms:modified xsi:type="dcterms:W3CDTF">2019-10-21T20:07:22Z</dcterms:modified>
</cp:coreProperties>
</file>