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notesMasterIdLst>
    <p:notesMasterId r:id="rId15"/>
  </p:notesMasterIdLst>
  <p:sldIdLst>
    <p:sldId id="291" r:id="rId2"/>
    <p:sldId id="301" r:id="rId3"/>
    <p:sldId id="300" r:id="rId4"/>
    <p:sldId id="302" r:id="rId5"/>
    <p:sldId id="306" r:id="rId6"/>
    <p:sldId id="308" r:id="rId7"/>
    <p:sldId id="310" r:id="rId8"/>
    <p:sldId id="311" r:id="rId9"/>
    <p:sldId id="312" r:id="rId10"/>
    <p:sldId id="309" r:id="rId11"/>
    <p:sldId id="303" r:id="rId12"/>
    <p:sldId id="313" r:id="rId13"/>
    <p:sldId id="314" r:id="rId14"/>
  </p:sldIdLst>
  <p:sldSz cx="9144000" cy="6858000" type="screen4x3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aisa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9" autoAdjust="0"/>
    <p:restoredTop sz="94660"/>
  </p:normalViewPr>
  <p:slideViewPr>
    <p:cSldViewPr snapToGrid="0">
      <p:cViewPr varScale="1">
        <p:scale>
          <a:sx n="92" d="100"/>
          <a:sy n="92" d="100"/>
        </p:scale>
        <p:origin x="1984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0B389F-3F31-4335-9CDA-2B5F92F189BC}" type="datetimeFigureOut">
              <a:rPr lang="uk-UA"/>
              <a:pPr>
                <a:defRPr/>
              </a:pPr>
              <a:t>27.09.21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noProof="0"/>
              <a:t>Зразок тексту</a:t>
            </a:r>
          </a:p>
          <a:p>
            <a:pPr lvl="1"/>
            <a:r>
              <a:rPr lang="uk-UA" noProof="0"/>
              <a:t>Другий рівень</a:t>
            </a:r>
          </a:p>
          <a:p>
            <a:pPr lvl="2"/>
            <a:r>
              <a:rPr lang="uk-UA" noProof="0"/>
              <a:t>Третій рівень</a:t>
            </a:r>
          </a:p>
          <a:p>
            <a:pPr lvl="3"/>
            <a:r>
              <a:rPr lang="uk-UA" noProof="0"/>
              <a:t>Четвертий рівень</a:t>
            </a:r>
          </a:p>
          <a:p>
            <a:pPr lvl="4"/>
            <a:r>
              <a:rPr lang="uk-UA" noProof="0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9972A9E-7788-454E-A594-DCE28FDBEB0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75480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F185B-3F93-494D-8A9C-37358C5BE2E2}" type="datetimeFigureOut">
              <a:rPr lang="uk-UA"/>
              <a:pPr>
                <a:defRPr/>
              </a:pPr>
              <a:t>27.09.21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3B9BF-EE88-4E13-B31A-B10D8A1A80A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482600" y="79057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6748463" y="2886075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02451-74B4-4584-A1FB-5291F2306FB8}" type="datetimeFigureOut">
              <a:rPr lang="uk-UA"/>
              <a:pPr>
                <a:defRPr/>
              </a:pPr>
              <a:t>27.09.21</a:t>
            </a:fld>
            <a:endParaRPr lang="uk-U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14120-EF59-4FA5-AA0F-08EEED21C24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35082-041D-4891-A896-EF33B03847A2}" type="datetimeFigureOut">
              <a:rPr lang="uk-UA"/>
              <a:pPr>
                <a:defRPr/>
              </a:pPr>
              <a:t>27.09.21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B6EBB-78B1-4438-8471-2EEAB4C878E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482600" y="79057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6748463" y="2886075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481F9-FEBC-4C81-B269-B5668D434C4B}" type="datetimeFigureOut">
              <a:rPr lang="uk-UA"/>
              <a:pPr>
                <a:defRPr/>
              </a:pPr>
              <a:t>27.09.21</a:t>
            </a:fld>
            <a:endParaRPr lang="uk-U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537C3-8AD6-4B96-8182-FBF7D1153A3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45452-6E52-4A5B-93B4-B2321C79A3C6}" type="datetimeFigureOut">
              <a:rPr lang="uk-UA"/>
              <a:pPr>
                <a:defRPr/>
              </a:pPr>
              <a:t>27.09.21</a:t>
            </a:fld>
            <a:endParaRPr lang="uk-U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BAD70-1A5E-4380-9CCC-A73C08368B1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E921D-F6B1-4AC8-A118-D631E4AD9F23}" type="datetimeFigureOut">
              <a:rPr lang="uk-UA"/>
              <a:pPr>
                <a:defRPr/>
              </a:pPr>
              <a:t>27.09.21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E2252-7980-465F-8DC8-FD284300D71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63225-E156-4736-9A6A-45FBB3C53F20}" type="datetimeFigureOut">
              <a:rPr lang="uk-UA"/>
              <a:pPr>
                <a:defRPr/>
              </a:pPr>
              <a:t>27.09.21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A8905-057F-4006-BDA1-9C219A0C482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609600"/>
            <a:ext cx="6348413" cy="5432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0D2C9-A86A-45F1-94E9-FA5357B7AAFE}" type="datetimeFigureOut">
              <a:rPr lang="uk-UA"/>
              <a:pPr>
                <a:defRPr/>
              </a:pPr>
              <a:t>27.09.21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4DEDC-90AA-4B39-8632-6B41032F79B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F2B3E-8998-4096-A502-4D1CEA72634E}" type="datetimeFigureOut">
              <a:rPr lang="uk-UA"/>
              <a:pPr>
                <a:defRPr/>
              </a:pPr>
              <a:t>27.09.21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864EB-2235-4950-85FC-F3D94581723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D5E77-3F0C-43C5-A9F7-A95B4B3A8179}" type="datetimeFigureOut">
              <a:rPr lang="uk-UA"/>
              <a:pPr>
                <a:defRPr/>
              </a:pPr>
              <a:t>27.09.21</a:t>
            </a:fld>
            <a:endParaRPr lang="uk-U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299BA-9F5E-40D4-A63F-CA38530BF05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5ED18-FE03-4F75-B918-52F503FB9050}" type="datetimeFigureOut">
              <a:rPr lang="uk-UA"/>
              <a:pPr>
                <a:defRPr/>
              </a:pPr>
              <a:t>27.09.21</a:t>
            </a:fld>
            <a:endParaRPr lang="uk-U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1867A-0FC7-4784-9C30-AAD73267BB1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2B6C8-D225-4DFC-A1A5-33849E86CA2C}" type="datetimeFigureOut">
              <a:rPr lang="uk-UA"/>
              <a:pPr>
                <a:defRPr/>
              </a:pPr>
              <a:t>27.09.21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250A1-BB5B-4E51-8949-C99B6E6C87E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DDF77-441F-4577-8083-CF4B6DAD145D}" type="datetimeFigureOut">
              <a:rPr lang="uk-UA"/>
              <a:pPr>
                <a:defRPr/>
              </a:pPr>
              <a:t>27.09.21</a:t>
            </a:fld>
            <a:endParaRPr lang="uk-UA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4F938-328E-492E-9180-938FBDB2A8A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A0A53-FA32-403E-B9D1-335584ADEA0C}" type="datetimeFigureOut">
              <a:rPr lang="uk-UA"/>
              <a:pPr>
                <a:defRPr/>
              </a:pPr>
              <a:t>27.09.21</a:t>
            </a:fld>
            <a:endParaRPr lang="uk-U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9198D-ED64-4D4F-87D8-72369E5165B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noProof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3DA3E-4D85-45F9-9A9D-2A773D83B321}" type="datetimeFigureOut">
              <a:rPr lang="uk-UA"/>
              <a:pPr>
                <a:defRPr/>
              </a:pPr>
              <a:t>27.09.21</a:t>
            </a:fld>
            <a:endParaRPr lang="uk-U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A6D45-F1AE-4057-BC73-12F2B51372D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34D3C-EEC2-42E3-A2F1-9B833A545232}" type="datetimeFigureOut">
              <a:rPr lang="uk-UA"/>
              <a:pPr>
                <a:defRPr/>
              </a:pPr>
              <a:t>27.09.21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A95CD-EF35-43D7-8A8F-1CE91D921B9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/>
              <a:t>Зразок заголовка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56674B1-866F-4CB7-A946-9D21F22F7A3A}" type="datetimeFigureOut">
              <a:rPr lang="uk-UA"/>
              <a:pPr>
                <a:defRPr/>
              </a:pPr>
              <a:t>27.09.21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73768F35-D768-4E97-BCDD-22051239022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5" r:id="rId2"/>
    <p:sldLayoutId id="2147483754" r:id="rId3"/>
    <p:sldLayoutId id="2147483753" r:id="rId4"/>
    <p:sldLayoutId id="2147483752" r:id="rId5"/>
    <p:sldLayoutId id="2147483751" r:id="rId6"/>
    <p:sldLayoutId id="2147483750" r:id="rId7"/>
    <p:sldLayoutId id="2147483749" r:id="rId8"/>
    <p:sldLayoutId id="2147483748" r:id="rId9"/>
    <p:sldLayoutId id="2147483757" r:id="rId10"/>
    <p:sldLayoutId id="2147483747" r:id="rId11"/>
    <p:sldLayoutId id="2147483758" r:id="rId12"/>
    <p:sldLayoutId id="2147483746" r:id="rId13"/>
    <p:sldLayoutId id="2147483745" r:id="rId14"/>
    <p:sldLayoutId id="2147483744" r:id="rId15"/>
    <p:sldLayoutId id="2147483743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Relationship Id="rId9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596900" y="254000"/>
            <a:ext cx="8186882" cy="825500"/>
          </a:xfrm>
        </p:spPr>
        <p:txBody>
          <a:bodyPr/>
          <a:lstStyle/>
          <a:p>
            <a:pPr algn="ctr"/>
            <a:r>
              <a:rPr lang="en-GB" b="1" dirty="0">
                <a:solidFill>
                  <a:srgbClr val="7030A0"/>
                </a:solidFill>
              </a:rPr>
              <a:t>Fundamentals of Rheography</a:t>
            </a:r>
            <a:br>
              <a:rPr lang="en-GB" b="1" dirty="0">
                <a:solidFill>
                  <a:srgbClr val="7030A0"/>
                </a:solidFill>
              </a:rPr>
            </a:b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19458" name="Місце для вмісту 2"/>
          <p:cNvSpPr>
            <a:spLocks noGrp="1"/>
          </p:cNvSpPr>
          <p:nvPr>
            <p:ph idx="1"/>
          </p:nvPr>
        </p:nvSpPr>
        <p:spPr>
          <a:xfrm>
            <a:off x="558800" y="1081088"/>
            <a:ext cx="8329613" cy="5227637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</a:rPr>
              <a:t>- rheography (“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</a:rPr>
              <a:t>rheo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</a:rPr>
              <a:t>” – flow, “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</a:rPr>
              <a:t>grapho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</a:rPr>
              <a:t>” – write)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diagnostic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method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in which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blood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flow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</a:rPr>
              <a:t> is investigated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in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specific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organs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and tissues, and the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whole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body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in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general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</a:rPr>
              <a:t>- t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he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bottom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line is rheography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graphic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recording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with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the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help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of a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special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device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-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rheograph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- changes in the electrical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conductivity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</a:rPr>
              <a:t> (resistance)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of the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body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, caused by the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pulse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fluctuations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of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blood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flow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endParaRPr lang="en-US" sz="2400" dirty="0">
              <a:solidFill>
                <a:srgbClr val="002060"/>
              </a:solidFill>
              <a:latin typeface="Times New Roman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</a:rPr>
              <a:t>-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</a:rPr>
              <a:t>the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</a:rPr>
              <a:t>body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</a:rPr>
              <a:t>blood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</a:rPr>
              <a:t> has 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</a:rPr>
              <a:t>the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</a:rPr>
              <a:t>high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</a:rPr>
              <a:t> electrical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</a:rPr>
              <a:t>conductivity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</a:rPr>
              <a:t>(low resistance), 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during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systolic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contraction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of the heart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when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the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blood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flows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into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nearby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bodies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electrical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conductivity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of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these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parts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of the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body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will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be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high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</a:rPr>
              <a:t> (resistance – low)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and the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moment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of cardiac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muscle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relaxation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(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diastole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),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opposite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–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low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</a:rPr>
              <a:t>, b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ased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on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the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testimony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rheograph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output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curve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of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pulse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oscillation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,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called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</a:rPr>
              <a:t>rheogram</a:t>
            </a:r>
            <a:endParaRPr lang="en-US" sz="2400" dirty="0">
              <a:solidFill>
                <a:srgbClr val="002060"/>
              </a:solidFill>
              <a:latin typeface="Times New Roman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en-US" sz="24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44600"/>
            <a:ext cx="4991100" cy="365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Рисунок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54600" y="1452563"/>
            <a:ext cx="3937000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3413" y="166688"/>
            <a:ext cx="7542212" cy="245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8538" y="2586038"/>
            <a:ext cx="71723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71713" y="2906713"/>
            <a:ext cx="4637087" cy="281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39963" y="5707063"/>
            <a:ext cx="4941887" cy="70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3444875" y="6345238"/>
            <a:ext cx="22717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200">
                <a:latin typeface="Times New Roman" pitchFamily="18" charset="0"/>
              </a:rPr>
              <a:t>right pulmonary artery blood flow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/>
          </p:nvPr>
        </p:nvSpPr>
        <p:spPr>
          <a:xfrm>
            <a:off x="1612900" y="482600"/>
            <a:ext cx="6348413" cy="13208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Calculation of stroke volume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30600" y="1714500"/>
            <a:ext cx="215265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7463" y="2967038"/>
            <a:ext cx="6450012" cy="1584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100" y="188913"/>
            <a:ext cx="8650288" cy="2762250"/>
          </a:xfrm>
          <a:prstGeom prst="rect">
            <a:avLst/>
          </a:prstGeom>
          <a:noFill/>
        </p:spPr>
      </p:pic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8" y="2716213"/>
            <a:ext cx="8353425" cy="3257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/>
          </p:cNvSpPr>
          <p:nvPr/>
        </p:nvSpPr>
        <p:spPr bwMode="auto">
          <a:xfrm>
            <a:off x="596900" y="304800"/>
            <a:ext cx="8101013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/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</a:rPr>
              <a:t>Specific electric resistance of </a:t>
            </a:r>
            <a:br>
              <a:rPr lang="en-US" sz="3200" b="1" dirty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</a:rPr>
              <a:t>biological tissues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endParaRPr lang="uk-UA" sz="36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graphicFrame>
        <p:nvGraphicFramePr>
          <p:cNvPr id="42068" name="Group 84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18967668"/>
              </p:ext>
            </p:extLst>
          </p:nvPr>
        </p:nvGraphicFramePr>
        <p:xfrm>
          <a:off x="457200" y="2019300"/>
          <a:ext cx="8443913" cy="3614420"/>
        </p:xfrm>
        <a:graphic>
          <a:graphicData uri="http://schemas.openxmlformats.org/drawingml/2006/table">
            <a:tbl>
              <a:tblPr/>
              <a:tblGrid>
                <a:gridCol w="2111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9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1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8800"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tissue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l-G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ρ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, Ohm </a:t>
                      </a:r>
                      <a:r>
                        <a:rPr kumimoji="0" lang="el-G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·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tissue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l-G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ρ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, Ohm </a:t>
                      </a:r>
                      <a:r>
                        <a:rPr kumimoji="0" lang="el-G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·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</a:rPr>
                        <a:t>cerebro-spinal fluid (neurolymph)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</a:rPr>
                        <a:t>0.55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</a:rPr>
                        <a:t>fat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</a:rPr>
                        <a:t>33.3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</a:rPr>
                        <a:t>blood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</a:rPr>
                        <a:t>1.66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</a:rPr>
                        <a:t>dry skin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</a:rPr>
                        <a:t>10</a:t>
                      </a:r>
                      <a:r>
                        <a:rPr kumimoji="0" 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</a:rPr>
                        <a:t>6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</a:rPr>
                        <a:t>m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</a:rPr>
                        <a:t>uscles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</a:rPr>
                        <a:t>2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</a:rPr>
                        <a:t>bone without periosteum 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</a:rPr>
                        <a:t>10</a:t>
                      </a:r>
                      <a:r>
                        <a:rPr kumimoji="0" 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</a:rPr>
                        <a:t>7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</a:rPr>
                        <a:t>cerebral and nerve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rebuchet MS" pitchFamily="34" charset="0"/>
                        </a:rPr>
                        <a:t>14.3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9" name="Rectangle 2"/>
          <p:cNvSpPr>
            <a:spLocks noGrp="1"/>
          </p:cNvSpPr>
          <p:nvPr>
            <p:ph type="title"/>
          </p:nvPr>
        </p:nvSpPr>
        <p:spPr>
          <a:xfrm>
            <a:off x="635000" y="203200"/>
            <a:ext cx="8062913" cy="1320800"/>
          </a:xfrm>
        </p:spPr>
        <p:txBody>
          <a:bodyPr/>
          <a:lstStyle/>
          <a:p>
            <a:pPr algn="ctr" eaLnBrk="1" hangingPunct="1"/>
            <a:r>
              <a:rPr lang="en-US" dirty="0">
                <a:solidFill>
                  <a:srgbClr val="002060"/>
                </a:solidFill>
              </a:rPr>
              <a:t>Impedance. Equivalent schemes of biological tissues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0730" name="Rectangle 7"/>
          <p:cNvSpPr>
            <a:spLocks noChangeArrowheads="1"/>
          </p:cNvSpPr>
          <p:nvPr/>
        </p:nvSpPr>
        <p:spPr bwMode="auto">
          <a:xfrm>
            <a:off x="0" y="3284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0726" name="Object 6"/>
          <p:cNvGraphicFramePr>
            <a:graphicFrameLocks noChangeAspect="1"/>
          </p:cNvGraphicFramePr>
          <p:nvPr/>
        </p:nvGraphicFramePr>
        <p:xfrm>
          <a:off x="1801813" y="1785938"/>
          <a:ext cx="2519362" cy="757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3" name="Equation" r:id="rId3" imgW="965160" imgH="291960" progId="Equation.DSMT4">
                  <p:embed/>
                </p:oleObj>
              </mc:Choice>
              <mc:Fallback>
                <p:oleObj name="Equation" r:id="rId3" imgW="965160" imgH="29196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1813" y="1785938"/>
                        <a:ext cx="2519362" cy="757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1" name="Rectangle 9"/>
          <p:cNvSpPr>
            <a:spLocks noChangeArrowheads="1"/>
          </p:cNvSpPr>
          <p:nvPr/>
        </p:nvSpPr>
        <p:spPr bwMode="auto">
          <a:xfrm>
            <a:off x="0" y="2960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0728" name="Object 8"/>
          <p:cNvGraphicFramePr>
            <a:graphicFrameLocks noChangeAspect="1"/>
          </p:cNvGraphicFramePr>
          <p:nvPr/>
        </p:nvGraphicFramePr>
        <p:xfrm>
          <a:off x="5448300" y="1728788"/>
          <a:ext cx="147002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4" name="Equation" r:id="rId5" imgW="622030" imgH="393529" progId="Equation.DSMT4">
                  <p:embed/>
                </p:oleObj>
              </mc:Choice>
              <mc:Fallback>
                <p:oleObj name="Equation" r:id="rId5" imgW="622030" imgH="393529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8300" y="1728788"/>
                        <a:ext cx="1470025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32" name="Picture 1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68363" y="2871788"/>
            <a:ext cx="1992312" cy="304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3" name="Picture 1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43288" y="2597150"/>
            <a:ext cx="2087562" cy="315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4" name="Picture 1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35713" y="2762250"/>
            <a:ext cx="1855787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5" descr="Figure-3-Example-of-the-measurement-configur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80975"/>
            <a:ext cx="4948238" cy="316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5775" y="3041650"/>
            <a:ext cx="5286375" cy="351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8975" y="696913"/>
            <a:ext cx="8096250" cy="531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Місце для вмісту 3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46088" y="622300"/>
            <a:ext cx="8007350" cy="522605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" y="600075"/>
            <a:ext cx="8177213" cy="521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8788" y="403225"/>
            <a:ext cx="7793037" cy="573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113" y="2322513"/>
            <a:ext cx="7464425" cy="320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05" name="Rectangle 5"/>
          <p:cNvSpPr>
            <a:spLocks noGrp="1"/>
          </p:cNvSpPr>
          <p:nvPr>
            <p:ph type="title"/>
          </p:nvPr>
        </p:nvSpPr>
        <p:spPr>
          <a:xfrm>
            <a:off x="609600" y="609600"/>
            <a:ext cx="7796213" cy="1320800"/>
          </a:xfrm>
        </p:spPr>
        <p:txBody>
          <a:bodyPr/>
          <a:lstStyle/>
          <a:p>
            <a:r>
              <a:rPr lang="en-US" dirty="0" err="1">
                <a:solidFill>
                  <a:srgbClr val="C00000"/>
                </a:solidFill>
              </a:rPr>
              <a:t>Anacrotism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dirty="0" err="1">
                <a:solidFill>
                  <a:srgbClr val="C00000"/>
                </a:solidFill>
              </a:rPr>
              <a:t>catacrotism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ru-RU" dirty="0" err="1">
                <a:solidFill>
                  <a:srgbClr val="C00000"/>
                </a:solidFill>
              </a:rPr>
              <a:t>incisure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1978</TotalTime>
  <Words>211</Words>
  <Application>Microsoft Macintosh PowerPoint</Application>
  <PresentationFormat>On-screen Show (4:3)</PresentationFormat>
  <Paragraphs>28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Times New Roman</vt:lpstr>
      <vt:lpstr>Trebuchet MS</vt:lpstr>
      <vt:lpstr>Wingdings 3</vt:lpstr>
      <vt:lpstr>Грань</vt:lpstr>
      <vt:lpstr>Equation</vt:lpstr>
      <vt:lpstr>Fundamentals of Rheography </vt:lpstr>
      <vt:lpstr>PowerPoint Presentation</vt:lpstr>
      <vt:lpstr>Impedance. Equivalent schemes of biological tissues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Anacrotism, catacrotism, incisure</vt:lpstr>
      <vt:lpstr>PowerPoint Presentation</vt:lpstr>
      <vt:lpstr>PowerPoint Presentation</vt:lpstr>
      <vt:lpstr>Calculation of stroke volume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Taisa</dc:creator>
  <cp:lastModifiedBy>Microsoft Office User</cp:lastModifiedBy>
  <cp:revision>108</cp:revision>
  <dcterms:created xsi:type="dcterms:W3CDTF">2015-11-25T15:45:20Z</dcterms:created>
  <dcterms:modified xsi:type="dcterms:W3CDTF">2021-09-26T22:30:55Z</dcterms:modified>
</cp:coreProperties>
</file>