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4292" r:id="rId2"/>
    <p:sldMasterId id="2147484306" r:id="rId3"/>
    <p:sldMasterId id="2147484320" r:id="rId4"/>
    <p:sldMasterId id="2147484334" r:id="rId5"/>
    <p:sldMasterId id="2147484348" r:id="rId6"/>
  </p:sldMasterIdLst>
  <p:notesMasterIdLst>
    <p:notesMasterId r:id="rId57"/>
  </p:notesMasterIdLst>
  <p:sldIdLst>
    <p:sldId id="327" r:id="rId7"/>
    <p:sldId id="257" r:id="rId8"/>
    <p:sldId id="259" r:id="rId9"/>
    <p:sldId id="260" r:id="rId10"/>
    <p:sldId id="264" r:id="rId11"/>
    <p:sldId id="262" r:id="rId12"/>
    <p:sldId id="266" r:id="rId13"/>
    <p:sldId id="267" r:id="rId14"/>
    <p:sldId id="268" r:id="rId15"/>
    <p:sldId id="269" r:id="rId16"/>
    <p:sldId id="270" r:id="rId17"/>
    <p:sldId id="331" r:id="rId18"/>
    <p:sldId id="271" r:id="rId19"/>
    <p:sldId id="272" r:id="rId20"/>
    <p:sldId id="278" r:id="rId21"/>
    <p:sldId id="273" r:id="rId22"/>
    <p:sldId id="274" r:id="rId23"/>
    <p:sldId id="279" r:id="rId24"/>
    <p:sldId id="281" r:id="rId25"/>
    <p:sldId id="326" r:id="rId26"/>
    <p:sldId id="282" r:id="rId27"/>
    <p:sldId id="314" r:id="rId28"/>
    <p:sldId id="332" r:id="rId29"/>
    <p:sldId id="333" r:id="rId30"/>
    <p:sldId id="287" r:id="rId31"/>
    <p:sldId id="339" r:id="rId32"/>
    <p:sldId id="288" r:id="rId33"/>
    <p:sldId id="291" r:id="rId34"/>
    <p:sldId id="330" r:id="rId35"/>
    <p:sldId id="294" r:id="rId36"/>
    <p:sldId id="295" r:id="rId37"/>
    <p:sldId id="318" r:id="rId38"/>
    <p:sldId id="296" r:id="rId39"/>
    <p:sldId id="297" r:id="rId40"/>
    <p:sldId id="298" r:id="rId41"/>
    <p:sldId id="299" r:id="rId42"/>
    <p:sldId id="300" r:id="rId43"/>
    <p:sldId id="324" r:id="rId44"/>
    <p:sldId id="301" r:id="rId45"/>
    <p:sldId id="302" r:id="rId46"/>
    <p:sldId id="303" r:id="rId47"/>
    <p:sldId id="304" r:id="rId48"/>
    <p:sldId id="307" r:id="rId49"/>
    <p:sldId id="334" r:id="rId50"/>
    <p:sldId id="335" r:id="rId51"/>
    <p:sldId id="336" r:id="rId52"/>
    <p:sldId id="310" r:id="rId53"/>
    <p:sldId id="337" r:id="rId54"/>
    <p:sldId id="338" r:id="rId55"/>
    <p:sldId id="321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2194" autoAdjust="0"/>
  </p:normalViewPr>
  <p:slideViewPr>
    <p:cSldViewPr>
      <p:cViewPr varScale="1">
        <p:scale>
          <a:sx n="108" d="100"/>
          <a:sy n="108" d="100"/>
        </p:scale>
        <p:origin x="176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0C05C3E-2BBA-4F5D-926D-7DB120F97B6D}" type="datetimeFigureOut">
              <a:rPr lang="uk-UA"/>
              <a:pPr>
                <a:defRPr/>
              </a:pPr>
              <a:t>02.09.21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B6F5B8-FDC9-498C-826A-D441A58F6E31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7868388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CAF198-02FB-4466-83F7-BBE90BDAFD5C}" type="slidenum">
              <a:rPr lang="uk-UA" altLang="uk-UA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uk-UA" altLang="uk-UA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79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/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2A2909-545E-48B5-A21B-191542CFEC24}" type="slidenum">
              <a:rPr lang="uk-UA" altLang="uk-UA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uk-UA" altLang="uk-UA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701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6DF8F0-9F77-44E7-BEF1-39DCBA6DDB2C}" type="slidenum">
              <a:rPr lang="ru-RU" altLang="uk-UA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ru-RU" altLang="uk-UA">
              <a:latin typeface="Arial" panose="020B0604020202020204" pitchFamily="34" charset="0"/>
            </a:endParaRPr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65563" y="8685213"/>
            <a:ext cx="3014662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37D994A-3D32-43AA-AABE-E2F49E9CE74E}" type="slidenum">
              <a:rPr lang="ru-RU" altLang="uk-UA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13</a:t>
            </a:fld>
            <a:endParaRPr lang="ru-RU" altLang="uk-UA">
              <a:latin typeface="Times New Roman" panose="02020603050405020304" pitchFamily="18" charset="0"/>
            </a:endParaRPr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uk-UA"/>
              <a:t>	.</a:t>
            </a:r>
          </a:p>
          <a:p>
            <a:pPr eaLnBrk="1" hangingPunct="1">
              <a:spcBef>
                <a:spcPct val="0"/>
              </a:spcBef>
            </a:pPr>
            <a:endParaRPr lang="ru-RU" altLang="uk-UA" sz="1400"/>
          </a:p>
        </p:txBody>
      </p:sp>
    </p:spTree>
    <p:extLst>
      <p:ext uri="{BB962C8B-B14F-4D97-AF65-F5344CB8AC3E}">
        <p14:creationId xmlns:p14="http://schemas.microsoft.com/office/powerpoint/2010/main" val="83674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6F5B8-FDC9-498C-826A-D441A58F6E31}" type="slidenum">
              <a:rPr lang="uk-UA" altLang="ru-RU" smtClean="0"/>
              <a:pPr/>
              <a:t>28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509671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B646E-A2C5-4529-B412-045B3901067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E2878-E131-4AEC-A49E-7037C10A42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8130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24386-7816-4D40-8B9F-F41D3B7B8C6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4A102-5289-437E-8709-42A6E09021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933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F03DA-C465-49BD-AEB5-85CFB1DF5F3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1848A3-A245-423E-89E9-2F41014BDC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412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3660341"/>
      </p:ext>
    </p:extLst>
  </p:cSld>
  <p:clrMapOvr>
    <a:masterClrMapping/>
  </p:clrMapOvr>
  <p:transition>
    <p:cut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06763-8D19-4162-ADE8-21100AAA164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F8BCB-E6AF-45E0-A09F-5C4D0C8AB9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508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748F2-716A-4AC5-93D8-82ABEEC814C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2ECE758-2F2F-48A9-B48C-B2A1844145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523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D009A-45C4-4692-B706-1CD25840467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D32CD-033B-46CA-88F8-308BB85F9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1291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B157A-1838-4FDC-96E1-988BE375992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AF723B3C-3953-4BF1-A18B-0BC323BB41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3334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19181-C00A-44EE-ABA8-FDE26394569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D8D4B-BEF8-491D-8853-529D1A557E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0489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3A704-7A74-4143-99B9-330C5594482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4CA8D-0138-4285-B6D9-19C3386F42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2109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73171-4DF8-4352-8356-69E1D6B7E52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83D0C-148F-4495-A6AD-28F85E3585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543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BB4A6-9745-4E48-B6D7-B969BBEB7E1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B85466C-0307-4FBF-A202-7C25562017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2966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0A595-A69A-48F9-B679-86CF5744A6E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A75CC-C32D-48C5-B5E1-D20B375854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7813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247A5-D80B-4305-BF16-56598F1B9C4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63136-31AF-4EE1-AD9B-E83E1C9187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2390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742A8-F32C-44BB-B885-B1E0B1A88EB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F648F-7B5D-4A8D-9A10-116C07F72D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8452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87DB5-B695-4E32-AFD1-61A33B6C65A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72C5D-1B7A-4B0F-9A8B-6B52EE94FE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0393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8896480"/>
      </p:ext>
    </p:extLst>
  </p:cSld>
  <p:clrMapOvr>
    <a:masterClrMapping/>
  </p:clrMapOvr>
  <p:transition>
    <p:cut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477F8-29F8-47E4-9656-7EDBA176D4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7105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BB4A2-E2B0-44B7-B680-A7E21B5EBE3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0EAC7-05FF-48A4-A4D4-D596598CCF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0455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55E48-DC80-4242-9D7D-F2C9B51B196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7D08746-2903-4449-A6E9-245862624E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319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4652C-3032-4E7F-A489-DB388B4FB6E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C756B-CE7B-4740-B19E-0786AA8137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34812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D3A4-635A-445C-8C96-BF37F636FD2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656CBF16-1503-4DC8-8148-8E8A06A776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931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99C7A-6751-4157-8AC9-7D10F46F7AF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50F9C-6498-4283-80DE-20CA20E0B54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9804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A4048-FE15-451E-BE89-672A72FE4B4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C5971-A7FF-4E4B-90C4-14D9665DC7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503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CC475-54ED-4C65-B96C-B079EE17795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1762D-E8F5-4A75-A363-9F34A51FC8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3423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BD76B-E4B8-472E-B074-8468E0BDDB4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E3EAF-4B6D-4DB5-BFE5-61DA1979C9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5379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2C8AE-FD0A-45B6-94EE-7243BFE92AF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A010F-FDC4-4DCA-BE7A-EFD1D9B16C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5334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7A638-E557-4299-BD5A-F76B5551CC7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9958C-DA13-4185-B624-0E15C21750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2318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97828-0B53-4F5F-A314-047DBBD2FA5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6A5AD-BDC7-4AA2-807E-0EF8CA4401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93719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2C3AB-7A37-43BE-A5E2-10B3168C983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CDB65-078D-477D-B879-C931AE6581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80028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0943761"/>
      </p:ext>
    </p:extLst>
  </p:cSld>
  <p:clrMapOvr>
    <a:masterClrMapping/>
  </p:clrMapOvr>
  <p:transition>
    <p:cut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E1EEA-30DA-4BD9-96C5-BD0295933E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55134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D8E19-D1F9-48D6-A9E1-AABCBD9B6E2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64725-37E6-404E-A340-3918E6FFF5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647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A8167-2911-4EA8-AC03-37E0D67F9BA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C0618D9-58A8-48E2-8354-678851D806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3156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13CD8-42B7-4FAA-8112-E800DC5D8F2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F84EDB7-9255-4602-9CAE-4AE184FB84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13924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26A2D-717D-4929-8904-2C56B759C8D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04E74-7D52-4578-B6EF-313BB09EFA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97049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BAE9F-4E40-4A48-8B7C-95E58CA281C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FEFCFD6-9833-43B8-9A72-72995EE9CB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9521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5EC69-0B75-4ECC-91C5-7BDD590D5AB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5D7EA-C8D4-410A-A7B3-3856647AA2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93241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B6965-1EE0-41F1-BF80-1883EA8054B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0CD2D-4CD7-4316-9AA4-89379F5F50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7193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E924E-F3D6-460B-99AA-97B529CF4EB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C31866-13C4-478A-94C5-C6CCAA409C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30480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AC52-29FF-4FD9-AF59-1A39136D1E2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B2953-E943-4B11-A39D-FB8096E55C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8849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A70E4-E700-440F-8D77-209B68B4F5D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48821-5D9B-4485-97B1-3F0371FE4C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5451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0617C-0C73-4098-8239-B7B6AAC793C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6567B-4572-4DBB-B391-AAF1FEC29D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85816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D9BC7-5C5C-4421-802B-B2750C2364F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0356C-5026-4375-B789-0E86499352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539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6221-717A-4A8F-86B0-145C358607B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9843B-526D-4515-BDDE-C6B6B32CAA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74261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625588"/>
      </p:ext>
    </p:extLst>
  </p:cSld>
  <p:clrMapOvr>
    <a:masterClrMapping/>
  </p:clrMapOvr>
  <p:transition>
    <p:cut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3A1F4-8D57-493A-B74F-C7152A54F5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1087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1D1A0-CD38-463C-9D6C-60C5BD93FE8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0AF2F-470E-4689-A8EE-E081C3AA88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3243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35C1-8F54-47F8-9DE9-4931BE1564B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712BEC5-7902-42FA-8FC8-70C2A5DBE1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3433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7104-3A93-461B-96FD-782FF7FE79D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2D3178-D201-411E-A141-AA34A31C92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58095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4352B-C199-433B-9B68-E8CD9B21389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2E9A85B-99DB-4DC5-8CBE-8FBDFB037C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41994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9ECC4-11AD-4AE1-AF35-33989B665C0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8969D-13AE-4670-8000-EB86D9605B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2893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54114-ADBA-4C7E-8248-387B3C49414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F136D-DB96-4E83-AEF2-694EC33C59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92046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34F9-347F-446C-9D0D-38D17E4C6B6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002D1-C8B7-443E-BC5C-DBA5A0E735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41643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19E07-158A-4708-B68C-904F5E527C2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EABF0-7375-4B03-B877-051B65C66C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8978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4ABF2-132B-424E-89CC-3FF52F38969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5173A9-CD2A-4425-8778-1A3C3C5ED9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86895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D8A13-83B7-4CA3-956E-13E31214F86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B63C2-27F4-4464-A5AF-FA70C6CB92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36681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53A97-0AC9-4383-ACF4-7EC7AB22659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2AAA89-2E65-4416-854C-D3AA3E3FA2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00311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C974-577C-4E36-ACE7-C6EBFFE7555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D31A6-1CB0-4AAA-A86D-CD5BABC87E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64816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6695394"/>
      </p:ext>
    </p:extLst>
  </p:cSld>
  <p:clrMapOvr>
    <a:masterClrMapping/>
  </p:clrMapOvr>
  <p:transition>
    <p:cut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99F32-0D2E-49AA-B235-56A2EEAD78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05265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851A4-34FB-4C20-AC8F-E00B801F745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ECF17-3BF1-42D3-BB24-0316E39F44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29791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9EFDF-F94D-4887-846C-DB70FE47B86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8435F1E-FFB1-4AC4-A1EA-9B11BE8AEA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51476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E8DAB-D22E-4AEC-A7D7-C8686807047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7E1FF-8943-4CCC-A77E-A5EF3DE572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28584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4774B-EB95-4363-B716-FD5A57C9A30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31B8B32-BD0A-418E-B9D5-CA65D8E546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2041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0E4B4-0A22-42A9-B19E-3D92BF64B2E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E25C1-811C-4F8C-B480-7069689012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374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A29FB-64DF-4F0F-A910-912B4C1C029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227ED-316E-4D09-A773-5E1725DBA2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77980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7783C-95E4-4331-B6CF-B3B677438D3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F42CF-18E3-42C1-8D6F-74A572797C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9904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DAAD8-06AE-432F-97BC-F84CB18BF13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FEDA8-2D93-4F99-9BA4-34D8FD7BFA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4549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E7FDE-EA2D-4881-9AFD-148D045BF8A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0CA1FA-E2C0-4F77-AA45-5299E24051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403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83A8F-73AF-4AFE-A23D-6E9C29E5537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6D418-715A-4E68-90DC-724C9334C4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05541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D73FE-E56C-496B-8720-FF5D6CF2447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CCD35-BFB2-40C7-84CC-1C4B5B24BC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82454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5CF2C-6440-45EE-A8C9-4B1BC0061A1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4B897-9DAB-4DCE-BD1F-16C1D892D0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6954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3092444"/>
      </p:ext>
    </p:extLst>
  </p:cSld>
  <p:clrMapOvr>
    <a:masterClrMapping/>
  </p:clrMapOvr>
  <p:transition>
    <p:cut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3A245-C43E-4329-9CC2-66957DCE78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501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3D65D-6C15-41E0-9B37-069D4045BAE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37ADA-59A0-493E-82F1-B8FD1D59B8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321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0A9C6-217F-42CC-BA08-722CFC5C200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BE3E5-A47F-43E6-BEB8-25DCCE817E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5469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  <a:endParaRPr lang="en-US" alt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C35C91-23C4-43AA-8AAC-4B963FFF59B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3A04B60D-8B98-4D27-ABA3-B0C66DFBE2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51" r:id="rId1"/>
    <p:sldLayoutId id="2147484603" r:id="rId2"/>
    <p:sldLayoutId id="2147484652" r:id="rId3"/>
    <p:sldLayoutId id="2147484604" r:id="rId4"/>
    <p:sldLayoutId id="2147484605" r:id="rId5"/>
    <p:sldLayoutId id="2147484606" r:id="rId6"/>
    <p:sldLayoutId id="2147484607" r:id="rId7"/>
    <p:sldLayoutId id="2147484608" r:id="rId8"/>
    <p:sldLayoutId id="2147484653" r:id="rId9"/>
    <p:sldLayoutId id="2147484609" r:id="rId10"/>
    <p:sldLayoutId id="2147484610" r:id="rId11"/>
    <p:sldLayoutId id="2147484654" r:id="rId12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037251-B826-4532-9114-BD05CEE5B64C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88C656E7-F04A-4AD2-8808-982DEE5DF5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55" r:id="rId1"/>
    <p:sldLayoutId id="2147484611" r:id="rId2"/>
    <p:sldLayoutId id="2147484656" r:id="rId3"/>
    <p:sldLayoutId id="2147484612" r:id="rId4"/>
    <p:sldLayoutId id="2147484613" r:id="rId5"/>
    <p:sldLayoutId id="2147484614" r:id="rId6"/>
    <p:sldLayoutId id="2147484615" r:id="rId7"/>
    <p:sldLayoutId id="2147484616" r:id="rId8"/>
    <p:sldLayoutId id="2147484657" r:id="rId9"/>
    <p:sldLayoutId id="2147484617" r:id="rId10"/>
    <p:sldLayoutId id="2147484618" r:id="rId11"/>
    <p:sldLayoutId id="2147484658" r:id="rId12"/>
    <p:sldLayoutId id="2147484659" r:id="rId13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57D6D1-65BB-453C-B3A8-91908953F59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05E447BA-0B57-4EFD-8C5C-94F73AB2DFC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60" r:id="rId1"/>
    <p:sldLayoutId id="2147484619" r:id="rId2"/>
    <p:sldLayoutId id="2147484661" r:id="rId3"/>
    <p:sldLayoutId id="2147484620" r:id="rId4"/>
    <p:sldLayoutId id="2147484621" r:id="rId5"/>
    <p:sldLayoutId id="2147484622" r:id="rId6"/>
    <p:sldLayoutId id="2147484623" r:id="rId7"/>
    <p:sldLayoutId id="2147484624" r:id="rId8"/>
    <p:sldLayoutId id="2147484662" r:id="rId9"/>
    <p:sldLayoutId id="2147484625" r:id="rId10"/>
    <p:sldLayoutId id="2147484626" r:id="rId11"/>
    <p:sldLayoutId id="2147484663" r:id="rId12"/>
    <p:sldLayoutId id="2147484664" r:id="rId13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1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E4EB6C-98FA-4267-819E-9D9F4297095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AF1F183F-2000-4C3B-818E-790BC0124DA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65" r:id="rId1"/>
    <p:sldLayoutId id="2147484627" r:id="rId2"/>
    <p:sldLayoutId id="2147484666" r:id="rId3"/>
    <p:sldLayoutId id="2147484628" r:id="rId4"/>
    <p:sldLayoutId id="2147484629" r:id="rId5"/>
    <p:sldLayoutId id="2147484630" r:id="rId6"/>
    <p:sldLayoutId id="2147484631" r:id="rId7"/>
    <p:sldLayoutId id="2147484632" r:id="rId8"/>
    <p:sldLayoutId id="2147484667" r:id="rId9"/>
    <p:sldLayoutId id="2147484633" r:id="rId10"/>
    <p:sldLayoutId id="2147484634" r:id="rId11"/>
    <p:sldLayoutId id="2147484668" r:id="rId12"/>
    <p:sldLayoutId id="2147484669" r:id="rId13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1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147C4F-E62D-4BDD-8C08-C269A469F18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05264B08-A4D7-46F6-9337-75B739AE65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70" r:id="rId1"/>
    <p:sldLayoutId id="2147484635" r:id="rId2"/>
    <p:sldLayoutId id="2147484671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72" r:id="rId9"/>
    <p:sldLayoutId id="2147484641" r:id="rId10"/>
    <p:sldLayoutId id="2147484642" r:id="rId11"/>
    <p:sldLayoutId id="2147484673" r:id="rId12"/>
    <p:sldLayoutId id="2147484674" r:id="rId13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1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1C422A-F6AB-4388-8B33-000F4BE8296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  <a:latin typeface="Trebuchet MS" panose="020B0603020202020204" pitchFamily="34" charset="0"/>
              </a:defRPr>
            </a:lvl1pPr>
          </a:lstStyle>
          <a:p>
            <a:fld id="{B9FF3F0D-783F-4419-B24F-58617A6A9FE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675" r:id="rId1"/>
    <p:sldLayoutId id="2147484643" r:id="rId2"/>
    <p:sldLayoutId id="2147484676" r:id="rId3"/>
    <p:sldLayoutId id="2147484644" r:id="rId4"/>
    <p:sldLayoutId id="2147484645" r:id="rId5"/>
    <p:sldLayoutId id="2147484646" r:id="rId6"/>
    <p:sldLayoutId id="2147484647" r:id="rId7"/>
    <p:sldLayoutId id="2147484648" r:id="rId8"/>
    <p:sldLayoutId id="2147484677" r:id="rId9"/>
    <p:sldLayoutId id="2147484649" r:id="rId10"/>
    <p:sldLayoutId id="2147484650" r:id="rId11"/>
    <p:sldLayoutId id="2147484678" r:id="rId12"/>
    <p:sldLayoutId id="2147484679" r:id="rId13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6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64.xml"/><Relationship Id="rId1" Type="http://schemas.openxmlformats.org/officeDocument/2006/relationships/video" Target="file:///C:/!%20&#1047;&#1086;&#1088;&#1082;&#1072;&#1083;&#1100;&#1094;&#1077;&#1074;/&#1057;&#1058;&#1059;&#1044;&#1045;&#1053;&#1058;&#1067;/&#1087;&#1077;&#1088;&#1074;&#1086;&#1077;%20&#1079;&#1072;&#1085;&#1103;&#1090;&#1080;&#1077;/2.2%20Brain%20SPECT%20Time%20lapse%20video%20JG.avi" TargetMode="Externa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/!%20&#1047;&#1086;&#1088;&#1082;&#1072;&#1083;&#1100;&#1094;&#1077;&#1074;/&#1057;&#1058;&#1059;&#1044;&#1045;&#1053;&#1058;&#1067;/&#1087;&#1077;&#1088;&#1074;&#1086;&#1077;%20&#1079;&#1072;&#1085;&#1103;&#1090;&#1080;&#1077;/Grachew,%20AS50%20134100_1_1.avi" TargetMode="Externa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7" descr="D:\Наташа\Студенты\Рентген для студ 3 курс\Картинки для лекций\УЗ ап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2" r="14394"/>
          <a:stretch>
            <a:fillRect/>
          </a:stretch>
        </p:blipFill>
        <p:spPr bwMode="auto">
          <a:xfrm>
            <a:off x="3340100" y="2790825"/>
            <a:ext cx="26797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1531"/>
            <a:ext cx="9144001" cy="1143001"/>
          </a:xfrm>
        </p:spPr>
        <p:txBody>
          <a:bodyPr/>
          <a:lstStyle/>
          <a:p>
            <a:pPr marL="0" indent="0" algn="l">
              <a:buFont typeface="Georgia" panose="02040502050405020303" pitchFamily="18" charset="0"/>
              <a:buNone/>
              <a:defRPr/>
            </a:pPr>
            <a:r>
              <a:rPr lang="uk-UA" sz="5400" dirty="0">
                <a:solidFill>
                  <a:schemeClr val="tx1"/>
                </a:solidFill>
              </a:rPr>
              <a:t>Променева діагностика, </a:t>
            </a:r>
            <a:br>
              <a:rPr lang="uk-UA" sz="4800" dirty="0">
                <a:solidFill>
                  <a:schemeClr val="tx1"/>
                </a:solidFill>
              </a:rPr>
            </a:br>
            <a:r>
              <a:rPr lang="uk-UA" sz="4800" dirty="0">
                <a:solidFill>
                  <a:schemeClr val="tx1"/>
                </a:solidFill>
              </a:rPr>
              <a:t>методи променевого дослідження. </a:t>
            </a:r>
          </a:p>
        </p:txBody>
      </p:sp>
      <p:pic>
        <p:nvPicPr>
          <p:cNvPr id="36868" name="Picture 8" descr="D:\Наташа\Студенты\Рентген для студ 3 курс\Картинки для лекций\MRT n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4266" r="5792" b="4916"/>
          <a:stretch>
            <a:fillRect/>
          </a:stretch>
        </p:blipFill>
        <p:spPr bwMode="auto">
          <a:xfrm>
            <a:off x="107950" y="2341563"/>
            <a:ext cx="3244850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D:\Наташа\Студенты\Рентген для студ 3 курс\Картинки для лекций\забол легких\абсцесс лег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3838575"/>
            <a:ext cx="2740025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 descr="D:\Наташа\Студенты\Рентген для студ 3 курс\Картинки для лекций\att2148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1481931"/>
            <a:ext cx="2887663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5" descr="D:\Наташа\Студенты\Рентген для студ 3 курс\Картинки для лекций\сердце\КТ аортограф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4730750"/>
            <a:ext cx="24384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Прямоугольник 2"/>
          <p:cNvSpPr>
            <a:spLocks noChangeArrowheads="1"/>
          </p:cNvSpPr>
          <p:nvPr/>
        </p:nvSpPr>
        <p:spPr bwMode="auto">
          <a:xfrm>
            <a:off x="3352800" y="6019800"/>
            <a:ext cx="5651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28575" y="15875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Штучне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контрастування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>
                <a:solidFill>
                  <a:srgbClr val="FFFFFF"/>
                </a:solidFill>
              </a:rPr>
              <a:t>–   </a:t>
            </a:r>
            <a:br>
              <a:rPr lang="ru-RU" dirty="0">
                <a:solidFill>
                  <a:srgbClr val="FFFFFF"/>
                </a:solidFill>
              </a:rPr>
            </a:br>
            <a:r>
              <a:rPr lang="ru-RU" sz="2000" dirty="0" err="1">
                <a:solidFill>
                  <a:srgbClr val="FFFFFF"/>
                </a:solidFill>
              </a:rPr>
              <a:t>використання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рентгеноконтрастних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речовин</a:t>
            </a:r>
            <a:r>
              <a:rPr lang="ru-RU" sz="2000" dirty="0">
                <a:solidFill>
                  <a:srgbClr val="FFFFFF"/>
                </a:solidFill>
              </a:rPr>
              <a:t>:</a:t>
            </a:r>
          </a:p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</a:rPr>
              <a:t>I. </a:t>
            </a:r>
            <a:r>
              <a:rPr lang="ru-RU" sz="2400" dirty="0">
                <a:solidFill>
                  <a:srgbClr val="FFFFFF"/>
                </a:solidFill>
              </a:rPr>
              <a:t>не </a:t>
            </a:r>
            <a:r>
              <a:rPr lang="ru-RU" sz="2400" dirty="0" err="1">
                <a:solidFill>
                  <a:srgbClr val="FFFFFF"/>
                </a:solidFill>
              </a:rPr>
              <a:t>послабляючі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рентгенівське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випромінювання</a:t>
            </a:r>
            <a:r>
              <a:rPr lang="ru-RU" sz="2400" dirty="0">
                <a:solidFill>
                  <a:srgbClr val="FFFFFF"/>
                </a:solidFill>
              </a:rPr>
              <a:t> (газ)</a:t>
            </a:r>
          </a:p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</a:rPr>
              <a:t>II. </a:t>
            </a:r>
            <a:r>
              <a:rPr lang="ru-RU" sz="2400" dirty="0" err="1">
                <a:solidFill>
                  <a:srgbClr val="FFFFFF"/>
                </a:solidFill>
              </a:rPr>
              <a:t>послабляючі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рентгенівське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випромінювання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більшою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мірою</a:t>
            </a:r>
            <a:r>
              <a:rPr lang="ru-RU" sz="2400" dirty="0">
                <a:solidFill>
                  <a:srgbClr val="FFFFFF"/>
                </a:solidFill>
              </a:rPr>
              <a:t>, </a:t>
            </a:r>
            <a:r>
              <a:rPr lang="ru-RU" sz="2400" dirty="0" err="1">
                <a:solidFill>
                  <a:srgbClr val="FFFFFF"/>
                </a:solidFill>
              </a:rPr>
              <a:t>ніж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навколишні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тканини</a:t>
            </a:r>
            <a:r>
              <a:rPr lang="ru-RU" sz="2400" dirty="0">
                <a:solidFill>
                  <a:srgbClr val="FFFFFF"/>
                </a:solidFill>
              </a:rPr>
              <a:t> (</a:t>
            </a:r>
            <a:r>
              <a:rPr lang="en-US" sz="2400" dirty="0">
                <a:solidFill>
                  <a:srgbClr val="FFFFFF"/>
                </a:solidFill>
              </a:rPr>
              <a:t>BaSO4, </a:t>
            </a:r>
            <a:r>
              <a:rPr lang="ru-RU" sz="2400" dirty="0" err="1">
                <a:solidFill>
                  <a:srgbClr val="FFFFFF"/>
                </a:solidFill>
              </a:rPr>
              <a:t>йодовмісні</a:t>
            </a:r>
            <a:r>
              <a:rPr lang="ru-RU" sz="2400" dirty="0">
                <a:solidFill>
                  <a:srgbClr val="FFFFFF"/>
                </a:solidFill>
              </a:rPr>
              <a:t> </a:t>
            </a:r>
            <a:r>
              <a:rPr lang="ru-RU" sz="2400" dirty="0" err="1">
                <a:solidFill>
                  <a:srgbClr val="FFFFFF"/>
                </a:solidFill>
              </a:rPr>
              <a:t>речовини</a:t>
            </a:r>
            <a:r>
              <a:rPr lang="ru-RU" sz="2400" dirty="0">
                <a:solidFill>
                  <a:srgbClr val="FFFFFF"/>
                </a:solidFill>
              </a:rPr>
              <a:t>)</a:t>
            </a:r>
          </a:p>
        </p:txBody>
      </p:sp>
      <p:graphicFrame>
        <p:nvGraphicFramePr>
          <p:cNvPr id="46083" name="Object 2"/>
          <p:cNvGraphicFramePr>
            <a:graphicFrameLocks noChangeAspect="1"/>
          </p:cNvGraphicFramePr>
          <p:nvPr/>
        </p:nvGraphicFramePr>
        <p:xfrm>
          <a:off x="428625" y="2133600"/>
          <a:ext cx="4360863" cy="363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9" name="Слайд" r:id="rId3" imgW="4572000" imgH="3429000" progId="PowerPoint.Slide.8">
                  <p:embed/>
                </p:oleObj>
              </mc:Choice>
              <mc:Fallback>
                <p:oleObj name="Слайд" r:id="rId3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133600"/>
                        <a:ext cx="4360863" cy="363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539750" y="5805488"/>
            <a:ext cx="3962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000" dirty="0" err="1">
                <a:latin typeface="Arial" panose="020B0604020202020204" pitchFamily="34" charset="0"/>
              </a:rPr>
              <a:t>Контрастування</a:t>
            </a:r>
            <a:r>
              <a:rPr lang="ru-RU" altLang="uk-UA" sz="2000" dirty="0">
                <a:latin typeface="Arial" panose="020B0604020202020204" pitchFamily="34" charset="0"/>
              </a:rPr>
              <a:t> </a:t>
            </a:r>
            <a:r>
              <a:rPr lang="ru-RU" altLang="uk-UA" sz="2000" dirty="0" err="1">
                <a:latin typeface="Arial" panose="020B0604020202020204" pitchFamily="34" charset="0"/>
              </a:rPr>
              <a:t>шлунка</a:t>
            </a:r>
            <a:r>
              <a:rPr lang="ru-RU" altLang="uk-UA" sz="2000" dirty="0">
                <a:latin typeface="Arial" panose="020B0604020202020204" pitchFamily="34" charset="0"/>
              </a:rPr>
              <a:t> водною </a:t>
            </a:r>
            <a:r>
              <a:rPr lang="ru-RU" altLang="uk-UA" sz="2000" dirty="0" err="1">
                <a:latin typeface="Arial" panose="020B0604020202020204" pitchFamily="34" charset="0"/>
              </a:rPr>
              <a:t>суспензією</a:t>
            </a:r>
            <a:r>
              <a:rPr lang="ru-RU" altLang="uk-UA" sz="2000" dirty="0">
                <a:latin typeface="Arial" panose="020B0604020202020204" pitchFamily="34" charset="0"/>
              </a:rPr>
              <a:t> сульфату </a:t>
            </a:r>
            <a:r>
              <a:rPr lang="ru-RU" altLang="uk-UA" sz="2000" dirty="0" err="1">
                <a:latin typeface="Arial" panose="020B0604020202020204" pitchFamily="34" charset="0"/>
              </a:rPr>
              <a:t>барію</a:t>
            </a:r>
            <a:endParaRPr lang="ru-RU" altLang="uk-UA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6085" name="Text Box 6"/>
          <p:cNvSpPr txBox="1">
            <a:spLocks noChangeArrowheads="1"/>
          </p:cNvSpPr>
          <p:nvPr/>
        </p:nvSpPr>
        <p:spPr bwMode="auto">
          <a:xfrm>
            <a:off x="4691063" y="6149975"/>
            <a:ext cx="3962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000" dirty="0" err="1">
                <a:latin typeface="Arial" panose="020B0604020202020204" pitchFamily="34" charset="0"/>
              </a:rPr>
              <a:t>Контрастування</a:t>
            </a:r>
            <a:r>
              <a:rPr lang="ru-RU" altLang="uk-UA" sz="2000" dirty="0">
                <a:latin typeface="Arial" panose="020B0604020202020204" pitchFamily="34" charset="0"/>
              </a:rPr>
              <a:t> </a:t>
            </a:r>
            <a:r>
              <a:rPr lang="ru-RU" altLang="uk-UA" sz="2000" dirty="0" err="1">
                <a:latin typeface="Arial" panose="020B0604020202020204" pitchFamily="34" charset="0"/>
              </a:rPr>
              <a:t>артерій</a:t>
            </a:r>
            <a:r>
              <a:rPr lang="ru-RU" altLang="uk-UA" sz="2000" dirty="0">
                <a:latin typeface="Arial" panose="020B0604020202020204" pitchFamily="34" charset="0"/>
              </a:rPr>
              <a:t> </a:t>
            </a:r>
            <a:r>
              <a:rPr lang="ru-RU" altLang="uk-UA" sz="2000" dirty="0" err="1">
                <a:latin typeface="Arial" panose="020B0604020202020204" pitchFamily="34" charset="0"/>
              </a:rPr>
              <a:t>йодвмісткими</a:t>
            </a:r>
            <a:r>
              <a:rPr lang="ru-RU" altLang="uk-UA" sz="2000" dirty="0">
                <a:latin typeface="Arial" panose="020B0604020202020204" pitchFamily="34" charset="0"/>
              </a:rPr>
              <a:t> КР</a:t>
            </a:r>
          </a:p>
        </p:txBody>
      </p:sp>
      <p:pic>
        <p:nvPicPr>
          <p:cNvPr id="46086" name="Picture 7" descr="D:\Наташа\Студенты\Для студентов\Ангиограммы\KT angiograf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73263"/>
            <a:ext cx="3198813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8" descr="http://vb2.userdocs.ru/pars_docs/refs/4/3023/3023_html_mc410f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2962275"/>
            <a:ext cx="4725988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9525" y="188903"/>
            <a:ext cx="9144000" cy="341632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II.	</a:t>
            </a:r>
            <a:r>
              <a:rPr lang="ru-RU" sz="2400" dirty="0" err="1">
                <a:latin typeface="+mn-lt"/>
                <a:cs typeface="Times New Roman" pitchFamily="18" charset="0"/>
              </a:rPr>
              <a:t>Послаблюючі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рентгенівське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випромінювання</a:t>
            </a:r>
            <a:r>
              <a:rPr lang="ru-RU" sz="2400" dirty="0">
                <a:latin typeface="+mn-lt"/>
                <a:cs typeface="Times New Roman" pitchFamily="18" charset="0"/>
              </a:rPr>
              <a:t>.</a:t>
            </a:r>
            <a:endParaRPr lang="uk-UA" sz="2400" dirty="0">
              <a:latin typeface="+mn-lt"/>
              <a:cs typeface="Arial" charset="0"/>
            </a:endParaRPr>
          </a:p>
          <a:p>
            <a:pPr indent="180975"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     </a:t>
            </a:r>
            <a:r>
              <a:rPr lang="ru-RU" sz="24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1.  </a:t>
            </a:r>
            <a:r>
              <a:rPr lang="ru-RU" sz="24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Ті</a:t>
            </a:r>
            <a:r>
              <a:rPr lang="ru-RU" sz="24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що</a:t>
            </a:r>
            <a:r>
              <a:rPr lang="ru-RU" sz="24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містять</a:t>
            </a:r>
            <a:r>
              <a:rPr lang="ru-RU" sz="24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 йод </a:t>
            </a:r>
            <a:r>
              <a:rPr lang="ru-RU" sz="2400" dirty="0">
                <a:latin typeface="+mn-lt"/>
                <a:cs typeface="Times New Roman" pitchFamily="18" charset="0"/>
              </a:rPr>
              <a:t>- </a:t>
            </a:r>
            <a:r>
              <a:rPr lang="ru-RU" sz="2400" dirty="0" err="1">
                <a:latin typeface="+mn-lt"/>
                <a:cs typeface="Times New Roman" pitchFamily="18" charset="0"/>
              </a:rPr>
              <a:t>водорозчинні</a:t>
            </a:r>
            <a:r>
              <a:rPr lang="ru-RU" sz="2400" dirty="0">
                <a:latin typeface="+mn-lt"/>
                <a:cs typeface="Times New Roman" pitchFamily="18" charset="0"/>
              </a:rPr>
              <a:t> (сульфат </a:t>
            </a:r>
            <a:r>
              <a:rPr lang="ru-RU" sz="2400" dirty="0" err="1">
                <a:latin typeface="+mn-lt"/>
                <a:cs typeface="Times New Roman" pitchFamily="18" charset="0"/>
              </a:rPr>
              <a:t>барію</a:t>
            </a:r>
            <a:r>
              <a:rPr lang="ru-RU" sz="2400" dirty="0">
                <a:latin typeface="+mn-lt"/>
                <a:cs typeface="Times New Roman" pitchFamily="18" charset="0"/>
              </a:rPr>
              <a:t> - </a:t>
            </a:r>
            <a:r>
              <a:rPr lang="en-US" sz="2400" dirty="0">
                <a:latin typeface="+mn-lt"/>
                <a:cs typeface="Times New Roman" pitchFamily="18" charset="0"/>
              </a:rPr>
              <a:t>BaS04).</a:t>
            </a:r>
            <a:endParaRPr lang="uk-UA" sz="2400" dirty="0"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uk-UA" sz="2400" dirty="0">
                <a:latin typeface="+mn-lt"/>
                <a:cs typeface="Times New Roman" pitchFamily="18" charset="0"/>
              </a:rPr>
              <a:t>     </a:t>
            </a:r>
            <a:r>
              <a:rPr lang="uk-UA" sz="24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2. Містять йод:</a:t>
            </a:r>
            <a:endParaRPr lang="uk-UA" sz="2400" b="1" dirty="0">
              <a:solidFill>
                <a:srgbClr val="FFFF00"/>
              </a:solidFill>
              <a:latin typeface="+mn-lt"/>
              <a:cs typeface="Arial" charset="0"/>
            </a:endParaRP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- </a:t>
            </a:r>
            <a:r>
              <a:rPr lang="ru-RU" sz="2400" dirty="0" err="1">
                <a:latin typeface="+mn-lt"/>
                <a:cs typeface="Times New Roman" pitchFamily="18" charset="0"/>
              </a:rPr>
              <a:t>Жиророзчинні</a:t>
            </a:r>
            <a:r>
              <a:rPr lang="ru-RU" sz="2400" dirty="0">
                <a:latin typeface="+mn-lt"/>
                <a:cs typeface="Times New Roman" pitchFamily="18" charset="0"/>
              </a:rPr>
              <a:t> (практично не </a:t>
            </a:r>
            <a:r>
              <a:rPr lang="ru-RU" sz="2400" dirty="0" err="1">
                <a:latin typeface="+mn-lt"/>
                <a:cs typeface="Times New Roman" pitchFamily="18" charset="0"/>
              </a:rPr>
              <a:t>використовуються</a:t>
            </a:r>
            <a:r>
              <a:rPr lang="ru-RU" sz="2400" dirty="0">
                <a:latin typeface="+mn-lt"/>
                <a:cs typeface="Times New Roman" pitchFamily="18" charset="0"/>
              </a:rPr>
              <a:t>);</a:t>
            </a: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- </a:t>
            </a:r>
            <a:r>
              <a:rPr lang="ru-RU" sz="2400" dirty="0" err="1">
                <a:latin typeface="+mn-lt"/>
                <a:cs typeface="Times New Roman" pitchFamily="18" charset="0"/>
              </a:rPr>
              <a:t>Водорозчинні</a:t>
            </a:r>
            <a:r>
              <a:rPr lang="ru-RU" sz="2400" dirty="0">
                <a:latin typeface="+mn-lt"/>
                <a:cs typeface="Times New Roman" pitchFamily="18" charset="0"/>
              </a:rPr>
              <a:t>:</a:t>
            </a: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    - </a:t>
            </a:r>
            <a:r>
              <a:rPr lang="ru-RU" sz="2400" dirty="0" err="1">
                <a:latin typeface="+mn-lt"/>
                <a:cs typeface="Times New Roman" pitchFamily="18" charset="0"/>
              </a:rPr>
              <a:t>Іонні</a:t>
            </a:r>
            <a:r>
              <a:rPr lang="ru-RU" sz="2400" dirty="0">
                <a:latin typeface="+mn-lt"/>
                <a:cs typeface="Times New Roman" pitchFamily="18" charset="0"/>
              </a:rPr>
              <a:t> (</a:t>
            </a:r>
            <a:r>
              <a:rPr lang="ru-RU" sz="2400" dirty="0" err="1">
                <a:latin typeface="+mn-lt"/>
                <a:cs typeface="Times New Roman" pitchFamily="18" charset="0"/>
              </a:rPr>
              <a:t>урографін</a:t>
            </a:r>
            <a:r>
              <a:rPr lang="ru-RU" sz="2400" dirty="0">
                <a:latin typeface="+mn-lt"/>
                <a:cs typeface="Times New Roman" pitchFamily="18" charset="0"/>
              </a:rPr>
              <a:t>, </a:t>
            </a:r>
            <a:r>
              <a:rPr lang="ru-RU" sz="2400" dirty="0" err="1">
                <a:latin typeface="+mn-lt"/>
                <a:cs typeface="Times New Roman" pitchFamily="18" charset="0"/>
              </a:rPr>
              <a:t>гіпак</a:t>
            </a:r>
            <a:r>
              <a:rPr lang="ru-RU" sz="2400" dirty="0">
                <a:latin typeface="+mn-lt"/>
                <a:cs typeface="Times New Roman" pitchFamily="18" charset="0"/>
              </a:rPr>
              <a:t>);</a:t>
            </a: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    - </a:t>
            </a:r>
            <a:r>
              <a:rPr lang="ru-RU" sz="2400" dirty="0" err="1">
                <a:latin typeface="+mn-lt"/>
                <a:cs typeface="Times New Roman" pitchFamily="18" charset="0"/>
              </a:rPr>
              <a:t>Неіонні</a:t>
            </a:r>
            <a:r>
              <a:rPr lang="ru-RU" sz="2400" dirty="0">
                <a:latin typeface="+mn-lt"/>
                <a:cs typeface="Times New Roman" pitchFamily="18" charset="0"/>
              </a:rPr>
              <a:t> (</a:t>
            </a:r>
            <a:r>
              <a:rPr lang="ru-RU" sz="2400" dirty="0" err="1">
                <a:latin typeface="+mn-lt"/>
                <a:cs typeface="Times New Roman" pitchFamily="18" charset="0"/>
              </a:rPr>
              <a:t>ультравіст</a:t>
            </a:r>
            <a:r>
              <a:rPr lang="ru-RU" sz="2400" dirty="0">
                <a:latin typeface="+mn-lt"/>
                <a:cs typeface="Times New Roman" pitchFamily="18" charset="0"/>
              </a:rPr>
              <a:t>, </a:t>
            </a:r>
            <a:r>
              <a:rPr lang="ru-RU" sz="2400" dirty="0" err="1">
                <a:latin typeface="+mn-lt"/>
                <a:cs typeface="Times New Roman" pitchFamily="18" charset="0"/>
              </a:rPr>
              <a:t>омніпак</a:t>
            </a:r>
            <a:r>
              <a:rPr lang="ru-RU" sz="2400" dirty="0">
                <a:latin typeface="+mn-lt"/>
                <a:cs typeface="Times New Roman" pitchFamily="18" charset="0"/>
              </a:rPr>
              <a:t>,</a:t>
            </a: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                                             </a:t>
            </a:r>
            <a:r>
              <a:rPr lang="ru-RU" sz="2400" dirty="0" err="1">
                <a:latin typeface="+mn-lt"/>
                <a:cs typeface="Times New Roman" pitchFamily="18" charset="0"/>
              </a:rPr>
              <a:t>візіпак</a:t>
            </a:r>
            <a:r>
              <a:rPr lang="ru-RU" sz="2400" dirty="0">
                <a:latin typeface="+mn-lt"/>
                <a:cs typeface="Times New Roman" pitchFamily="18" charset="0"/>
              </a:rPr>
              <a:t>).</a:t>
            </a:r>
            <a:endParaRPr lang="ru-RU" sz="2400" dirty="0">
              <a:latin typeface="+mn-lt"/>
              <a:cs typeface="Arial" charset="0"/>
            </a:endParaRPr>
          </a:p>
        </p:txBody>
      </p:sp>
      <p:pic>
        <p:nvPicPr>
          <p:cNvPr id="47108" name="Picture 9" descr="D:\Наташа\Студенты\Рентген для студ 3 курс\Картинки для лекций\забол легких\Bronchograph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825" y="2565400"/>
            <a:ext cx="2897188" cy="386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1"/>
          <p:cNvSpPr>
            <a:spLocks noChangeArrowheads="1"/>
          </p:cNvSpPr>
          <p:nvPr/>
        </p:nvSpPr>
        <p:spPr bwMode="auto">
          <a:xfrm>
            <a:off x="323850" y="404813"/>
            <a:ext cx="90011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Протипоказання</a:t>
            </a:r>
            <a:r>
              <a:rPr lang="ru-RU" altLang="ru-R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для </a:t>
            </a:r>
            <a:r>
              <a:rPr lang="ru-RU" altLang="ru-RU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застосування</a:t>
            </a:r>
            <a:r>
              <a:rPr lang="ru-RU" altLang="ru-R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йодовмісних</a:t>
            </a:r>
            <a:r>
              <a:rPr lang="ru-RU" altLang="ru-R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КР: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Абсолютні</a:t>
            </a:r>
            <a:r>
              <a:rPr lang="ru-RU" altLang="ru-R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: </a:t>
            </a:r>
            <a:r>
              <a:rPr lang="ru-RU" altLang="ru-RU" sz="3600" dirty="0" err="1">
                <a:latin typeface="Arial" panose="020B0604020202020204" pitchFamily="34" charset="0"/>
              </a:rPr>
              <a:t>алергічна</a:t>
            </a:r>
            <a:r>
              <a:rPr lang="ru-RU" altLang="ru-RU" sz="3600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схильність</a:t>
            </a:r>
            <a:r>
              <a:rPr lang="ru-RU" altLang="ru-RU" sz="3600" dirty="0">
                <a:latin typeface="Arial" panose="020B060402020202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dirty="0" err="1">
                <a:latin typeface="Arial" panose="020B0604020202020204" pitchFamily="34" charset="0"/>
              </a:rPr>
              <a:t>ниркова</a:t>
            </a:r>
            <a:r>
              <a:rPr lang="ru-RU" altLang="ru-RU" sz="3600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недостатність</a:t>
            </a:r>
            <a:r>
              <a:rPr lang="ru-RU" altLang="ru-RU" sz="36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Відносні</a:t>
            </a:r>
            <a:r>
              <a:rPr lang="ru-RU" altLang="ru-R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  <a:r>
              <a:rPr lang="ru-RU" altLang="ru-RU" sz="3600" b="1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виражена</a:t>
            </a:r>
            <a:r>
              <a:rPr lang="ru-RU" altLang="ru-RU" sz="3600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печінкова</a:t>
            </a:r>
            <a:r>
              <a:rPr lang="ru-RU" altLang="ru-RU" sz="3600" dirty="0">
                <a:latin typeface="Arial" panose="020B0604020202020204" pitchFamily="34" charset="0"/>
              </a:rPr>
              <a:t>, </a:t>
            </a:r>
            <a:r>
              <a:rPr lang="ru-RU" altLang="ru-RU" sz="3600" dirty="0" err="1">
                <a:latin typeface="Arial" panose="020B0604020202020204" pitchFamily="34" charset="0"/>
              </a:rPr>
              <a:t>серцева</a:t>
            </a:r>
            <a:r>
              <a:rPr lang="ru-RU" altLang="ru-RU" sz="3600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недостатність</a:t>
            </a:r>
            <a:r>
              <a:rPr lang="ru-RU" altLang="ru-RU" sz="3600" dirty="0">
                <a:latin typeface="Arial" panose="020B0604020202020204" pitchFamily="34" charset="0"/>
              </a:rPr>
              <a:t>, </a:t>
            </a:r>
            <a:r>
              <a:rPr lang="ru-RU" altLang="ru-RU" sz="3600" dirty="0" err="1">
                <a:latin typeface="Arial" panose="020B0604020202020204" pitchFamily="34" charset="0"/>
              </a:rPr>
              <a:t>гіпертиреоз</a:t>
            </a:r>
            <a:r>
              <a:rPr lang="ru-RU" altLang="ru-RU" sz="3600" dirty="0">
                <a:latin typeface="Arial" panose="020B0604020202020204" pitchFamily="34" charset="0"/>
              </a:rPr>
              <a:t>, </a:t>
            </a:r>
            <a:r>
              <a:rPr lang="ru-RU" altLang="ru-RU" sz="3600" dirty="0" err="1">
                <a:latin typeface="Arial" panose="020B0604020202020204" pitchFamily="34" charset="0"/>
              </a:rPr>
              <a:t>тяжкі</a:t>
            </a:r>
            <a:r>
              <a:rPr lang="ru-RU" altLang="ru-RU" sz="3600" dirty="0">
                <a:latin typeface="Arial" panose="020B0604020202020204" pitchFamily="34" charset="0"/>
              </a:rPr>
              <a:t> </a:t>
            </a:r>
            <a:r>
              <a:rPr lang="ru-RU" altLang="ru-RU" sz="3600" dirty="0" err="1">
                <a:latin typeface="Arial" panose="020B0604020202020204" pitchFamily="34" charset="0"/>
              </a:rPr>
              <a:t>аритмії</a:t>
            </a:r>
            <a:r>
              <a:rPr lang="ru-RU" altLang="ru-RU" sz="3600" dirty="0">
                <a:latin typeface="Arial" panose="020B0604020202020204" pitchFamily="34" charset="0"/>
              </a:rPr>
              <a:t>, </a:t>
            </a:r>
            <a:r>
              <a:rPr lang="ru-RU" altLang="ru-RU" sz="3600" dirty="0" err="1">
                <a:latin typeface="Arial" panose="020B0604020202020204" pitchFamily="34" charset="0"/>
              </a:rPr>
              <a:t>епілепсія</a:t>
            </a:r>
            <a:r>
              <a:rPr lang="ru-RU" altLang="ru-RU" sz="36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Сульфат </a:t>
            </a:r>
            <a:r>
              <a:rPr lang="ru-RU" altLang="ru-RU" sz="2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барія</a:t>
            </a:r>
            <a:r>
              <a:rPr lang="ru-RU" alt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не </a:t>
            </a:r>
            <a:r>
              <a:rPr lang="ru-RU" altLang="ru-RU" sz="2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має</a:t>
            </a:r>
            <a:r>
              <a:rPr lang="ru-RU" alt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протипоказань</a:t>
            </a:r>
            <a:r>
              <a:rPr lang="ru-RU" alt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  <a:endParaRPr lang="uk-UA" altLang="ru-RU" sz="28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555625"/>
            <a:ext cx="8915400" cy="641350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  <a:defRPr/>
            </a:pPr>
            <a:r>
              <a:rPr lang="ru-RU" sz="3600" dirty="0" err="1">
                <a:solidFill>
                  <a:schemeClr val="tx1"/>
                </a:solidFill>
              </a:rPr>
              <a:t>Подвійне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контрастування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9155" name="Picture 3" descr="A:\Новая папка\12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463" y="1700213"/>
            <a:ext cx="3975100" cy="3929062"/>
          </a:xfrm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119563" y="2133600"/>
            <a:ext cx="4791075" cy="21240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400" b="1" dirty="0">
                <a:latin typeface="+mn-lt"/>
              </a:rPr>
              <a:t>Рентген - </a:t>
            </a:r>
            <a:r>
              <a:rPr lang="ru-RU" sz="2400" b="1" dirty="0" err="1">
                <a:latin typeface="+mn-lt"/>
              </a:rPr>
              <a:t>негативне</a:t>
            </a:r>
            <a:r>
              <a:rPr lang="ru-RU" sz="2400" b="1" dirty="0">
                <a:latin typeface="+mn-lt"/>
              </a:rPr>
              <a:t> (</a:t>
            </a:r>
            <a:r>
              <a:rPr lang="ru-RU" sz="2400" b="1" dirty="0" err="1">
                <a:latin typeface="+mn-lt"/>
              </a:rPr>
              <a:t>повітря</a:t>
            </a:r>
            <a:r>
              <a:rPr lang="ru-RU" sz="2400" b="1" dirty="0">
                <a:latin typeface="+mn-lt"/>
              </a:rPr>
              <a:t>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400" b="1" dirty="0">
                <a:latin typeface="+mn-lt"/>
              </a:rPr>
              <a:t>+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400" b="1" dirty="0">
                <a:latin typeface="+mn-lt"/>
              </a:rPr>
              <a:t>Рентген - </a:t>
            </a:r>
            <a:r>
              <a:rPr lang="ru-RU" sz="2400" b="1" dirty="0" err="1">
                <a:latin typeface="+mn-lt"/>
              </a:rPr>
              <a:t>позитивний</a:t>
            </a:r>
            <a:r>
              <a:rPr lang="ru-RU" sz="2400" b="1" dirty="0">
                <a:latin typeface="+mn-lt"/>
              </a:rPr>
              <a:t> (BaSO</a:t>
            </a:r>
            <a:r>
              <a:rPr lang="ru-RU" sz="2400" b="1" baseline="-25000" dirty="0">
                <a:latin typeface="+mn-lt"/>
              </a:rPr>
              <a:t>4</a:t>
            </a:r>
            <a:r>
              <a:rPr lang="ru-RU" sz="2400" b="1" dirty="0">
                <a:latin typeface="+mn-lt"/>
              </a:rPr>
              <a:t>)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ru-RU" sz="2400" b="1" dirty="0">
              <a:latin typeface="+mn-lt"/>
            </a:endParaRP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1604963" y="2416175"/>
            <a:ext cx="2514600" cy="228600"/>
          </a:xfrm>
          <a:prstGeom prst="line">
            <a:avLst/>
          </a:prstGeom>
          <a:noFill/>
          <a:ln w="25400" cap="sq">
            <a:solidFill>
              <a:schemeClr val="accent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 flipH="1">
            <a:off x="2411413" y="3789363"/>
            <a:ext cx="2016125" cy="722312"/>
          </a:xfrm>
          <a:prstGeom prst="line">
            <a:avLst/>
          </a:prstGeom>
          <a:noFill/>
          <a:ln w="25400" cap="sq">
            <a:solidFill>
              <a:schemeClr val="accent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0" y="222300"/>
            <a:ext cx="9144000" cy="2616101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 algn="ctr" eaLnBrk="0" hangingPunct="0">
              <a:defRPr/>
            </a:pPr>
            <a:r>
              <a:rPr lang="ru-RU" sz="2400" dirty="0" err="1">
                <a:latin typeface="+mj-lt"/>
                <a:cs typeface="Times New Roman" pitchFamily="18" charset="0"/>
              </a:rPr>
              <a:t>Основні</a:t>
            </a:r>
            <a:r>
              <a:rPr lang="ru-RU" sz="2400" dirty="0">
                <a:latin typeface="+mj-lt"/>
                <a:cs typeface="Times New Roman" pitchFamily="18" charset="0"/>
              </a:rPr>
              <a:t> </a:t>
            </a:r>
            <a:r>
              <a:rPr lang="ru-RU" sz="2400" dirty="0" err="1">
                <a:latin typeface="+mj-lt"/>
                <a:cs typeface="Times New Roman" pitchFamily="18" charset="0"/>
              </a:rPr>
              <a:t>методи</a:t>
            </a:r>
            <a:r>
              <a:rPr lang="ru-RU" sz="2400" dirty="0">
                <a:latin typeface="+mj-lt"/>
                <a:cs typeface="Times New Roman" pitchFamily="18" charset="0"/>
              </a:rPr>
              <a:t> </a:t>
            </a:r>
            <a:r>
              <a:rPr lang="ru-RU" sz="2400" dirty="0" err="1">
                <a:latin typeface="+mj-lt"/>
                <a:cs typeface="Times New Roman" pitchFamily="18" charset="0"/>
              </a:rPr>
              <a:t>рентгенологічного</a:t>
            </a:r>
            <a:r>
              <a:rPr lang="ru-RU" sz="2400" dirty="0">
                <a:latin typeface="+mj-lt"/>
                <a:cs typeface="Times New Roman" pitchFamily="18" charset="0"/>
              </a:rPr>
              <a:t> </a:t>
            </a:r>
            <a:r>
              <a:rPr lang="ru-RU" sz="2400" dirty="0" err="1">
                <a:latin typeface="+mj-lt"/>
                <a:cs typeface="Times New Roman" pitchFamily="18" charset="0"/>
              </a:rPr>
              <a:t>дослідження</a:t>
            </a:r>
            <a:endParaRPr lang="ru-RU" sz="2400" dirty="0">
              <a:latin typeface="+mj-lt"/>
              <a:cs typeface="Times New Roman" pitchFamily="18" charset="0"/>
            </a:endParaRPr>
          </a:p>
          <a:p>
            <a:pPr indent="180975" algn="ctr" eaLnBrk="0" hangingPunct="0">
              <a:defRPr/>
            </a:pPr>
            <a:endParaRPr lang="ru-RU" sz="2000" dirty="0"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ru-RU" sz="20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РЕНТГЕНОГРАФІЯ</a:t>
            </a:r>
            <a:r>
              <a:rPr lang="ru-RU" sz="2000" dirty="0">
                <a:latin typeface="+mn-lt"/>
                <a:cs typeface="Times New Roman" pitchFamily="18" charset="0"/>
              </a:rPr>
              <a:t> - </a:t>
            </a:r>
            <a:r>
              <a:rPr lang="ru-RU" sz="2000" dirty="0" err="1">
                <a:latin typeface="+mn-lt"/>
                <a:cs typeface="Times New Roman" pitchFamily="18" charset="0"/>
              </a:rPr>
              <a:t>спосіб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отримання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діагностичних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зображень</a:t>
            </a:r>
            <a:r>
              <a:rPr lang="ru-RU" sz="2000" dirty="0">
                <a:latin typeface="+mn-lt"/>
                <a:cs typeface="Times New Roman" pitchFamily="18" charset="0"/>
              </a:rPr>
              <a:t>, при </a:t>
            </a:r>
            <a:r>
              <a:rPr lang="ru-RU" sz="2000" dirty="0" err="1">
                <a:latin typeface="+mn-lt"/>
                <a:cs typeface="Times New Roman" pitchFamily="18" charset="0"/>
              </a:rPr>
              <a:t>якому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рентгенівські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промені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після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проходження</a:t>
            </a:r>
            <a:r>
              <a:rPr lang="ru-RU" sz="2000" dirty="0">
                <a:latin typeface="+mn-lt"/>
                <a:cs typeface="Times New Roman" pitchFamily="18" charset="0"/>
              </a:rPr>
              <a:t> через </a:t>
            </a:r>
            <a:r>
              <a:rPr lang="ru-RU" sz="2000" dirty="0" err="1">
                <a:latin typeface="+mn-lt"/>
                <a:cs typeface="Times New Roman" pitchFamily="18" charset="0"/>
              </a:rPr>
              <a:t>тіло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пацієнта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нерівномірно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послаблюються</a:t>
            </a:r>
            <a:r>
              <a:rPr lang="ru-RU" sz="2000" dirty="0">
                <a:latin typeface="+mn-lt"/>
                <a:cs typeface="Times New Roman" pitchFamily="18" charset="0"/>
              </a:rPr>
              <a:t> і </a:t>
            </a:r>
            <a:r>
              <a:rPr lang="ru-RU" sz="2000" dirty="0" err="1">
                <a:latin typeface="+mn-lt"/>
                <a:cs typeface="Times New Roman" pitchFamily="18" charset="0"/>
              </a:rPr>
              <a:t>засвічують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рентгенографічну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плівку</a:t>
            </a:r>
            <a:r>
              <a:rPr lang="ru-RU" sz="2000" dirty="0">
                <a:latin typeface="+mn-lt"/>
                <a:cs typeface="Times New Roman" pitchFamily="18" charset="0"/>
              </a:rPr>
              <a:t>.</a:t>
            </a:r>
          </a:p>
          <a:p>
            <a:pPr indent="180975" eaLnBrk="0" hangingPunct="0">
              <a:defRPr/>
            </a:pPr>
            <a:r>
              <a:rPr lang="ru-RU" sz="2000" dirty="0" err="1">
                <a:latin typeface="+mn-lt"/>
                <a:cs typeface="Times New Roman" pitchFamily="18" charset="0"/>
              </a:rPr>
              <a:t>Отримують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статичні</a:t>
            </a:r>
            <a:r>
              <a:rPr lang="ru-RU" sz="2000" dirty="0">
                <a:latin typeface="+mn-lt"/>
                <a:cs typeface="Times New Roman" pitchFamily="18" charset="0"/>
              </a:rPr>
              <a:t>, </a:t>
            </a:r>
            <a:r>
              <a:rPr lang="ru-RU" sz="2000" dirty="0" err="1">
                <a:latin typeface="+mn-lt"/>
                <a:cs typeface="Times New Roman" pitchFamily="18" charset="0"/>
              </a:rPr>
              <a:t>аналогові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зображення</a:t>
            </a:r>
            <a:r>
              <a:rPr lang="ru-RU" sz="2000" dirty="0">
                <a:latin typeface="+mn-lt"/>
                <a:cs typeface="Times New Roman" pitchFamily="18" charset="0"/>
              </a:rPr>
              <a:t> на </a:t>
            </a:r>
            <a:r>
              <a:rPr lang="ru-RU" sz="2000" dirty="0" err="1">
                <a:latin typeface="+mn-lt"/>
                <a:cs typeface="Times New Roman" pitchFamily="18" charset="0"/>
              </a:rPr>
              <a:t>рентгенівських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плівках</a:t>
            </a:r>
            <a:r>
              <a:rPr lang="ru-RU" sz="2000" dirty="0">
                <a:latin typeface="+mn-lt"/>
                <a:cs typeface="Times New Roman" pitchFamily="18" charset="0"/>
              </a:rPr>
              <a:t> - </a:t>
            </a:r>
            <a:r>
              <a:rPr lang="ru-RU" sz="2000" dirty="0" err="1">
                <a:latin typeface="+mn-lt"/>
                <a:cs typeface="Times New Roman" pitchFamily="18" charset="0"/>
              </a:rPr>
              <a:t>рентгенограмах</a:t>
            </a:r>
            <a:r>
              <a:rPr lang="ru-RU" sz="2000" dirty="0">
                <a:latin typeface="+mn-lt"/>
                <a:cs typeface="Times New Roman" pitchFamily="18" charset="0"/>
              </a:rPr>
              <a:t>.</a:t>
            </a:r>
            <a:r>
              <a:rPr lang="ru-RU" sz="2000" dirty="0">
                <a:latin typeface="+mn-lt"/>
                <a:cs typeface="Arial" charset="0"/>
              </a:rPr>
              <a:t>  </a:t>
            </a:r>
          </a:p>
          <a:p>
            <a:pPr indent="180975" eaLnBrk="0" hangingPunct="0">
              <a:defRPr/>
            </a:pPr>
            <a:r>
              <a:rPr lang="ru-RU" sz="2000" dirty="0">
                <a:latin typeface="+mn-lt"/>
                <a:cs typeface="Arial" charset="0"/>
              </a:rPr>
              <a:t>     </a:t>
            </a:r>
            <a:r>
              <a:rPr lang="ru-RU" sz="2000" dirty="0" err="1">
                <a:latin typeface="+mn-lt"/>
                <a:cs typeface="Arial" charset="0"/>
              </a:rPr>
              <a:t>Оглядова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рентгенограма</a:t>
            </a:r>
            <a:r>
              <a:rPr lang="ru-RU" sz="2000" dirty="0">
                <a:latin typeface="+mn-lt"/>
                <a:cs typeface="Arial" charset="0"/>
              </a:rPr>
              <a:t>                      </a:t>
            </a:r>
            <a:r>
              <a:rPr lang="ru-RU" sz="2000" dirty="0" err="1">
                <a:latin typeface="+mn-lt"/>
                <a:cs typeface="Arial" charset="0"/>
              </a:rPr>
              <a:t>Прицільна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рентгенограма</a:t>
            </a:r>
            <a:endParaRPr lang="ru-RU" sz="2000" dirty="0">
              <a:latin typeface="+mn-lt"/>
              <a:cs typeface="Arial" charset="0"/>
            </a:endParaRPr>
          </a:p>
        </p:txBody>
      </p:sp>
      <p:pic>
        <p:nvPicPr>
          <p:cNvPr id="50179" name="Picture 6" descr="http://www.prostata.ru/clinic/Proctology/foto/irrigoscop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92438"/>
            <a:ext cx="3822700" cy="375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9" descr="http://images.myshared.ru/359052/slide_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34"/>
          <a:stretch>
            <a:fillRect/>
          </a:stretch>
        </p:blipFill>
        <p:spPr bwMode="auto">
          <a:xfrm>
            <a:off x="5292725" y="2992438"/>
            <a:ext cx="2897188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107950" y="188913"/>
            <a:ext cx="9036050" cy="378565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FF00"/>
                </a:solidFill>
                <a:latin typeface="+mn-lt"/>
                <a:cs typeface="Arial" charset="0"/>
              </a:rPr>
              <a:t>РЕНТГЕНОСКОПІЯ</a:t>
            </a:r>
            <a:r>
              <a:rPr lang="ru-RU" sz="2000" b="1" dirty="0">
                <a:latin typeface="+mn-lt"/>
                <a:cs typeface="Arial" charset="0"/>
              </a:rPr>
              <a:t> </a:t>
            </a:r>
            <a:r>
              <a:rPr lang="ru-RU" sz="2000" dirty="0">
                <a:latin typeface="+mn-lt"/>
                <a:cs typeface="Arial" charset="0"/>
              </a:rPr>
              <a:t>- методика </a:t>
            </a:r>
            <a:r>
              <a:rPr lang="ru-RU" sz="2000" dirty="0" err="1">
                <a:latin typeface="+mn-lt"/>
                <a:cs typeface="Arial" charset="0"/>
              </a:rPr>
              <a:t>рентгенологічного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дослідження</a:t>
            </a:r>
            <a:r>
              <a:rPr lang="ru-RU" sz="2000" dirty="0">
                <a:latin typeface="+mn-lt"/>
                <a:cs typeface="Arial" charset="0"/>
              </a:rPr>
              <a:t>,</a:t>
            </a:r>
          </a:p>
          <a:p>
            <a:pPr algn="ctr">
              <a:defRPr/>
            </a:pPr>
            <a:r>
              <a:rPr lang="ru-RU" sz="2000" dirty="0">
                <a:latin typeface="+mn-lt"/>
                <a:cs typeface="Arial" charset="0"/>
              </a:rPr>
              <a:t>при </a:t>
            </a:r>
            <a:r>
              <a:rPr lang="ru-RU" sz="2000" dirty="0" err="1">
                <a:latin typeface="+mn-lt"/>
                <a:cs typeface="Arial" charset="0"/>
              </a:rPr>
              <a:t>якій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зображення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об'єкта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одержують</a:t>
            </a:r>
            <a:r>
              <a:rPr lang="ru-RU" sz="2000" dirty="0">
                <a:latin typeface="+mn-lt"/>
                <a:cs typeface="Arial" charset="0"/>
              </a:rPr>
              <a:t> на </a:t>
            </a:r>
            <a:r>
              <a:rPr lang="ru-RU" sz="2000" dirty="0" err="1">
                <a:latin typeface="+mn-lt"/>
                <a:cs typeface="Arial" charset="0"/>
              </a:rPr>
              <a:t>екрані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що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світиться</a:t>
            </a:r>
            <a:r>
              <a:rPr lang="ru-RU" sz="2000" dirty="0">
                <a:latin typeface="+mn-lt"/>
                <a:cs typeface="Arial" charset="0"/>
              </a:rPr>
              <a:t> (</a:t>
            </a:r>
            <a:r>
              <a:rPr lang="ru-RU" sz="2000" dirty="0" err="1">
                <a:latin typeface="+mn-lt"/>
                <a:cs typeface="Arial" charset="0"/>
              </a:rPr>
              <a:t>флюоресцентному</a:t>
            </a:r>
            <a:r>
              <a:rPr lang="ru-RU" sz="2000" dirty="0">
                <a:latin typeface="+mn-lt"/>
                <a:cs typeface="Arial" charset="0"/>
              </a:rPr>
              <a:t>) </a:t>
            </a:r>
            <a:r>
              <a:rPr lang="ru-RU" sz="2000" dirty="0" err="1">
                <a:latin typeface="+mn-lt"/>
                <a:cs typeface="Arial" charset="0"/>
              </a:rPr>
              <a:t>або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телевізійному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моніторі</a:t>
            </a:r>
            <a:endParaRPr lang="ru-RU" sz="20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000" dirty="0">
                <a:latin typeface="+mn-lt"/>
                <a:cs typeface="Arial" charset="0"/>
              </a:rPr>
              <a:t>в реальному </a:t>
            </a:r>
            <a:r>
              <a:rPr lang="ru-RU" sz="2000" dirty="0" err="1">
                <a:latin typeface="+mn-lt"/>
                <a:cs typeface="Arial" charset="0"/>
              </a:rPr>
              <a:t>масштабі</a:t>
            </a:r>
            <a:r>
              <a:rPr lang="ru-RU" sz="2000" dirty="0">
                <a:latin typeface="+mn-lt"/>
                <a:cs typeface="Arial" charset="0"/>
              </a:rPr>
              <a:t> часу.</a:t>
            </a:r>
          </a:p>
          <a:p>
            <a:pPr algn="ctr">
              <a:defRPr/>
            </a:pPr>
            <a:r>
              <a:rPr lang="ru-RU" sz="2000" dirty="0" err="1">
                <a:latin typeface="+mn-lt"/>
                <a:cs typeface="Arial" charset="0"/>
              </a:rPr>
              <a:t>Рентгенівські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промені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неоднорідно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послабляючись</a:t>
            </a:r>
            <a:r>
              <a:rPr lang="ru-RU" sz="2000" dirty="0">
                <a:latin typeface="+mn-lt"/>
                <a:cs typeface="Arial" charset="0"/>
              </a:rPr>
              <a:t> при </a:t>
            </a:r>
            <a:r>
              <a:rPr lang="ru-RU" sz="2000" dirty="0" err="1">
                <a:latin typeface="+mn-lt"/>
                <a:cs typeface="Arial" charset="0"/>
              </a:rPr>
              <a:t>проходженні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крізь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тіло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пацієнта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потрапляють</a:t>
            </a:r>
            <a:r>
              <a:rPr lang="ru-RU" sz="2000" dirty="0">
                <a:latin typeface="+mn-lt"/>
                <a:cs typeface="Arial" charset="0"/>
              </a:rPr>
              <a:t> на </a:t>
            </a:r>
            <a:r>
              <a:rPr lang="ru-RU" sz="2000" dirty="0" err="1">
                <a:latin typeface="+mn-lt"/>
                <a:cs typeface="Arial" charset="0"/>
              </a:rPr>
              <a:t>флюоресцуючий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екран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викликаючи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його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нерівномірне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світіння</a:t>
            </a:r>
            <a:r>
              <a:rPr lang="ru-RU" sz="2000" dirty="0">
                <a:latin typeface="+mn-lt"/>
                <a:cs typeface="Arial" charset="0"/>
              </a:rPr>
              <a:t> і </a:t>
            </a:r>
            <a:r>
              <a:rPr lang="ru-RU" sz="2000" dirty="0" err="1">
                <a:latin typeface="+mn-lt"/>
                <a:cs typeface="Arial" charset="0"/>
              </a:rPr>
              <a:t>флюоресцентні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зображення</a:t>
            </a:r>
            <a:endParaRPr lang="ru-RU" sz="20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000" dirty="0" err="1">
                <a:latin typeface="+mn-lt"/>
                <a:cs typeface="Arial" charset="0"/>
              </a:rPr>
              <a:t>досліджуваного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об'єкта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  <a:p>
            <a:pPr algn="ctr">
              <a:defRPr/>
            </a:pPr>
            <a:r>
              <a:rPr lang="ru-RU" sz="2000" dirty="0" err="1">
                <a:latin typeface="+mn-lt"/>
                <a:cs typeface="Arial" charset="0"/>
              </a:rPr>
              <a:t>Призначена</a:t>
            </a:r>
            <a:r>
              <a:rPr lang="ru-RU" sz="2000" dirty="0">
                <a:latin typeface="+mn-lt"/>
                <a:cs typeface="Arial" charset="0"/>
              </a:rPr>
              <a:t> для </a:t>
            </a:r>
            <a:r>
              <a:rPr lang="ru-RU" sz="2000" dirty="0" err="1">
                <a:latin typeface="+mn-lt"/>
                <a:cs typeface="Arial" charset="0"/>
              </a:rPr>
              <a:t>отримання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динамічного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тобто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рухомого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проекційного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зображення</a:t>
            </a:r>
            <a:r>
              <a:rPr lang="ru-RU" sz="2000" dirty="0">
                <a:latin typeface="+mn-lt"/>
                <a:cs typeface="Arial" charset="0"/>
              </a:rPr>
              <a:t> в </a:t>
            </a:r>
            <a:r>
              <a:rPr lang="ru-RU" sz="2000" dirty="0" err="1">
                <a:latin typeface="+mn-lt"/>
                <a:cs typeface="Arial" charset="0"/>
              </a:rPr>
              <a:t>режимі</a:t>
            </a:r>
            <a:r>
              <a:rPr lang="ru-RU" sz="2000" dirty="0">
                <a:latin typeface="+mn-lt"/>
                <a:cs typeface="Arial" charset="0"/>
              </a:rPr>
              <a:t> «реального часу», яке </a:t>
            </a:r>
            <a:r>
              <a:rPr lang="ru-RU" sz="2000" dirty="0" err="1">
                <a:latin typeface="+mn-lt"/>
                <a:cs typeface="Arial" charset="0"/>
              </a:rPr>
              <a:t>лікар</a:t>
            </a:r>
            <a:r>
              <a:rPr lang="ru-RU" sz="2000" dirty="0">
                <a:latin typeface="+mn-lt"/>
                <a:cs typeface="Arial" charset="0"/>
              </a:rPr>
              <a:t>-рентгенолог </a:t>
            </a:r>
            <a:r>
              <a:rPr lang="ru-RU" sz="2000" dirty="0" err="1">
                <a:latin typeface="+mn-lt"/>
                <a:cs typeface="Arial" charset="0"/>
              </a:rPr>
              <a:t>вивчає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безпосередньо</a:t>
            </a:r>
            <a:r>
              <a:rPr lang="ru-RU" sz="2000" dirty="0">
                <a:latin typeface="+mn-lt"/>
                <a:cs typeface="Arial" charset="0"/>
              </a:rPr>
              <a:t> на флюоресцирующую </a:t>
            </a:r>
            <a:r>
              <a:rPr lang="ru-RU" sz="2000" dirty="0" err="1">
                <a:latin typeface="+mn-lt"/>
                <a:cs typeface="Arial" charset="0"/>
              </a:rPr>
              <a:t>екрані</a:t>
            </a:r>
            <a:r>
              <a:rPr lang="ru-RU" sz="2000" dirty="0">
                <a:latin typeface="+mn-lt"/>
                <a:cs typeface="Arial" charset="0"/>
              </a:rPr>
              <a:t>.</a:t>
            </a:r>
            <a:r>
              <a:rPr lang="uk-UA" sz="2000" dirty="0">
                <a:latin typeface="+mn-lt"/>
                <a:cs typeface="Arial" charset="0"/>
              </a:rPr>
              <a:t>      </a:t>
            </a:r>
          </a:p>
          <a:p>
            <a:pPr>
              <a:defRPr/>
            </a:pPr>
            <a:r>
              <a:rPr lang="uk-UA" sz="2000" dirty="0">
                <a:latin typeface="+mn-lt"/>
                <a:cs typeface="Arial" charset="0"/>
              </a:rPr>
              <a:t>     </a:t>
            </a:r>
            <a:endParaRPr lang="uk-UA" dirty="0">
              <a:latin typeface="Arial" charset="0"/>
              <a:cs typeface="Arial" charset="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716338"/>
            <a:ext cx="3325812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642350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800" dirty="0" err="1">
                <a:latin typeface="+mj-lt"/>
              </a:rPr>
              <a:t>Термінологія</a:t>
            </a:r>
            <a:r>
              <a:rPr lang="ru-RU" sz="2800" dirty="0">
                <a:latin typeface="+mj-lt"/>
              </a:rPr>
              <a:t>, яка </a:t>
            </a:r>
            <a:r>
              <a:rPr lang="ru-RU" sz="2800" dirty="0" err="1">
                <a:latin typeface="+mj-lt"/>
              </a:rPr>
              <a:t>використовується</a:t>
            </a:r>
            <a:r>
              <a:rPr lang="ru-RU" sz="2800" dirty="0">
                <a:latin typeface="+mj-lt"/>
              </a:rPr>
              <a:t> в </a:t>
            </a:r>
            <a:r>
              <a:rPr lang="ru-RU" sz="2800" dirty="0" err="1">
                <a:latin typeface="+mj-lt"/>
              </a:rPr>
              <a:t>рентгенологічній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діагностиці</a:t>
            </a:r>
            <a:endParaRPr lang="ru-RU" sz="2800" dirty="0">
              <a:latin typeface="+mj-lt"/>
            </a:endParaRP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233363" y="1292225"/>
            <a:ext cx="8713787" cy="13849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800" dirty="0" err="1">
                <a:solidFill>
                  <a:srgbClr val="FFFF00"/>
                </a:solidFill>
                <a:latin typeface="+mn-lt"/>
              </a:rPr>
              <a:t>Затінювання</a:t>
            </a:r>
            <a:r>
              <a:rPr lang="ru-RU" sz="2800" dirty="0">
                <a:latin typeface="+mn-lt"/>
              </a:rPr>
              <a:t> - </a:t>
            </a:r>
            <a:r>
              <a:rPr lang="ru-RU" sz="2800" dirty="0" err="1">
                <a:latin typeface="+mn-lt"/>
              </a:rPr>
              <a:t>тканини</a:t>
            </a:r>
            <a:r>
              <a:rPr lang="ru-RU" sz="2800" dirty="0">
                <a:latin typeface="+mn-lt"/>
              </a:rPr>
              <a:t> і </a:t>
            </a:r>
            <a:r>
              <a:rPr lang="ru-RU" sz="2800" dirty="0" err="1">
                <a:latin typeface="+mn-lt"/>
              </a:rPr>
              <a:t>середовища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що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володіють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високою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щільністю</a:t>
            </a:r>
            <a:r>
              <a:rPr lang="ru-RU" sz="2800" dirty="0">
                <a:latin typeface="+mn-lt"/>
              </a:rPr>
              <a:t> (</a:t>
            </a:r>
            <a:r>
              <a:rPr lang="ru-RU" sz="2800" dirty="0" err="1">
                <a:latin typeface="+mn-lt"/>
              </a:rPr>
              <a:t>м'які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тканини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кістки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рідини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контрастні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високоатомні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препарати</a:t>
            </a:r>
            <a:r>
              <a:rPr lang="ru-RU" sz="2800" dirty="0">
                <a:latin typeface="+mn-lt"/>
              </a:rPr>
              <a:t>)</a:t>
            </a:r>
          </a:p>
        </p:txBody>
      </p:sp>
      <p:pic>
        <p:nvPicPr>
          <p:cNvPr id="52228" name="Picture 7" descr="гидроторакс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8938"/>
            <a:ext cx="3744913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AutoShape 8"/>
          <p:cNvSpPr>
            <a:spLocks noChangeArrowheads="1"/>
          </p:cNvSpPr>
          <p:nvPr/>
        </p:nvSpPr>
        <p:spPr bwMode="auto">
          <a:xfrm>
            <a:off x="285750" y="4857750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2230" name="Picture 9" descr="7"/>
          <p:cNvPicPr>
            <a:picLocks noChangeAspect="1" noChangeArrowheads="1"/>
          </p:cNvPicPr>
          <p:nvPr/>
        </p:nvPicPr>
        <p:blipFill>
          <a:blip r:embed="rId4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2676525"/>
            <a:ext cx="216535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AutoShape 10"/>
          <p:cNvSpPr>
            <a:spLocks noChangeArrowheads="1"/>
          </p:cNvSpPr>
          <p:nvPr/>
        </p:nvSpPr>
        <p:spPr bwMode="auto">
          <a:xfrm>
            <a:off x="7643813" y="3571875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2232" name="Object 2"/>
          <p:cNvGraphicFramePr>
            <a:graphicFrameLocks noChangeAspect="1"/>
          </p:cNvGraphicFramePr>
          <p:nvPr/>
        </p:nvGraphicFramePr>
        <p:xfrm>
          <a:off x="3786188" y="3375025"/>
          <a:ext cx="3214687" cy="348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6" name="Слайд" r:id="rId5" imgW="4572000" imgH="3429000" progId="PowerPoint.Slide.8">
                  <p:embed/>
                </p:oleObj>
              </mc:Choice>
              <mc:Fallback>
                <p:oleObj name="Слайд" r:id="rId5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3375025"/>
                        <a:ext cx="3214687" cy="348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AutoShape 12"/>
          <p:cNvSpPr>
            <a:spLocks noChangeArrowheads="1"/>
          </p:cNvSpPr>
          <p:nvPr/>
        </p:nvSpPr>
        <p:spPr bwMode="auto">
          <a:xfrm flipV="1">
            <a:off x="5000625" y="5500688"/>
            <a:ext cx="504825" cy="230187"/>
          </a:xfrm>
          <a:prstGeom prst="rightArrow">
            <a:avLst>
              <a:gd name="adj1" fmla="val 50000"/>
              <a:gd name="adj2" fmla="val 58452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395288" y="500063"/>
            <a:ext cx="7777162" cy="1600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 err="1">
                <a:solidFill>
                  <a:srgbClr val="FFFF00"/>
                </a:solidFill>
                <a:latin typeface="+mn-lt"/>
                <a:cs typeface="Arial" charset="0"/>
              </a:rPr>
              <a:t>Просвітлення</a:t>
            </a:r>
            <a:r>
              <a:rPr lang="ru-RU" sz="2800" dirty="0">
                <a:latin typeface="+mn-lt"/>
                <a:cs typeface="Arial" charset="0"/>
              </a:rPr>
              <a:t> - </a:t>
            </a:r>
            <a:r>
              <a:rPr lang="ru-RU" sz="2800" dirty="0" err="1">
                <a:latin typeface="+mn-lt"/>
                <a:cs typeface="Arial" charset="0"/>
              </a:rPr>
              <a:t>тканини</a:t>
            </a:r>
            <a:r>
              <a:rPr lang="ru-RU" sz="2800" dirty="0">
                <a:latin typeface="+mn-lt"/>
                <a:cs typeface="Arial" charset="0"/>
              </a:rPr>
              <a:t> і </a:t>
            </a:r>
            <a:r>
              <a:rPr lang="ru-RU" sz="2800" dirty="0" err="1">
                <a:latin typeface="+mn-lt"/>
                <a:cs typeface="Arial" charset="0"/>
              </a:rPr>
              <a:t>середовища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ru-RU" sz="2800" dirty="0" err="1">
                <a:latin typeface="+mn-lt"/>
                <a:cs typeface="Arial" charset="0"/>
              </a:rPr>
              <a:t>що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володіють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низькою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щільністю</a:t>
            </a:r>
            <a:endParaRPr lang="ru-RU" sz="2800" dirty="0">
              <a:latin typeface="+mn-lt"/>
              <a:cs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2800" dirty="0">
                <a:latin typeface="+mn-lt"/>
                <a:cs typeface="Arial" charset="0"/>
              </a:rPr>
              <a:t>(</a:t>
            </a:r>
            <a:r>
              <a:rPr lang="ru-RU" sz="2800" dirty="0" err="1">
                <a:latin typeface="+mn-lt"/>
                <a:cs typeface="Arial" charset="0"/>
              </a:rPr>
              <a:t>жирова</a:t>
            </a:r>
            <a:r>
              <a:rPr lang="ru-RU" sz="2800" dirty="0">
                <a:latin typeface="+mn-lt"/>
                <a:cs typeface="Arial" charset="0"/>
              </a:rPr>
              <a:t> тканина, </a:t>
            </a:r>
            <a:r>
              <a:rPr lang="ru-RU" sz="2800" dirty="0" err="1">
                <a:latin typeface="+mn-lt"/>
                <a:cs typeface="Arial" charset="0"/>
              </a:rPr>
              <a:t>легенева</a:t>
            </a:r>
            <a:r>
              <a:rPr lang="ru-RU" sz="2800" dirty="0">
                <a:latin typeface="+mn-lt"/>
                <a:cs typeface="Arial" charset="0"/>
              </a:rPr>
              <a:t> тканина, гази)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357438"/>
            <a:ext cx="39814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AutoShape 5"/>
          <p:cNvSpPr>
            <a:spLocks noChangeArrowheads="1"/>
          </p:cNvSpPr>
          <p:nvPr/>
        </p:nvSpPr>
        <p:spPr bwMode="auto">
          <a:xfrm>
            <a:off x="500063" y="4076700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3253" name="Object 2"/>
          <p:cNvGraphicFramePr>
            <a:graphicFrameLocks noChangeAspect="1"/>
          </p:cNvGraphicFramePr>
          <p:nvPr/>
        </p:nvGraphicFramePr>
        <p:xfrm>
          <a:off x="4572000" y="2357438"/>
          <a:ext cx="4176713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7" name="Слайд" r:id="rId4" imgW="4572000" imgH="3429000" progId="PowerPoint.Slide.8">
                  <p:embed/>
                </p:oleObj>
              </mc:Choice>
              <mc:Fallback>
                <p:oleObj name="Слайд" r:id="rId4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357438"/>
                        <a:ext cx="4176713" cy="400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AutoShape 5"/>
          <p:cNvSpPr>
            <a:spLocks noChangeArrowheads="1"/>
          </p:cNvSpPr>
          <p:nvPr/>
        </p:nvSpPr>
        <p:spPr bwMode="auto">
          <a:xfrm>
            <a:off x="6664325" y="2716213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234950"/>
            <a:ext cx="9144000" cy="101441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 eaLnBrk="0" hangingPunct="0">
              <a:defRPr/>
            </a:pPr>
            <a:r>
              <a:rPr lang="ru-RU" sz="2000" b="1" dirty="0">
                <a:latin typeface="+mn-lt"/>
                <a:cs typeface="Times New Roman" pitchFamily="18" charset="0"/>
              </a:rPr>
              <a:t>ФЛЮОРОГРАФІЯ</a:t>
            </a:r>
            <a:r>
              <a:rPr lang="ru-RU" sz="2000" dirty="0">
                <a:latin typeface="+mn-lt"/>
                <a:cs typeface="Times New Roman" pitchFamily="18" charset="0"/>
              </a:rPr>
              <a:t> - </a:t>
            </a:r>
            <a:r>
              <a:rPr lang="ru-RU" sz="2000" dirty="0" err="1">
                <a:latin typeface="+mn-lt"/>
                <a:cs typeface="Times New Roman" pitchFamily="18" charset="0"/>
              </a:rPr>
              <a:t>фотографування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рентгенівського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зображення</a:t>
            </a:r>
            <a:endParaRPr lang="ru-RU" sz="2000" dirty="0"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ru-RU" sz="2000" dirty="0">
                <a:latin typeface="+mn-lt"/>
                <a:cs typeface="Times New Roman" pitchFamily="18" charset="0"/>
              </a:rPr>
              <a:t>з </a:t>
            </a:r>
            <a:r>
              <a:rPr lang="ru-RU" sz="2000" dirty="0" err="1">
                <a:latin typeface="+mn-lt"/>
                <a:cs typeface="Times New Roman" pitchFamily="18" charset="0"/>
              </a:rPr>
              <a:t>флюоресцентного</a:t>
            </a:r>
            <a:r>
              <a:rPr lang="ru-RU" sz="2000" dirty="0">
                <a:latin typeface="+mn-lt"/>
                <a:cs typeface="Times New Roman" pitchFamily="18" charset="0"/>
              </a:rPr>
              <a:t> </a:t>
            </a:r>
            <a:r>
              <a:rPr lang="ru-RU" sz="2000" dirty="0" err="1">
                <a:latin typeface="+mn-lt"/>
                <a:cs typeface="Times New Roman" pitchFamily="18" charset="0"/>
              </a:rPr>
              <a:t>екрану</a:t>
            </a:r>
            <a:r>
              <a:rPr lang="ru-RU" sz="2000" dirty="0">
                <a:latin typeface="+mn-lt"/>
                <a:cs typeface="Times New Roman" pitchFamily="18" charset="0"/>
              </a:rPr>
              <a:t> на </a:t>
            </a:r>
            <a:r>
              <a:rPr lang="ru-RU" sz="2000" dirty="0" err="1">
                <a:latin typeface="+mn-lt"/>
                <a:cs typeface="Times New Roman" pitchFamily="18" charset="0"/>
              </a:rPr>
              <a:t>фотоплівку</a:t>
            </a:r>
            <a:endParaRPr lang="ru-RU" sz="2000" dirty="0"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ru-RU" sz="2000" dirty="0">
                <a:latin typeface="+mn-lt"/>
                <a:cs typeface="Times New Roman" pitchFamily="18" charset="0"/>
              </a:rPr>
              <a:t>малого формату (7х7і10х10 см).</a:t>
            </a:r>
            <a:endParaRPr lang="ru-RU" sz="2000" dirty="0">
              <a:latin typeface="+mn-lt"/>
              <a:cs typeface="Arial" charset="0"/>
            </a:endParaRPr>
          </a:p>
        </p:txBody>
      </p:sp>
      <p:pic>
        <p:nvPicPr>
          <p:cNvPr id="54275" name="Picture 2" descr="D:\Наташа\Студенты\Рентген для студ 3 курс\Картинки для лекций\забол легких\флюорограм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746125"/>
            <a:ext cx="178593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Прямоугольник 3"/>
          <p:cNvSpPr>
            <a:spLocks noChangeArrowheads="1"/>
          </p:cNvSpPr>
          <p:nvPr/>
        </p:nvSpPr>
        <p:spPr bwMode="auto">
          <a:xfrm>
            <a:off x="0" y="1506538"/>
            <a:ext cx="9144000" cy="1416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err="1">
                <a:latin typeface="+mn-lt"/>
                <a:cs typeface="Arial" charset="0"/>
              </a:rPr>
              <a:t>Томографія</a:t>
            </a:r>
            <a:r>
              <a:rPr lang="ru-RU" sz="2400" b="1" dirty="0">
                <a:latin typeface="+mn-lt"/>
                <a:cs typeface="Arial" charset="0"/>
              </a:rPr>
              <a:t> </a:t>
            </a:r>
            <a:r>
              <a:rPr lang="en-US" sz="2000" dirty="0">
                <a:latin typeface="+mn-lt"/>
                <a:cs typeface="Arial" charset="0"/>
              </a:rPr>
              <a:t>(</a:t>
            </a:r>
            <a:r>
              <a:rPr lang="en-US" sz="2000" dirty="0" err="1">
                <a:latin typeface="+mn-lt"/>
                <a:cs typeface="Arial" charset="0"/>
              </a:rPr>
              <a:t>tomos</a:t>
            </a:r>
            <a:r>
              <a:rPr lang="en-US" sz="2000" dirty="0">
                <a:latin typeface="+mn-lt"/>
                <a:cs typeface="Arial" charset="0"/>
              </a:rPr>
              <a:t> - </a:t>
            </a:r>
            <a:r>
              <a:rPr lang="ru-RU" sz="2000" dirty="0">
                <a:latin typeface="+mn-lt"/>
                <a:cs typeface="Arial" charset="0"/>
              </a:rPr>
              <a:t>шар) - метод </a:t>
            </a:r>
            <a:r>
              <a:rPr lang="ru-RU" sz="2000" dirty="0" err="1">
                <a:latin typeface="+mn-lt"/>
                <a:cs typeface="Arial" charset="0"/>
              </a:rPr>
              <a:t>отримання</a:t>
            </a:r>
            <a:endParaRPr lang="ru-RU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000" dirty="0">
                <a:latin typeface="+mn-lt"/>
                <a:cs typeface="Arial" charset="0"/>
              </a:rPr>
              <a:t>      </a:t>
            </a:r>
            <a:r>
              <a:rPr lang="ru-RU" sz="2000" dirty="0" err="1">
                <a:latin typeface="+mn-lt"/>
                <a:cs typeface="Arial" charset="0"/>
              </a:rPr>
              <a:t>пошарових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зображень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органів</a:t>
            </a:r>
            <a:r>
              <a:rPr lang="ru-RU" sz="2000" dirty="0">
                <a:latin typeface="+mn-lt"/>
                <a:cs typeface="Arial" charset="0"/>
              </a:rPr>
              <a:t> і тканин.</a:t>
            </a:r>
          </a:p>
          <a:p>
            <a:pPr algn="ctr">
              <a:defRPr/>
            </a:pPr>
            <a:r>
              <a:rPr lang="ru-RU" sz="2000" dirty="0" err="1">
                <a:latin typeface="+mn-lt"/>
                <a:cs typeface="Arial" charset="0"/>
              </a:rPr>
              <a:t>види</a:t>
            </a:r>
            <a:r>
              <a:rPr lang="ru-RU" sz="2000" dirty="0">
                <a:latin typeface="+mn-lt"/>
                <a:cs typeface="Arial" charset="0"/>
              </a:rPr>
              <a:t>: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лінійна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рентгенівська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комп'ютерна</a:t>
            </a:r>
            <a:r>
              <a:rPr lang="ru-RU" sz="2000" dirty="0">
                <a:latin typeface="+mn-lt"/>
                <a:cs typeface="Arial" charset="0"/>
              </a:rPr>
              <a:t> та </a:t>
            </a:r>
            <a:r>
              <a:rPr lang="ru-RU" sz="2000" dirty="0" err="1">
                <a:latin typeface="+mn-lt"/>
                <a:cs typeface="Arial" charset="0"/>
              </a:rPr>
              <a:t>магнітно-резонансна</a:t>
            </a:r>
            <a:r>
              <a:rPr lang="ru-RU" sz="2000" dirty="0">
                <a:latin typeface="+mn-lt"/>
                <a:cs typeface="Arial" charset="0"/>
              </a:rPr>
              <a:t>.</a:t>
            </a:r>
            <a:endParaRPr lang="uk-UA" sz="2200" dirty="0">
              <a:latin typeface="+mn-lt"/>
              <a:cs typeface="Arial" charset="0"/>
            </a:endParaRPr>
          </a:p>
        </p:txBody>
      </p:sp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108325"/>
            <a:ext cx="379095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922588"/>
            <a:ext cx="4587875" cy="385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1125538"/>
            <a:ext cx="9144000" cy="467820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</a:rPr>
              <a:t>1963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рік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- Алан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Кормак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                1972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рік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-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Годфрі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Хаунсфілд</a:t>
            </a:r>
            <a:endParaRPr lang="ru-RU" sz="2400" dirty="0">
              <a:solidFill>
                <a:srgbClr val="FFFFFF"/>
              </a:solidFill>
              <a:latin typeface="+mn-lt"/>
            </a:endParaRPr>
          </a:p>
          <a:p>
            <a:pPr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</a:rPr>
              <a:t>        (ПАР)                                                           (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Англія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)</a:t>
            </a:r>
            <a:endParaRPr lang="ru-RU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  <a:p>
            <a:pPr>
              <a:defRPr/>
            </a:pPr>
            <a:endParaRPr lang="ru-RU" sz="2800" dirty="0">
              <a:solidFill>
                <a:srgbClr val="FFFFFF"/>
              </a:solidFill>
            </a:endParaRPr>
          </a:p>
        </p:txBody>
      </p:sp>
      <p:pic>
        <p:nvPicPr>
          <p:cNvPr id="55299" name="Picture 3" descr="cormack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836613"/>
            <a:ext cx="203835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hounsfie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75" y="847725"/>
            <a:ext cx="203517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7"/>
          <p:cNvSpPr>
            <a:spLocks noChangeArrowheads="1"/>
          </p:cNvSpPr>
          <p:nvPr/>
        </p:nvSpPr>
        <p:spPr bwMode="auto">
          <a:xfrm>
            <a:off x="2411413" y="620713"/>
            <a:ext cx="4105275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ru-RU" sz="28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 eaLnBrk="0" hangingPunct="0">
              <a:defRPr/>
            </a:pPr>
            <a:r>
              <a:rPr lang="ru-RU" sz="2800" dirty="0">
                <a:latin typeface="+mn-lt"/>
                <a:cs typeface="Arial" charset="0"/>
              </a:rPr>
              <a:t>1979 </a:t>
            </a:r>
            <a:r>
              <a:rPr lang="ru-RU" sz="2800" dirty="0" err="1">
                <a:latin typeface="+mn-lt"/>
                <a:cs typeface="Arial" charset="0"/>
              </a:rPr>
              <a:t>рік</a:t>
            </a:r>
            <a:r>
              <a:rPr lang="ru-RU" sz="2800" dirty="0">
                <a:latin typeface="+mn-lt"/>
                <a:cs typeface="Arial" charset="0"/>
              </a:rPr>
              <a:t> - </a:t>
            </a:r>
            <a:r>
              <a:rPr lang="ru-RU" sz="2800" dirty="0" err="1">
                <a:latin typeface="+mn-lt"/>
                <a:cs typeface="Arial" charset="0"/>
              </a:rPr>
              <a:t>присудження</a:t>
            </a:r>
            <a:endParaRPr lang="ru-RU" sz="2800" dirty="0">
              <a:latin typeface="+mn-lt"/>
              <a:cs typeface="Arial" charset="0"/>
            </a:endParaRPr>
          </a:p>
          <a:p>
            <a:pPr algn="ctr" eaLnBrk="0" hangingPunct="0">
              <a:defRPr/>
            </a:pPr>
            <a:r>
              <a:rPr lang="ru-RU" sz="2800" dirty="0" err="1">
                <a:latin typeface="+mn-lt"/>
                <a:cs typeface="Arial" charset="0"/>
              </a:rPr>
              <a:t>Нобелівської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премії</a:t>
            </a:r>
            <a:endParaRPr lang="ru-RU" sz="2800" dirty="0">
              <a:latin typeface="+mn-lt"/>
              <a:cs typeface="Arial" charset="0"/>
            </a:endParaRPr>
          </a:p>
          <a:p>
            <a:pPr algn="ctr" eaLnBrk="0" hangingPunct="0">
              <a:defRPr/>
            </a:pPr>
            <a:r>
              <a:rPr lang="ru-RU" sz="2800" dirty="0">
                <a:latin typeface="+mn-lt"/>
                <a:cs typeface="Arial" charset="0"/>
              </a:rPr>
              <a:t>А. </a:t>
            </a:r>
            <a:r>
              <a:rPr lang="ru-RU" sz="2800" dirty="0" err="1">
                <a:latin typeface="+mn-lt"/>
                <a:cs typeface="Arial" charset="0"/>
              </a:rPr>
              <a:t>Кормаку</a:t>
            </a:r>
            <a:r>
              <a:rPr lang="ru-RU" sz="2800" dirty="0">
                <a:latin typeface="+mn-lt"/>
                <a:cs typeface="Arial" charset="0"/>
              </a:rPr>
              <a:t> і</a:t>
            </a:r>
          </a:p>
          <a:p>
            <a:pPr algn="ctr" eaLnBrk="0" hangingPunct="0">
              <a:defRPr/>
            </a:pPr>
            <a:r>
              <a:rPr lang="ru-RU" sz="2800" dirty="0">
                <a:latin typeface="+mn-lt"/>
                <a:cs typeface="Arial" charset="0"/>
              </a:rPr>
              <a:t>Г. </a:t>
            </a:r>
            <a:r>
              <a:rPr lang="ru-RU" sz="2800" dirty="0" err="1">
                <a:latin typeface="+mn-lt"/>
                <a:cs typeface="Arial" charset="0"/>
              </a:rPr>
              <a:t>Хаунсфілда</a:t>
            </a:r>
            <a:endParaRPr lang="ru-RU" sz="2800" dirty="0">
              <a:latin typeface="+mn-lt"/>
              <a:cs typeface="Arial" charset="0"/>
            </a:endParaRPr>
          </a:p>
        </p:txBody>
      </p:sp>
      <p:sp>
        <p:nvSpPr>
          <p:cNvPr id="28678" name="Text Box 9"/>
          <p:cNvSpPr txBox="1">
            <a:spLocks noChangeArrowheads="1"/>
          </p:cNvSpPr>
          <p:nvPr/>
        </p:nvSpPr>
        <p:spPr bwMode="auto">
          <a:xfrm>
            <a:off x="395288" y="4941888"/>
            <a:ext cx="8424862" cy="18161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sz="2800" dirty="0" err="1">
                <a:latin typeface="+mn-lt"/>
              </a:rPr>
              <a:t>Комп'ютерна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томографія</a:t>
            </a:r>
            <a:r>
              <a:rPr lang="ru-RU" sz="2800" dirty="0">
                <a:latin typeface="+mn-lt"/>
              </a:rPr>
              <a:t> - метод </a:t>
            </a:r>
            <a:r>
              <a:rPr lang="ru-RU" sz="2800" dirty="0" err="1">
                <a:latin typeface="+mn-lt"/>
              </a:rPr>
              <a:t>візуалізації</a:t>
            </a:r>
            <a:r>
              <a:rPr lang="ru-RU" sz="2800" dirty="0">
                <a:latin typeface="+mn-lt"/>
              </a:rPr>
              <a:t> за </a:t>
            </a:r>
            <a:r>
              <a:rPr lang="ru-RU" sz="2800" dirty="0" err="1">
                <a:latin typeface="+mn-lt"/>
              </a:rPr>
              <a:t>допомогою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рентгенівського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випромінювання</a:t>
            </a:r>
            <a:r>
              <a:rPr lang="ru-RU" sz="2800" dirty="0">
                <a:latin typeface="+mn-lt"/>
              </a:rPr>
              <a:t> і </a:t>
            </a:r>
            <a:r>
              <a:rPr lang="ru-RU" sz="2800" dirty="0" err="1">
                <a:latin typeface="+mn-lt"/>
              </a:rPr>
              <a:t>отримання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зображення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органів</a:t>
            </a:r>
            <a:r>
              <a:rPr lang="ru-RU" sz="2800" dirty="0">
                <a:latin typeface="+mn-lt"/>
              </a:rPr>
              <a:t> і систем в </a:t>
            </a:r>
            <a:r>
              <a:rPr lang="ru-RU" sz="2800" dirty="0" err="1">
                <a:latin typeface="+mn-lt"/>
              </a:rPr>
              <a:t>поперечній</a:t>
            </a:r>
            <a:r>
              <a:rPr lang="ru-RU" sz="2800" dirty="0">
                <a:latin typeface="+mn-lt"/>
              </a:rPr>
              <a:t> (</a:t>
            </a:r>
            <a:r>
              <a:rPr lang="ru-RU" sz="2800" dirty="0" err="1">
                <a:latin typeface="+mn-lt"/>
              </a:rPr>
              <a:t>аксіальній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проекції</a:t>
            </a:r>
            <a:r>
              <a:rPr lang="ru-RU" sz="2800" dirty="0">
                <a:latin typeface="+mn-lt"/>
              </a:rPr>
              <a:t>).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596" y="0"/>
            <a:ext cx="8305800" cy="1143000"/>
          </a:xfrm>
          <a:prstGeom prst="rect">
            <a:avLst/>
          </a:prstGeom>
        </p:spPr>
        <p:txBody>
          <a:bodyPr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  <a:defRPr/>
            </a:pPr>
            <a:r>
              <a:rPr lang="uk-UA" sz="4600" b="1" dirty="0" err="1"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Компьютерна</a:t>
            </a:r>
            <a:r>
              <a:rPr lang="uk-UA" sz="4600" b="1" dirty="0"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 томографія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23850" y="362456"/>
            <a:ext cx="8639175" cy="304698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 algn="ctr">
              <a:tabLst>
                <a:tab pos="228600" algn="l"/>
              </a:tabLst>
              <a:defRPr/>
            </a:pPr>
            <a:r>
              <a:rPr lang="ru-RU" sz="32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Променева</a:t>
            </a:r>
            <a:r>
              <a:rPr lang="ru-RU" sz="3200" b="1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діагностика</a:t>
            </a:r>
            <a:endParaRPr lang="uk-UA" sz="3200" dirty="0">
              <a:solidFill>
                <a:srgbClr val="FFFF00"/>
              </a:solidFill>
              <a:latin typeface="+mn-lt"/>
              <a:cs typeface="Times New Roman" pitchFamily="18" charset="0"/>
            </a:endParaRPr>
          </a:p>
          <a:p>
            <a:pPr indent="180975" eaLnBrk="0" hangingPunct="0">
              <a:tabLst>
                <a:tab pos="228600" algn="l"/>
              </a:tabLst>
              <a:defRPr/>
            </a:pPr>
            <a:r>
              <a:rPr lang="ru-RU" sz="3200" dirty="0">
                <a:latin typeface="+mn-lt"/>
                <a:cs typeface="Times New Roman" pitchFamily="18" charset="0"/>
              </a:rPr>
              <a:t>- наука про </a:t>
            </a:r>
            <a:r>
              <a:rPr lang="ru-RU" sz="3200" dirty="0" err="1">
                <a:latin typeface="+mn-lt"/>
                <a:cs typeface="Times New Roman" pitchFamily="18" charset="0"/>
              </a:rPr>
              <a:t>застосування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випромінювань</a:t>
            </a:r>
            <a:r>
              <a:rPr lang="ru-RU" sz="3200" dirty="0">
                <a:latin typeface="+mn-lt"/>
                <a:cs typeface="Times New Roman" pitchFamily="18" charset="0"/>
              </a:rPr>
              <a:t> для </a:t>
            </a:r>
            <a:r>
              <a:rPr lang="ru-RU" sz="3200" dirty="0" err="1">
                <a:latin typeface="+mn-lt"/>
                <a:cs typeface="Times New Roman" pitchFamily="18" charset="0"/>
              </a:rPr>
              <a:t>вивчення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будови</a:t>
            </a:r>
            <a:r>
              <a:rPr lang="ru-RU" sz="3200" dirty="0">
                <a:latin typeface="+mn-lt"/>
                <a:cs typeface="Times New Roman" pitchFamily="18" charset="0"/>
              </a:rPr>
              <a:t> і </a:t>
            </a:r>
            <a:r>
              <a:rPr lang="ru-RU" sz="3200" dirty="0" err="1">
                <a:latin typeface="+mn-lt"/>
                <a:cs typeface="Times New Roman" pitchFamily="18" charset="0"/>
              </a:rPr>
              <a:t>функції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нормальних</a:t>
            </a:r>
            <a:r>
              <a:rPr lang="ru-RU" sz="3200" dirty="0">
                <a:latin typeface="+mn-lt"/>
                <a:cs typeface="Times New Roman" pitchFamily="18" charset="0"/>
              </a:rPr>
              <a:t> і </a:t>
            </a:r>
            <a:r>
              <a:rPr lang="ru-RU" sz="3200" dirty="0" err="1">
                <a:latin typeface="+mn-lt"/>
                <a:cs typeface="Times New Roman" pitchFamily="18" charset="0"/>
              </a:rPr>
              <a:t>патологічно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змінених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органів</a:t>
            </a:r>
            <a:r>
              <a:rPr lang="ru-RU" sz="3200" dirty="0">
                <a:latin typeface="+mn-lt"/>
                <a:cs typeface="Times New Roman" pitchFamily="18" charset="0"/>
              </a:rPr>
              <a:t> і систем </a:t>
            </a:r>
            <a:r>
              <a:rPr lang="ru-RU" sz="3200" dirty="0" err="1">
                <a:latin typeface="+mn-lt"/>
                <a:cs typeface="Times New Roman" pitchFamily="18" charset="0"/>
              </a:rPr>
              <a:t>людини</a:t>
            </a:r>
            <a:r>
              <a:rPr lang="ru-RU" sz="3200" dirty="0">
                <a:latin typeface="+mn-lt"/>
                <a:cs typeface="Times New Roman" pitchFamily="18" charset="0"/>
              </a:rPr>
              <a:t> в </a:t>
            </a:r>
            <a:r>
              <a:rPr lang="ru-RU" sz="3200" dirty="0" err="1">
                <a:latin typeface="+mn-lt"/>
                <a:cs typeface="Times New Roman" pitchFamily="18" charset="0"/>
              </a:rPr>
              <a:t>цілях</a:t>
            </a:r>
            <a:r>
              <a:rPr lang="ru-RU" sz="3200" dirty="0">
                <a:latin typeface="+mn-lt"/>
                <a:cs typeface="Times New Roman" pitchFamily="18" charset="0"/>
              </a:rPr>
              <a:t> </a:t>
            </a:r>
            <a:r>
              <a:rPr lang="ru-RU" sz="3200" dirty="0" err="1">
                <a:latin typeface="+mn-lt"/>
                <a:cs typeface="Times New Roman" pitchFamily="18" charset="0"/>
              </a:rPr>
              <a:t>профілактики</a:t>
            </a:r>
            <a:r>
              <a:rPr lang="ru-RU" sz="3200" dirty="0">
                <a:latin typeface="+mn-lt"/>
                <a:cs typeface="Times New Roman" pitchFamily="18" charset="0"/>
              </a:rPr>
              <a:t> і </a:t>
            </a:r>
            <a:r>
              <a:rPr lang="ru-RU" sz="3200" dirty="0" err="1">
                <a:latin typeface="+mn-lt"/>
                <a:cs typeface="Times New Roman" pitchFamily="18" charset="0"/>
              </a:rPr>
              <a:t>розпізнавання</a:t>
            </a:r>
            <a:r>
              <a:rPr lang="ru-RU" sz="3200" dirty="0">
                <a:latin typeface="+mn-lt"/>
                <a:cs typeface="Times New Roman" pitchFamily="18" charset="0"/>
              </a:rPr>
              <a:t> хвороб.</a:t>
            </a:r>
            <a:endParaRPr lang="uk-UA" sz="3200" dirty="0">
              <a:latin typeface="+mn-lt"/>
              <a:cs typeface="Arial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7463" y="3316080"/>
            <a:ext cx="9144001" cy="2800767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>
              <a:defRPr/>
            </a:pPr>
            <a:r>
              <a:rPr lang="ru-RU" sz="2000" dirty="0">
                <a:latin typeface="+mn-lt"/>
                <a:cs typeface="Times New Roman" pitchFamily="18" charset="0"/>
              </a:rPr>
              <a:t>                                            </a:t>
            </a:r>
            <a:r>
              <a:rPr lang="ru-RU" sz="2800" b="1" dirty="0" err="1">
                <a:solidFill>
                  <a:srgbClr val="FFFF00"/>
                </a:solidFill>
                <a:latin typeface="+mn-lt"/>
                <a:cs typeface="Times New Roman" pitchFamily="18" charset="0"/>
              </a:rPr>
              <a:t>Випромінювання</a:t>
            </a:r>
            <a:endParaRPr lang="uk-UA" sz="2800" b="1" dirty="0">
              <a:solidFill>
                <a:srgbClr val="FFFF00"/>
              </a:solidFill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ru-RU" sz="2800" b="1" dirty="0">
                <a:latin typeface="+mn-lt"/>
                <a:cs typeface="Times New Roman" pitchFamily="18" charset="0"/>
              </a:rPr>
              <a:t>       </a:t>
            </a:r>
            <a:r>
              <a:rPr lang="uk-UA" sz="2800" b="1" dirty="0">
                <a:latin typeface="+mn-lt"/>
                <a:cs typeface="Times New Roman" pitchFamily="18" charset="0"/>
              </a:rPr>
              <a:t>н</a:t>
            </a:r>
            <a:r>
              <a:rPr lang="ru-RU" sz="2800" b="1" dirty="0" err="1">
                <a:latin typeface="+mn-lt"/>
                <a:cs typeface="Times New Roman" pitchFamily="18" charset="0"/>
              </a:rPr>
              <a:t>еіонізуюче</a:t>
            </a:r>
            <a:r>
              <a:rPr lang="uk-UA" sz="2800" b="1" dirty="0">
                <a:latin typeface="+mn-lt"/>
                <a:cs typeface="Times New Roman" pitchFamily="18" charset="0"/>
              </a:rPr>
              <a:t>:</a:t>
            </a:r>
            <a:r>
              <a:rPr lang="ru-RU" sz="2800" b="1" dirty="0">
                <a:latin typeface="+mn-lt"/>
                <a:cs typeface="Times New Roman" pitchFamily="18" charset="0"/>
              </a:rPr>
              <a:t>                   </a:t>
            </a:r>
            <a:r>
              <a:rPr lang="ru-RU" sz="2800" b="1" dirty="0" err="1">
                <a:latin typeface="+mn-lt"/>
                <a:cs typeface="Times New Roman" pitchFamily="18" charset="0"/>
              </a:rPr>
              <a:t>іонізуюче</a:t>
            </a:r>
            <a:r>
              <a:rPr lang="uk-UA" sz="2800" b="1" dirty="0">
                <a:latin typeface="+mn-lt"/>
                <a:cs typeface="Times New Roman" pitchFamily="18" charset="0"/>
              </a:rPr>
              <a:t>:</a:t>
            </a:r>
          </a:p>
          <a:p>
            <a:pPr indent="180975" eaLnBrk="0" hangingPunct="0">
              <a:defRPr/>
            </a:pPr>
            <a:endParaRPr lang="uk-UA" sz="2000" b="1" dirty="0">
              <a:latin typeface="+mn-lt"/>
              <a:cs typeface="Arial" charset="0"/>
            </a:endParaRPr>
          </a:p>
          <a:p>
            <a:pPr indent="180975" eaLnBrk="0" hangingPunct="0">
              <a:defRPr/>
            </a:pPr>
            <a:r>
              <a:rPr lang="ru-RU" sz="2000" b="1" dirty="0" err="1">
                <a:latin typeface="+mn-lt"/>
                <a:cs typeface="Times New Roman" pitchFamily="18" charset="0"/>
              </a:rPr>
              <a:t>теплове</a:t>
            </a:r>
            <a:r>
              <a:rPr lang="ru-RU" sz="2000" b="1" dirty="0">
                <a:latin typeface="+mn-lt"/>
                <a:cs typeface="Times New Roman" pitchFamily="18" charset="0"/>
              </a:rPr>
              <a:t> (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інфрачервоне</a:t>
            </a:r>
            <a:r>
              <a:rPr lang="ru-RU" sz="2000" b="1" dirty="0">
                <a:latin typeface="+mn-lt"/>
                <a:cs typeface="Times New Roman" pitchFamily="18" charset="0"/>
              </a:rPr>
              <a:t>)                            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рентгенівське</a:t>
            </a:r>
            <a:endParaRPr lang="uk-UA" sz="2000" b="1" dirty="0">
              <a:latin typeface="+mn-lt"/>
              <a:cs typeface="Arial" charset="0"/>
            </a:endParaRPr>
          </a:p>
          <a:p>
            <a:pPr indent="180975" eaLnBrk="0" hangingPunct="0">
              <a:defRPr/>
            </a:pPr>
            <a:r>
              <a:rPr lang="ru-RU" sz="2000" b="1" dirty="0" err="1">
                <a:latin typeface="+mn-lt"/>
                <a:cs typeface="Times New Roman" pitchFamily="18" charset="0"/>
              </a:rPr>
              <a:t>резонансне</a:t>
            </a:r>
            <a:r>
              <a:rPr lang="ru-RU" sz="2000" b="1" dirty="0">
                <a:latin typeface="+mn-lt"/>
                <a:cs typeface="Times New Roman" pitchFamily="18" charset="0"/>
              </a:rPr>
              <a:t> (МРТ)                                       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радіоактивні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елементи</a:t>
            </a:r>
            <a:endParaRPr lang="uk-UA" sz="2000" b="1" dirty="0">
              <a:latin typeface="+mn-lt"/>
              <a:cs typeface="Arial" charset="0"/>
            </a:endParaRPr>
          </a:p>
          <a:p>
            <a:pPr indent="180975" eaLnBrk="0" hangingPunct="0">
              <a:defRPr/>
            </a:pPr>
            <a:r>
              <a:rPr lang="ru-RU" sz="2000" b="1" dirty="0" err="1">
                <a:latin typeface="+mn-lt"/>
                <a:cs typeface="Times New Roman" pitchFamily="18" charset="0"/>
              </a:rPr>
              <a:t>ультразвукові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хвилі</a:t>
            </a:r>
            <a:endParaRPr lang="uk-UA" sz="2000" b="1" dirty="0">
              <a:latin typeface="+mn-lt"/>
              <a:cs typeface="Arial" charset="0"/>
            </a:endParaRPr>
          </a:p>
          <a:p>
            <a:pPr indent="180975" eaLnBrk="0" hangingPunct="0">
              <a:defRPr/>
            </a:pPr>
            <a:endParaRPr lang="ru-RU" sz="2000" b="1" dirty="0">
              <a:latin typeface="+mn-lt"/>
              <a:cs typeface="Times New Roman" pitchFamily="18" charset="0"/>
            </a:endParaRPr>
          </a:p>
          <a:p>
            <a:pPr indent="180975" eaLnBrk="0" hangingPunct="0">
              <a:defRPr/>
            </a:pPr>
            <a:r>
              <a:rPr lang="ru-RU" sz="2000" b="1" dirty="0">
                <a:latin typeface="+mn-lt"/>
                <a:cs typeface="Times New Roman" pitchFamily="18" charset="0"/>
              </a:rPr>
              <a:t>Не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викликають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іонізації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атомів</a:t>
            </a:r>
            <a:r>
              <a:rPr lang="ru-RU" sz="2000" b="1" dirty="0">
                <a:latin typeface="+mn-lt"/>
                <a:cs typeface="Times New Roman" pitchFamily="18" charset="0"/>
              </a:rPr>
              <a:t>           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Викликають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іонізацію</a:t>
            </a:r>
            <a:r>
              <a:rPr lang="ru-RU" sz="2000" b="1" dirty="0">
                <a:latin typeface="+mn-lt"/>
                <a:cs typeface="Times New Roman" pitchFamily="18" charset="0"/>
              </a:rPr>
              <a:t> </a:t>
            </a:r>
            <a:r>
              <a:rPr lang="ru-RU" sz="2000" b="1" dirty="0" err="1">
                <a:latin typeface="+mn-lt"/>
                <a:cs typeface="Times New Roman" pitchFamily="18" charset="0"/>
              </a:rPr>
              <a:t>атомів</a:t>
            </a:r>
            <a:r>
              <a:rPr lang="ru-RU" sz="2000" b="1" dirty="0">
                <a:latin typeface="+mn-lt"/>
                <a:cs typeface="Times New Roman" pitchFamily="18" charset="0"/>
              </a:rPr>
              <a:t>!!!</a:t>
            </a:r>
            <a:endParaRPr lang="ru-RU" sz="2000" b="1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116632"/>
            <a:ext cx="8100392" cy="1143000"/>
          </a:xfrm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>
              <a:buFont typeface="Georgia" panose="02040502050405020303" pitchFamily="18" charset="0"/>
              <a:buNone/>
              <a:defRPr/>
            </a:pPr>
            <a:r>
              <a:rPr lang="ru-RU" sz="3600" dirty="0" err="1">
                <a:solidFill>
                  <a:schemeClr val="tx1"/>
                </a:solidFill>
              </a:rPr>
              <a:t>Рентгенівська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аксіальна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компьютерна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томографія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1500188"/>
            <a:ext cx="8229600" cy="156845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ru-RU" altLang="uk-UA" sz="2800" dirty="0">
                <a:solidFill>
                  <a:schemeClr val="tx1"/>
                </a:solidFill>
              </a:rPr>
              <a:t>- </a:t>
            </a:r>
            <a:r>
              <a:rPr lang="ru-RU" altLang="uk-UA" sz="2800" dirty="0" err="1">
                <a:solidFill>
                  <a:schemeClr val="tx1"/>
                </a:solidFill>
              </a:rPr>
              <a:t>Використання</a:t>
            </a:r>
            <a:r>
              <a:rPr lang="ru-RU" altLang="uk-UA" sz="2800" dirty="0">
                <a:solidFill>
                  <a:schemeClr val="tx1"/>
                </a:solidFill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</a:rPr>
              <a:t>рентгенівського</a:t>
            </a:r>
            <a:r>
              <a:rPr lang="ru-RU" altLang="uk-UA" sz="2800" dirty="0">
                <a:solidFill>
                  <a:schemeClr val="tx1"/>
                </a:solidFill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</a:rPr>
              <a:t>випромінювання</a:t>
            </a:r>
            <a:endParaRPr lang="ru-RU" altLang="uk-UA" sz="2800" dirty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ru-RU" altLang="uk-UA" sz="2800" dirty="0">
                <a:solidFill>
                  <a:schemeClr val="tx1"/>
                </a:solidFill>
              </a:rPr>
              <a:t>- </a:t>
            </a:r>
            <a:r>
              <a:rPr lang="ru-RU" altLang="uk-UA" sz="2800" dirty="0" err="1">
                <a:solidFill>
                  <a:schemeClr val="tx1"/>
                </a:solidFill>
              </a:rPr>
              <a:t>Поперечне</a:t>
            </a:r>
            <a:r>
              <a:rPr lang="ru-RU" altLang="uk-UA" sz="2800" dirty="0">
                <a:solidFill>
                  <a:schemeClr val="tx1"/>
                </a:solidFill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</a:rPr>
              <a:t>сканування</a:t>
            </a:r>
            <a:r>
              <a:rPr lang="ru-RU" altLang="uk-UA" sz="2800" dirty="0">
                <a:solidFill>
                  <a:schemeClr val="tx1"/>
                </a:solidFill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</a:rPr>
              <a:t>об'єкта</a:t>
            </a:r>
            <a:r>
              <a:rPr lang="ru-RU" altLang="uk-UA" sz="2800" dirty="0">
                <a:solidFill>
                  <a:schemeClr val="tx1"/>
                </a:solidFill>
              </a:rPr>
              <a:t> тонким (</a:t>
            </a:r>
            <a:r>
              <a:rPr lang="ru-RU" altLang="uk-UA" sz="2800" dirty="0" err="1">
                <a:solidFill>
                  <a:schemeClr val="tx1"/>
                </a:solidFill>
              </a:rPr>
              <a:t>коллімірованним</a:t>
            </a:r>
            <a:r>
              <a:rPr lang="ru-RU" altLang="uk-UA" sz="2800" dirty="0">
                <a:solidFill>
                  <a:schemeClr val="tx1"/>
                </a:solidFill>
              </a:rPr>
              <a:t>) </a:t>
            </a:r>
            <a:r>
              <a:rPr lang="ru-RU" altLang="uk-UA" sz="2800" dirty="0" err="1">
                <a:solidFill>
                  <a:schemeClr val="tx1"/>
                </a:solidFill>
              </a:rPr>
              <a:t>віялоподібним</a:t>
            </a:r>
            <a:r>
              <a:rPr lang="ru-RU" altLang="uk-UA" sz="2800" dirty="0">
                <a:solidFill>
                  <a:schemeClr val="tx1"/>
                </a:solidFill>
              </a:rPr>
              <a:t> пучком</a:t>
            </a:r>
          </a:p>
        </p:txBody>
      </p:sp>
      <p:pic>
        <p:nvPicPr>
          <p:cNvPr id="56324" name="Picture 2" descr="C:\Users\Наталья\Desktop\tomografiya_354x2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657" y="3573016"/>
            <a:ext cx="4538662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5656" y="404664"/>
            <a:ext cx="1368152" cy="1143000"/>
          </a:xfrm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>
              <a:buFont typeface="Georgia" panose="02040502050405020303" pitchFamily="18" charset="0"/>
              <a:buNone/>
              <a:defRPr/>
            </a:pPr>
            <a:r>
              <a:rPr lang="ru-RU" sz="6000" dirty="0">
                <a:solidFill>
                  <a:schemeClr val="tx1"/>
                </a:solidFill>
              </a:rPr>
              <a:t>КТ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2060575"/>
            <a:ext cx="8229600" cy="4568825"/>
          </a:xfrm>
        </p:spPr>
        <p:txBody>
          <a:bodyPr/>
          <a:lstStyle/>
          <a:p>
            <a:pPr>
              <a:buClr>
                <a:schemeClr val="tx1"/>
              </a:buClr>
              <a:buFontTx/>
              <a:buChar char="-"/>
              <a:defRPr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Реєстрація</a:t>
            </a:r>
            <a:r>
              <a:rPr lang="ru-RU" sz="3200" dirty="0">
                <a:solidFill>
                  <a:schemeClr val="tx1"/>
                </a:solidFill>
              </a:rPr>
              <a:t> детекторами</a:t>
            </a:r>
          </a:p>
          <a:p>
            <a:pPr marL="46037" indent="0">
              <a:buClr>
                <a:schemeClr val="tx1"/>
              </a:buClr>
              <a:buNone/>
              <a:defRPr/>
            </a:pPr>
            <a:r>
              <a:rPr lang="ru-RU" sz="3200" dirty="0" err="1">
                <a:solidFill>
                  <a:schemeClr val="tx1"/>
                </a:solidFill>
              </a:rPr>
              <a:t>ослабленого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випромінювання</a:t>
            </a:r>
            <a:endParaRPr lang="ru-RU" sz="32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Tx/>
              <a:buChar char="-"/>
              <a:defRPr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Перетворення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даних</a:t>
            </a:r>
            <a:r>
              <a:rPr lang="ru-RU" sz="3200" dirty="0">
                <a:solidFill>
                  <a:schemeClr val="tx1"/>
                </a:solidFill>
              </a:rPr>
              <a:t> у </a:t>
            </a:r>
            <a:r>
              <a:rPr lang="ru-RU" sz="3200" dirty="0" err="1">
                <a:solidFill>
                  <a:schemeClr val="tx1"/>
                </a:solidFill>
              </a:rPr>
              <a:t>цифрову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інформацію</a:t>
            </a:r>
            <a:endParaRPr lang="ru-RU" sz="32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Tx/>
              <a:buChar char="-"/>
              <a:defRPr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Формування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двомірного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зображення</a:t>
            </a:r>
            <a:r>
              <a:rPr lang="ru-RU" sz="3200" dirty="0">
                <a:solidFill>
                  <a:schemeClr val="tx1"/>
                </a:solidFill>
              </a:rPr>
              <a:t> поперечного </a:t>
            </a:r>
            <a:r>
              <a:rPr lang="ru-RU" sz="3200" dirty="0" err="1">
                <a:solidFill>
                  <a:schemeClr val="tx1"/>
                </a:solidFill>
              </a:rPr>
              <a:t>перерізу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об'єкта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734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8"/>
          <a:stretch>
            <a:fillRect/>
          </a:stretch>
        </p:blipFill>
        <p:spPr bwMode="auto">
          <a:xfrm>
            <a:off x="5580063" y="333375"/>
            <a:ext cx="3376612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Наташа\Студенты\Рентген для студ 3 курс\Картинки для лекций\КТ пазух нос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131888"/>
            <a:ext cx="42767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3" descr="D:\Наташа\Студенты\Рентген для студ 3 курс\Картинки для лекций\пневмония\КТ септич эмболия у героин нарк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4516438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852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Компьютерна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томограма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          -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серія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осьових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зрізів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досліджуваного</a:t>
            </a:r>
            <a:endParaRPr lang="ru-RU" altLang="uk-UA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                                     органу</a:t>
            </a:r>
          </a:p>
        </p:txBody>
      </p:sp>
      <p:sp>
        <p:nvSpPr>
          <p:cNvPr id="58373" name="Прямоугольник 2"/>
          <p:cNvSpPr>
            <a:spLocks noChangeArrowheads="1"/>
          </p:cNvSpPr>
          <p:nvPr/>
        </p:nvSpPr>
        <p:spPr bwMode="auto">
          <a:xfrm>
            <a:off x="230540" y="4941888"/>
            <a:ext cx="41065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800" dirty="0">
                <a:latin typeface="Arial" panose="020B0604020202020204" pitchFamily="34" charset="0"/>
              </a:rPr>
              <a:t>по типу «</a:t>
            </a:r>
            <a:r>
              <a:rPr lang="ru-RU" altLang="uk-UA" sz="2800" dirty="0" err="1">
                <a:latin typeface="Arial" panose="020B0604020202020204" pitchFamily="34" charset="0"/>
              </a:rPr>
              <a:t>піроговських</a:t>
            </a:r>
            <a:r>
              <a:rPr lang="ru-RU" altLang="uk-UA" sz="2800" dirty="0">
                <a:latin typeface="Arial" panose="020B0604020202020204" pitchFamily="34" charset="0"/>
              </a:rPr>
              <a:t>».</a:t>
            </a:r>
            <a:endParaRPr lang="uk-UA" altLang="uk-UA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Прямоугольник 3"/>
          <p:cNvSpPr>
            <a:spLocks noChangeArrowheads="1"/>
          </p:cNvSpPr>
          <p:nvPr/>
        </p:nvSpPr>
        <p:spPr bwMode="auto">
          <a:xfrm>
            <a:off x="0" y="117475"/>
            <a:ext cx="9144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b="1" dirty="0">
                <a:solidFill>
                  <a:srgbClr val="FFFF00"/>
                </a:solidFill>
              </a:rPr>
              <a:t>Штучне контрастування при КТ:</a:t>
            </a:r>
            <a:endParaRPr lang="ru-RU" altLang="ru-RU" sz="2800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/>
              <a:t>  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/>
              <a:t>       </a:t>
            </a:r>
            <a:r>
              <a:rPr lang="ru-RU" altLang="ru-RU" sz="2800" dirty="0" err="1"/>
              <a:t>Рентгеноконтрастні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йодовмісні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речовини</a:t>
            </a:r>
            <a:endParaRPr lang="ru-RU" altLang="ru-RU" sz="2800" dirty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800" dirty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ru-RU" sz="2800" dirty="0"/>
              <a:t>per </a:t>
            </a:r>
            <a:r>
              <a:rPr lang="en-US" altLang="ru-RU" sz="2800" dirty="0" err="1"/>
              <a:t>os</a:t>
            </a:r>
            <a:r>
              <a:rPr lang="en-US" altLang="ru-RU" sz="2800" dirty="0"/>
              <a:t> </a:t>
            </a:r>
            <a:r>
              <a:rPr lang="uk-UA" altLang="ru-RU" sz="2800" dirty="0"/>
              <a:t>            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       парентерально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>
                <a:solidFill>
                  <a:srgbClr val="FFFF00"/>
                </a:solidFill>
                <a:cs typeface="Times New Roman" panose="02020603050405020304" pitchFamily="18" charset="0"/>
              </a:rPr>
              <a:t>КТ-</a:t>
            </a:r>
            <a:r>
              <a:rPr lang="ru-RU" altLang="ru-RU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ангіографія</a:t>
            </a:r>
            <a:r>
              <a:rPr lang="ru-RU" altLang="ru-RU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>
                <a:cs typeface="Times New Roman" panose="02020603050405020304" pitchFamily="18" charset="0"/>
              </a:rPr>
              <a:t>- </a:t>
            </a:r>
            <a:r>
              <a:rPr lang="ru-RU" altLang="ru-RU" dirty="0" err="1">
                <a:cs typeface="Times New Roman" panose="02020603050405020304" pitchFamily="18" charset="0"/>
              </a:rPr>
              <a:t>неінвазивне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дослідження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магістральних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судин</a:t>
            </a:r>
            <a:r>
              <a:rPr lang="ru-RU" altLang="ru-RU" dirty="0">
                <a:cs typeface="Times New Roman" panose="02020603050405020304" pitchFamily="18" charset="0"/>
              </a:rPr>
              <a:t> з </a:t>
            </a:r>
            <a:r>
              <a:rPr lang="ru-RU" altLang="ru-RU" dirty="0" err="1">
                <a:cs typeface="Times New Roman" panose="02020603050405020304" pitchFamily="18" charset="0"/>
              </a:rPr>
              <a:t>попередніми</a:t>
            </a:r>
            <a:r>
              <a:rPr lang="ru-RU" altLang="ru-RU" dirty="0">
                <a:cs typeface="Times New Roman" panose="02020603050405020304" pitchFamily="18" charset="0"/>
              </a:rPr>
              <a:t> в / в </a:t>
            </a:r>
            <a:r>
              <a:rPr lang="ru-RU" altLang="ru-RU" dirty="0" err="1">
                <a:cs typeface="Times New Roman" panose="02020603050405020304" pitchFamily="18" charset="0"/>
              </a:rPr>
              <a:t>контрастуванням</a:t>
            </a:r>
            <a:r>
              <a:rPr lang="ru-RU" altLang="ru-RU" dirty="0">
                <a:cs typeface="Times New Roman" panose="02020603050405020304" pitchFamily="18" charset="0"/>
              </a:rPr>
              <a:t>, яке проводиться за </a:t>
            </a:r>
            <a:r>
              <a:rPr lang="ru-RU" altLang="ru-RU" dirty="0" err="1">
                <a:cs typeface="Times New Roman" panose="02020603050405020304" pitchFamily="18" charset="0"/>
              </a:rPr>
              <a:t>допомогою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катетеризації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ліктьової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вени</a:t>
            </a:r>
            <a:r>
              <a:rPr lang="ru-RU" altLang="ru-RU" dirty="0"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cs typeface="Times New Roman" panose="02020603050405020304" pitchFamily="18" charset="0"/>
              </a:rPr>
              <a:t>болюсного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введення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контрастної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речовини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зі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cs typeface="Times New Roman" panose="02020603050405020304" pitchFamily="18" charset="0"/>
              </a:rPr>
              <a:t>швидкістю</a:t>
            </a:r>
            <a:r>
              <a:rPr lang="ru-RU" altLang="ru-RU" dirty="0">
                <a:cs typeface="Times New Roman" panose="02020603050405020304" pitchFamily="18" charset="0"/>
              </a:rPr>
              <a:t> 3-4 мл / с за </a:t>
            </a:r>
            <a:r>
              <a:rPr lang="ru-RU" altLang="ru-RU" dirty="0" err="1">
                <a:cs typeface="Times New Roman" panose="02020603050405020304" pitchFamily="18" charset="0"/>
              </a:rPr>
              <a:t>допомогою</a:t>
            </a:r>
            <a:r>
              <a:rPr lang="ru-RU" altLang="ru-RU" dirty="0">
                <a:cs typeface="Times New Roman" panose="02020603050405020304" pitchFamily="18" charset="0"/>
              </a:rPr>
              <a:t> автоматичного шприца.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dirty="0" err="1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Пофазне</a:t>
            </a:r>
            <a:r>
              <a:rPr lang="ru-RU" altLang="ru-RU" b="1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b="1" dirty="0" err="1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контрастування</a:t>
            </a:r>
            <a:r>
              <a:rPr lang="ru-RU" altLang="ru-RU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-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пофазне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вивчення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органу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після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болюсного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введення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в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судинне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русло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рентгеноконтрастної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речовини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Дослідження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проводиться в три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фази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-</a:t>
            </a:r>
            <a:r>
              <a:rPr lang="ru-RU" altLang="ru-RU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артеріальну</a:t>
            </a:r>
            <a:r>
              <a:rPr lang="ru-RU" altLang="ru-RU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altLang="ru-RU" dirty="0" err="1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паренхіматозну</a:t>
            </a:r>
            <a:r>
              <a:rPr lang="ru-RU" altLang="ru-RU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і </a:t>
            </a:r>
            <a:r>
              <a:rPr lang="ru-RU" altLang="ru-RU" dirty="0" err="1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венозну</a:t>
            </a:r>
            <a:r>
              <a:rPr lang="ru-RU" altLang="ru-RU" dirty="0">
                <a:solidFill>
                  <a:srgbClr val="FFFF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в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залежності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від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часу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проходження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контрастом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відповідної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ланки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судинної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altLang="ru-RU" dirty="0" err="1">
                <a:ea typeface="Arial Unicode MS" panose="020B0604020202020204" pitchFamily="34" charset="-128"/>
                <a:cs typeface="Arial Unicode MS" panose="020B0604020202020204" pitchFamily="34" charset="-128"/>
              </a:rPr>
              <a:t>мережі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79388" y="1210499"/>
            <a:ext cx="89646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Цілі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контрастування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:</a:t>
            </a:r>
          </a:p>
          <a:p>
            <a:pPr algn="ctr">
              <a:defRPr/>
            </a:pPr>
            <a:endParaRPr lang="uk-UA" sz="3200" b="1" dirty="0">
              <a:solidFill>
                <a:srgbClr val="FFFF00"/>
              </a:solidFill>
              <a:latin typeface="Trebuchet MS"/>
              <a:cs typeface="Arial" charset="0"/>
            </a:endParaRPr>
          </a:p>
          <a:p>
            <a:pPr>
              <a:defRPr/>
            </a:pP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1.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покращує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візуалізацію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патологічного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утворення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;</a:t>
            </a:r>
          </a:p>
          <a:p>
            <a:pPr>
              <a:defRPr/>
            </a:pP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2. для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диференціальної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діагностики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різних</a:t>
            </a:r>
            <a:endParaRPr lang="ru-RU" sz="3200" dirty="0">
              <a:solidFill>
                <a:prstClr val="white"/>
              </a:solidFill>
              <a:latin typeface="Trebuchet MS"/>
              <a:cs typeface="Arial" charset="0"/>
            </a:endParaRPr>
          </a:p>
          <a:p>
            <a:pPr>
              <a:defRPr/>
            </a:pP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патологічних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процесів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;</a:t>
            </a:r>
          </a:p>
          <a:p>
            <a:pPr>
              <a:defRPr/>
            </a:pP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3. для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оцінки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взаємини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патологічного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вогнища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і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прилеглих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судин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4. для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уточнення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поширеності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процесу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.</a:t>
            </a:r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 descr="D:\Наташа\Студенты\Рентген для студ 3 курс\Картинки для лекций\сердце\КТ аневризма аорты брю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133600"/>
            <a:ext cx="4029075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2" descr="D:\Наташа\Студенты\Рентген для студ 3 курс\Картинки для лекций\сердце\КТ коронарограф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76438"/>
            <a:ext cx="391001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1613" y="0"/>
            <a:ext cx="9122915" cy="1878013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eaLnBrk="0" hangingPunct="0">
              <a:buFontTx/>
              <a:buChar char="•"/>
              <a:defRPr/>
            </a:pPr>
            <a:endParaRPr lang="ru-RU" sz="2000" dirty="0">
              <a:latin typeface="+mn-lt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КТ </a:t>
            </a:r>
            <a:r>
              <a:rPr lang="ru-RU" sz="2400" dirty="0" err="1">
                <a:latin typeface="+mn-lt"/>
                <a:cs typeface="Times New Roman" pitchFamily="18" charset="0"/>
              </a:rPr>
              <a:t>дозволяє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реконструювати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первинні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зображення</a:t>
            </a:r>
            <a:r>
              <a:rPr lang="ru-RU" sz="2400" dirty="0">
                <a:latin typeface="+mn-lt"/>
                <a:cs typeface="Times New Roman" pitchFamily="18" charset="0"/>
              </a:rPr>
              <a:t> - </a:t>
            </a:r>
            <a:r>
              <a:rPr lang="ru-RU" sz="2400" dirty="0" err="1">
                <a:latin typeface="+mn-lt"/>
                <a:cs typeface="Times New Roman" pitchFamily="18" charset="0"/>
              </a:rPr>
              <a:t>отримувати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зрізи</a:t>
            </a:r>
            <a:r>
              <a:rPr lang="ru-RU" sz="2400" dirty="0">
                <a:latin typeface="+mn-lt"/>
                <a:cs typeface="Times New Roman" pitchFamily="18" charset="0"/>
              </a:rPr>
              <a:t> у </a:t>
            </a:r>
            <a:r>
              <a:rPr lang="ru-RU" sz="2400" dirty="0" err="1">
                <a:latin typeface="+mn-lt"/>
                <a:cs typeface="Times New Roman" pitchFamily="18" charset="0"/>
              </a:rPr>
              <a:t>фронтальній</a:t>
            </a:r>
            <a:r>
              <a:rPr lang="ru-RU" sz="2400" dirty="0">
                <a:latin typeface="+mn-lt"/>
                <a:cs typeface="Times New Roman" pitchFamily="18" charset="0"/>
              </a:rPr>
              <a:t>, </a:t>
            </a:r>
            <a:r>
              <a:rPr lang="ru-RU" sz="2400" dirty="0" err="1">
                <a:latin typeface="+mn-lt"/>
                <a:cs typeface="Times New Roman" pitchFamily="18" charset="0"/>
              </a:rPr>
              <a:t>сагітальній</a:t>
            </a:r>
            <a:r>
              <a:rPr lang="ru-RU" sz="2400" dirty="0">
                <a:latin typeface="+mn-lt"/>
                <a:cs typeface="Times New Roman" pitchFamily="18" charset="0"/>
              </a:rPr>
              <a:t> і </a:t>
            </a:r>
            <a:r>
              <a:rPr lang="ru-RU" sz="2400" dirty="0" err="1">
                <a:latin typeface="+mn-lt"/>
                <a:cs typeface="Times New Roman" pitchFamily="18" charset="0"/>
              </a:rPr>
              <a:t>інших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необхідних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площинах</a:t>
            </a:r>
            <a:r>
              <a:rPr lang="ru-RU" sz="2400" dirty="0">
                <a:latin typeface="+mn-lt"/>
                <a:cs typeface="Times New Roman" pitchFamily="18" charset="0"/>
              </a:rPr>
              <a:t>, а </a:t>
            </a:r>
            <a:r>
              <a:rPr lang="ru-RU" sz="2400" dirty="0" err="1">
                <a:latin typeface="+mn-lt"/>
                <a:cs typeface="Times New Roman" pitchFamily="18" charset="0"/>
              </a:rPr>
              <a:t>також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формувати</a:t>
            </a: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latin typeface="+mn-lt"/>
                <a:cs typeface="Times New Roman" pitchFamily="18" charset="0"/>
              </a:rPr>
              <a:t>тривимірні</a:t>
            </a:r>
            <a:r>
              <a:rPr lang="ru-RU" sz="2400" dirty="0">
                <a:latin typeface="+mn-lt"/>
                <a:cs typeface="Times New Roman" pitchFamily="18" charset="0"/>
              </a:rPr>
              <a:t> (</a:t>
            </a:r>
            <a:r>
              <a:rPr lang="ru-RU" sz="2400" dirty="0" err="1">
                <a:latin typeface="+mn-lt"/>
                <a:cs typeface="Times New Roman" pitchFamily="18" charset="0"/>
              </a:rPr>
              <a:t>об'ємні</a:t>
            </a:r>
            <a:r>
              <a:rPr lang="ru-RU" sz="2400" dirty="0">
                <a:latin typeface="+mn-lt"/>
                <a:cs typeface="Times New Roman" pitchFamily="18" charset="0"/>
              </a:rPr>
              <a:t>) </a:t>
            </a:r>
            <a:r>
              <a:rPr lang="ru-RU" sz="2400" dirty="0" err="1">
                <a:latin typeface="+mn-lt"/>
                <a:cs typeface="Times New Roman" pitchFamily="18" charset="0"/>
              </a:rPr>
              <a:t>зображення</a:t>
            </a:r>
            <a:r>
              <a:rPr lang="ru-RU" sz="2400" dirty="0">
                <a:latin typeface="+mn-lt"/>
                <a:cs typeface="Times New Roman" pitchFamily="18" charset="0"/>
              </a:rPr>
              <a:t>.</a:t>
            </a:r>
            <a:endParaRPr lang="ru-RU" sz="2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22425"/>
            <a:ext cx="8785225" cy="4525963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28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Tx/>
              <a:buChar char="-"/>
              <a:defRPr/>
            </a:pP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відсутність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ефекту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проекційного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накладення</a:t>
            </a:r>
            <a:r>
              <a:rPr lang="ru-RU" dirty="0"/>
              <a:t> (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візуалізувати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проекційно</a:t>
            </a:r>
            <a:r>
              <a:rPr lang="ru-RU" dirty="0"/>
              <a:t> </a:t>
            </a:r>
            <a:r>
              <a:rPr lang="ru-RU" dirty="0" err="1"/>
              <a:t>нашаровуються</a:t>
            </a:r>
            <a:r>
              <a:rPr lang="ru-RU" dirty="0"/>
              <a:t> на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і практично не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на </a:t>
            </a:r>
            <a:r>
              <a:rPr lang="ru-RU" dirty="0" err="1"/>
              <a:t>рутинних</a:t>
            </a:r>
            <a:r>
              <a:rPr lang="ru-RU" dirty="0"/>
              <a:t> </a:t>
            </a:r>
            <a:r>
              <a:rPr lang="ru-RU" dirty="0" err="1"/>
              <a:t>рентгенограмах</a:t>
            </a:r>
            <a:r>
              <a:rPr lang="ru-RU" dirty="0"/>
              <a:t> (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мозок</a:t>
            </a:r>
            <a:r>
              <a:rPr lang="ru-RU" dirty="0"/>
              <a:t>, </a:t>
            </a:r>
            <a:r>
              <a:rPr lang="ru-RU" dirty="0" err="1"/>
              <a:t>підшлункова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, </a:t>
            </a:r>
            <a:r>
              <a:rPr lang="ru-RU" dirty="0" err="1"/>
              <a:t>лімфатичні</a:t>
            </a:r>
            <a:r>
              <a:rPr lang="ru-RU" dirty="0"/>
              <a:t> </a:t>
            </a:r>
            <a:r>
              <a:rPr lang="ru-RU" dirty="0" err="1"/>
              <a:t>вузли</a:t>
            </a:r>
            <a:r>
              <a:rPr lang="ru-RU" dirty="0"/>
              <a:t>)</a:t>
            </a:r>
          </a:p>
          <a:p>
            <a:pPr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Tx/>
              <a:buChar char="-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46037" inden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-  </a:t>
            </a:r>
            <a:r>
              <a:rPr lang="ru-RU" sz="2800" dirty="0" err="1">
                <a:solidFill>
                  <a:schemeClr val="tx1"/>
                </a:solidFill>
              </a:rPr>
              <a:t>денситометрія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кількісний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вимір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рентгенівської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щільності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досліджуваного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об'єкта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одиницях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Хаунсфілда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дозволяє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доповнювати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візуальну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оцінку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комп'ютерно-томографічної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картини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аналізом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щільності</a:t>
            </a:r>
            <a:r>
              <a:rPr lang="ru-RU" dirty="0">
                <a:solidFill>
                  <a:schemeClr val="tx1"/>
                </a:solidFill>
              </a:rPr>
              <a:t> структур,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візуалізуються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  <a:p>
            <a:pPr marL="46037" indent="0">
              <a:spcBef>
                <a:spcPct val="0"/>
              </a:spcBef>
              <a:spcAft>
                <a:spcPct val="0"/>
              </a:spcAft>
              <a:buFont typeface="Georgia" panose="02040502050405020303" pitchFamily="18" charset="0"/>
              <a:buNone/>
              <a:defRPr/>
            </a:pPr>
            <a:r>
              <a:rPr lang="ru-RU" sz="2000" b="1" dirty="0">
                <a:solidFill>
                  <a:srgbClr val="FFFF00"/>
                </a:solidFill>
              </a:rPr>
              <a:t> 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-757238" y="333375"/>
            <a:ext cx="871378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Переваги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 методу КТ:</a:t>
            </a:r>
            <a:b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</a:b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52388"/>
            <a:ext cx="9144000" cy="646112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indent="180975" algn="ctr" eaLnBrk="0" hangingPunct="0">
              <a:defRPr/>
            </a:pPr>
            <a:r>
              <a:rPr lang="ru-RU" sz="3600" b="1" dirty="0" err="1">
                <a:latin typeface="+mj-lt"/>
                <a:cs typeface="Arial" charset="0"/>
              </a:rPr>
              <a:t>Терміни</a:t>
            </a:r>
            <a:r>
              <a:rPr lang="ru-RU" sz="3600" b="1" dirty="0">
                <a:latin typeface="+mj-lt"/>
                <a:cs typeface="Arial" charset="0"/>
              </a:rPr>
              <a:t>, </a:t>
            </a:r>
            <a:r>
              <a:rPr lang="ru-RU" sz="3600" b="1" dirty="0" err="1">
                <a:latin typeface="+mj-lt"/>
                <a:cs typeface="Arial" charset="0"/>
              </a:rPr>
              <a:t>що</a:t>
            </a:r>
            <a:r>
              <a:rPr lang="ru-RU" sz="3600" b="1" dirty="0">
                <a:latin typeface="+mj-lt"/>
                <a:cs typeface="Arial" charset="0"/>
              </a:rPr>
              <a:t> </a:t>
            </a:r>
            <a:r>
              <a:rPr lang="ru-RU" sz="3600" b="1" dirty="0" err="1">
                <a:latin typeface="+mj-lt"/>
                <a:cs typeface="Arial" charset="0"/>
              </a:rPr>
              <a:t>використовуються</a:t>
            </a:r>
            <a:r>
              <a:rPr lang="ru-RU" sz="3600" b="1" dirty="0">
                <a:latin typeface="+mj-lt"/>
                <a:cs typeface="Arial" charset="0"/>
              </a:rPr>
              <a:t> при КТ</a:t>
            </a:r>
            <a:endParaRPr lang="uk-UA" sz="3600" dirty="0">
              <a:latin typeface="+mj-lt"/>
              <a:cs typeface="Arial" charset="0"/>
            </a:endParaRPr>
          </a:p>
        </p:txBody>
      </p:sp>
      <p:pic>
        <p:nvPicPr>
          <p:cNvPr id="63491" name="Picture 4" descr="D:\Наташа\Студенты\Рентген для студ 3 курс\Картинки для лекций\сердце\аневризма аорты гру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692150"/>
            <a:ext cx="4354513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388" y="981075"/>
            <a:ext cx="2586037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srgbClr val="FFFF00"/>
                </a:solidFill>
                <a:latin typeface="+mn-lt"/>
                <a:cs typeface="Arial" charset="0"/>
              </a:rPr>
              <a:t>Гіперденсні</a:t>
            </a:r>
            <a:r>
              <a:rPr lang="ru-RU" sz="20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000" dirty="0">
                <a:latin typeface="+mn-lt"/>
                <a:cs typeface="Arial" charset="0"/>
              </a:rPr>
              <a:t>(</a:t>
            </a:r>
            <a:r>
              <a:rPr lang="ru-RU" sz="2000" dirty="0" err="1">
                <a:latin typeface="+mn-lt"/>
                <a:cs typeface="Arial" charset="0"/>
              </a:rPr>
              <a:t>високощільні</a:t>
            </a:r>
            <a:r>
              <a:rPr lang="ru-RU" sz="2000" dirty="0">
                <a:latin typeface="+mn-lt"/>
                <a:cs typeface="Arial" charset="0"/>
              </a:rPr>
              <a:t>) </a:t>
            </a:r>
            <a:r>
              <a:rPr lang="ru-RU" sz="2000" dirty="0" err="1">
                <a:latin typeface="+mn-lt"/>
                <a:cs typeface="Arial" charset="0"/>
              </a:rPr>
              <a:t>структури</a:t>
            </a:r>
            <a:r>
              <a:rPr lang="ru-RU" sz="2000" dirty="0">
                <a:latin typeface="+mn-lt"/>
                <a:cs typeface="Arial" charset="0"/>
              </a:rPr>
              <a:t> - </a:t>
            </a:r>
            <a:r>
              <a:rPr lang="ru-RU" sz="2000" dirty="0" err="1">
                <a:latin typeface="+mn-lt"/>
                <a:cs typeface="Arial" charset="0"/>
              </a:rPr>
              <a:t>кістка</a:t>
            </a:r>
            <a:r>
              <a:rPr lang="ru-RU" sz="2000" dirty="0">
                <a:latin typeface="+mn-lt"/>
                <a:cs typeface="Arial" charset="0"/>
              </a:rPr>
              <a:t>, кров (</a:t>
            </a:r>
            <a:r>
              <a:rPr lang="ru-RU" sz="2000" dirty="0" err="1">
                <a:latin typeface="+mn-lt"/>
                <a:cs typeface="Arial" charset="0"/>
              </a:rPr>
              <a:t>крововилив</a:t>
            </a:r>
            <a:r>
              <a:rPr lang="ru-RU" sz="2000" dirty="0">
                <a:latin typeface="+mn-lt"/>
                <a:cs typeface="Arial" charset="0"/>
              </a:rPr>
              <a:t> в </a:t>
            </a:r>
            <a:r>
              <a:rPr lang="ru-RU" sz="2000" dirty="0" err="1">
                <a:latin typeface="+mn-lt"/>
                <a:cs typeface="Arial" charset="0"/>
              </a:rPr>
              <a:t>гострий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період</a:t>
            </a:r>
            <a:r>
              <a:rPr lang="ru-RU" sz="2000" dirty="0">
                <a:latin typeface="+mn-lt"/>
                <a:cs typeface="Arial" charset="0"/>
              </a:rPr>
              <a:t>), </a:t>
            </a:r>
            <a:r>
              <a:rPr lang="ru-RU" sz="2000" dirty="0" err="1">
                <a:latin typeface="+mn-lt"/>
                <a:cs typeface="Arial" charset="0"/>
              </a:rPr>
              <a:t>рентгеноконтрастна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речовина</a:t>
            </a:r>
            <a:r>
              <a:rPr lang="ru-RU" sz="2000" dirty="0">
                <a:latin typeface="+mn-lt"/>
                <a:cs typeface="Arial" charset="0"/>
              </a:rPr>
              <a:t> -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білий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колір</a:t>
            </a:r>
            <a:r>
              <a:rPr lang="ru-RU" sz="2000" dirty="0">
                <a:latin typeface="+mn-lt"/>
                <a:cs typeface="Arial" charset="0"/>
              </a:rPr>
              <a:t> на </a:t>
            </a:r>
            <a:r>
              <a:rPr lang="ru-RU" sz="2000" dirty="0" err="1">
                <a:latin typeface="+mn-lt"/>
                <a:cs typeface="Arial" charset="0"/>
              </a:rPr>
              <a:t>томограмі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88138" y="1341438"/>
            <a:ext cx="2447925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srgbClr val="FFFF00"/>
                </a:solidFill>
                <a:latin typeface="+mn-lt"/>
                <a:cs typeface="Arial" charset="0"/>
              </a:rPr>
              <a:t>Гіподенсні</a:t>
            </a:r>
            <a:r>
              <a:rPr lang="ru-RU" sz="2000" dirty="0">
                <a:latin typeface="+mn-lt"/>
                <a:cs typeface="Arial" charset="0"/>
              </a:rPr>
              <a:t> (</a:t>
            </a:r>
            <a:r>
              <a:rPr lang="ru-RU" sz="2000" dirty="0" err="1">
                <a:latin typeface="+mn-lt"/>
                <a:cs typeface="Arial" charset="0"/>
              </a:rPr>
              <a:t>низькощільні</a:t>
            </a:r>
            <a:r>
              <a:rPr lang="ru-RU" sz="2000" dirty="0">
                <a:latin typeface="+mn-lt"/>
                <a:cs typeface="Arial" charset="0"/>
              </a:rPr>
              <a:t>) </a:t>
            </a:r>
            <a:r>
              <a:rPr lang="ru-RU" sz="2000" dirty="0" err="1">
                <a:latin typeface="+mn-lt"/>
                <a:cs typeface="Arial" charset="0"/>
              </a:rPr>
              <a:t>структури</a:t>
            </a:r>
            <a:r>
              <a:rPr lang="ru-RU" sz="2000" dirty="0">
                <a:latin typeface="+mn-lt"/>
                <a:cs typeface="Arial" charset="0"/>
              </a:rPr>
              <a:t> - </a:t>
            </a:r>
            <a:r>
              <a:rPr lang="ru-RU" sz="2000" dirty="0" err="1">
                <a:latin typeface="+mn-lt"/>
                <a:cs typeface="Arial" charset="0"/>
              </a:rPr>
              <a:t>ліквор</a:t>
            </a:r>
            <a:r>
              <a:rPr lang="ru-RU" sz="2000" dirty="0">
                <a:latin typeface="+mn-lt"/>
                <a:cs typeface="Arial" charset="0"/>
              </a:rPr>
              <a:t>,</a:t>
            </a:r>
          </a:p>
          <a:p>
            <a:pPr>
              <a:defRPr/>
            </a:pPr>
            <a:r>
              <a:rPr lang="ru-RU" sz="2000" dirty="0">
                <a:latin typeface="+mn-lt"/>
                <a:cs typeface="Arial" charset="0"/>
              </a:rPr>
              <a:t>гази, </a:t>
            </a:r>
            <a:r>
              <a:rPr lang="ru-RU" sz="2000" dirty="0" err="1">
                <a:latin typeface="+mn-lt"/>
                <a:cs typeface="Arial" charset="0"/>
              </a:rPr>
              <a:t>кістозно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рідиний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вміст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рідина</a:t>
            </a:r>
            <a:r>
              <a:rPr lang="ru-RU" sz="2000" dirty="0">
                <a:latin typeface="+mn-lt"/>
                <a:cs typeface="Arial" charset="0"/>
              </a:rPr>
              <a:t> як </a:t>
            </a:r>
            <a:r>
              <a:rPr lang="ru-RU" sz="2000" dirty="0" err="1">
                <a:latin typeface="+mn-lt"/>
                <a:cs typeface="Arial" charset="0"/>
              </a:rPr>
              <a:t>прояв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набряку</a:t>
            </a:r>
            <a:r>
              <a:rPr lang="ru-RU" sz="2000" dirty="0">
                <a:latin typeface="+mn-lt"/>
                <a:cs typeface="Arial" charset="0"/>
              </a:rPr>
              <a:t> - </a:t>
            </a:r>
            <a:r>
              <a:rPr lang="ru-RU" sz="2000" dirty="0" err="1">
                <a:latin typeface="+mn-lt"/>
                <a:cs typeface="Arial" charset="0"/>
              </a:rPr>
              <a:t>чорний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колір</a:t>
            </a:r>
            <a:r>
              <a:rPr lang="ru-RU" sz="2000" dirty="0">
                <a:latin typeface="+mn-lt"/>
                <a:cs typeface="Arial" charset="0"/>
              </a:rPr>
              <a:t> на </a:t>
            </a:r>
            <a:r>
              <a:rPr lang="ru-RU" sz="2000" dirty="0" err="1">
                <a:latin typeface="+mn-lt"/>
                <a:cs typeface="Arial" charset="0"/>
              </a:rPr>
              <a:t>томограмі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5084763"/>
            <a:ext cx="7704138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srgbClr val="FFFF00"/>
                </a:solidFill>
                <a:latin typeface="+mn-lt"/>
                <a:cs typeface="Arial" charset="0"/>
              </a:rPr>
              <a:t>Ізоденсні</a:t>
            </a:r>
            <a:r>
              <a:rPr lang="ru-RU" sz="2000" dirty="0">
                <a:latin typeface="+mn-lt"/>
                <a:cs typeface="Arial" charset="0"/>
              </a:rPr>
              <a:t> - </a:t>
            </a:r>
            <a:r>
              <a:rPr lang="ru-RU" sz="2000" dirty="0" err="1">
                <a:latin typeface="+mn-lt"/>
                <a:cs typeface="Arial" charset="0"/>
              </a:rPr>
              <a:t>зображення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однакової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щільності</a:t>
            </a:r>
            <a:r>
              <a:rPr lang="ru-RU" sz="2000" dirty="0">
                <a:latin typeface="+mn-lt"/>
                <a:cs typeface="Arial" charset="0"/>
              </a:rPr>
              <a:t> з </a:t>
            </a:r>
            <a:r>
              <a:rPr lang="ru-RU" sz="2000" dirty="0" err="1">
                <a:latin typeface="+mn-lt"/>
                <a:cs typeface="Arial" charset="0"/>
              </a:rPr>
              <a:t>навколишніми</a:t>
            </a:r>
            <a:r>
              <a:rPr lang="ru-RU" sz="2000" dirty="0">
                <a:latin typeface="+mn-lt"/>
                <a:cs typeface="Arial" charset="0"/>
              </a:rPr>
              <a:t> тканинами (</a:t>
            </a:r>
            <a:r>
              <a:rPr lang="ru-RU" sz="2000" dirty="0" err="1">
                <a:latin typeface="+mn-lt"/>
                <a:cs typeface="Arial" charset="0"/>
              </a:rPr>
              <a:t>внутрішньомозковий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крововилив</a:t>
            </a:r>
            <a:r>
              <a:rPr lang="ru-RU" sz="2000" dirty="0">
                <a:latin typeface="+mn-lt"/>
                <a:cs typeface="Arial" charset="0"/>
              </a:rPr>
              <a:t> в </a:t>
            </a:r>
            <a:r>
              <a:rPr lang="ru-RU" sz="2000" dirty="0" err="1">
                <a:latin typeface="+mn-lt"/>
                <a:cs typeface="Arial" charset="0"/>
              </a:rPr>
              <a:t>підгострий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період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утворення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однакової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щільності</a:t>
            </a:r>
            <a:r>
              <a:rPr lang="ru-RU" sz="2000" dirty="0">
                <a:latin typeface="+mn-lt"/>
                <a:cs typeface="Arial" charset="0"/>
              </a:rPr>
              <a:t> з </a:t>
            </a:r>
            <a:r>
              <a:rPr lang="ru-RU" sz="2000" dirty="0" err="1">
                <a:latin typeface="+mn-lt"/>
                <a:cs typeface="Arial" charset="0"/>
              </a:rPr>
              <a:t>паренхіматозними</a:t>
            </a:r>
            <a:r>
              <a:rPr lang="ru-RU" sz="2000" dirty="0">
                <a:latin typeface="+mn-lt"/>
                <a:cs typeface="Arial" charset="0"/>
              </a:rPr>
              <a:t> органами) - </a:t>
            </a:r>
            <a:r>
              <a:rPr lang="ru-RU" sz="2000" dirty="0" err="1">
                <a:latin typeface="+mn-lt"/>
                <a:cs typeface="Arial" charset="0"/>
              </a:rPr>
              <a:t>сірий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колір</a:t>
            </a:r>
            <a:r>
              <a:rPr lang="ru-RU" sz="2000" dirty="0">
                <a:latin typeface="+mn-lt"/>
                <a:cs typeface="Arial" charset="0"/>
              </a:rPr>
              <a:t> на </a:t>
            </a:r>
            <a:r>
              <a:rPr lang="ru-RU" sz="2000" dirty="0" err="1">
                <a:latin typeface="+mn-lt"/>
                <a:cs typeface="Arial" charset="0"/>
              </a:rPr>
              <a:t>томограмі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D:\Наташа\Студенты\Конференция\Сонограммы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422650"/>
            <a:ext cx="2854325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2" descr="D:\Наташа\Студенты\радиология для студ 5 курс\Карт для лекц\Rayos_X_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7"/>
          <a:stretch>
            <a:fillRect/>
          </a:stretch>
        </p:blipFill>
        <p:spPr bwMode="auto">
          <a:xfrm>
            <a:off x="17463" y="0"/>
            <a:ext cx="4286250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050" cy="1143000"/>
          </a:xfrm>
        </p:spPr>
        <p:txBody>
          <a:bodyPr/>
          <a:lstStyle/>
          <a:p>
            <a:pPr marL="0" indent="0"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Ультразвукова діагностика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765175"/>
            <a:ext cx="9036050" cy="60007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dirty="0">
                <a:latin typeface="+mn-lt"/>
                <a:cs typeface="Arial" charset="0"/>
              </a:rPr>
              <a:t>- Метод </a:t>
            </a:r>
            <a:r>
              <a:rPr lang="ru-RU" sz="2400" dirty="0" err="1">
                <a:latin typeface="+mn-lt"/>
                <a:cs typeface="Arial" charset="0"/>
              </a:rPr>
              <a:t>візуалізації</a:t>
            </a:r>
            <a:endParaRPr lang="ru-RU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ru-RU" sz="2400" dirty="0">
                <a:latin typeface="+mn-lt"/>
                <a:cs typeface="Arial" charset="0"/>
              </a:rPr>
              <a:t>                                           з </a:t>
            </a:r>
            <a:r>
              <a:rPr lang="ru-RU" sz="2400" dirty="0" err="1">
                <a:latin typeface="+mn-lt"/>
                <a:cs typeface="Arial" charset="0"/>
              </a:rPr>
              <a:t>використанням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ультразвукових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хвиль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які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відбиваються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від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середовищ</a:t>
            </a:r>
            <a:endParaRPr lang="ru-RU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ru-RU" sz="2400" dirty="0">
                <a:latin typeface="+mn-lt"/>
                <a:cs typeface="Arial" charset="0"/>
              </a:rPr>
              <a:t>з </a:t>
            </a:r>
            <a:r>
              <a:rPr lang="ru-RU" sz="2400" dirty="0" err="1">
                <a:latin typeface="+mn-lt"/>
                <a:cs typeface="Arial" charset="0"/>
              </a:rPr>
              <a:t>різними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акустичними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властивостями</a:t>
            </a:r>
            <a:r>
              <a:rPr lang="ru-RU" sz="2400" dirty="0">
                <a:latin typeface="+mn-lt"/>
                <a:cs typeface="Arial" charset="0"/>
              </a:rPr>
              <a:t>.</a:t>
            </a:r>
          </a:p>
          <a:p>
            <a:pPr algn="r">
              <a:defRPr/>
            </a:pPr>
            <a:endParaRPr lang="ru-RU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ru-RU" sz="2400" dirty="0">
                <a:latin typeface="+mn-lt"/>
                <a:cs typeface="Arial" charset="0"/>
              </a:rPr>
              <a:t>     </a:t>
            </a:r>
            <a:r>
              <a:rPr lang="ru-RU" sz="2400" dirty="0" err="1">
                <a:latin typeface="+mn-lt"/>
                <a:cs typeface="Arial" charset="0"/>
              </a:rPr>
              <a:t>Ультразвукові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хвилі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пружні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коливання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середовища</a:t>
            </a:r>
            <a:r>
              <a:rPr lang="ru-RU" sz="2400" dirty="0">
                <a:latin typeface="+mn-lt"/>
                <a:cs typeface="Arial" charset="0"/>
              </a:rPr>
              <a:t> з частотою, </a:t>
            </a:r>
            <a:r>
              <a:rPr lang="ru-RU" sz="2400" dirty="0" err="1">
                <a:latin typeface="+mn-lt"/>
                <a:cs typeface="Arial" charset="0"/>
              </a:rPr>
              <a:t>що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перевищує</a:t>
            </a:r>
            <a:r>
              <a:rPr lang="ru-RU" sz="2400" dirty="0">
                <a:latin typeface="+mn-lt"/>
                <a:cs typeface="Arial" charset="0"/>
              </a:rPr>
              <a:t> частоту </a:t>
            </a:r>
            <a:r>
              <a:rPr lang="ru-RU" sz="2400" dirty="0" err="1">
                <a:latin typeface="+mn-lt"/>
                <a:cs typeface="Arial" charset="0"/>
              </a:rPr>
              <a:t>коливання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чутних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людиною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звуків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понад</a:t>
            </a:r>
            <a:r>
              <a:rPr lang="ru-RU" sz="2400" dirty="0">
                <a:latin typeface="+mn-lt"/>
                <a:cs typeface="Arial" charset="0"/>
              </a:rPr>
              <a:t> 20 кГц.</a:t>
            </a:r>
          </a:p>
          <a:p>
            <a:pPr algn="r">
              <a:defRPr/>
            </a:pP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1880р. - </a:t>
            </a:r>
            <a:r>
              <a:rPr lang="ru-RU" sz="2400" dirty="0" err="1">
                <a:latin typeface="+mn-lt"/>
                <a:cs typeface="Arial" charset="0"/>
              </a:rPr>
              <a:t>П'єр</a:t>
            </a:r>
            <a:r>
              <a:rPr lang="ru-RU" sz="2400" dirty="0">
                <a:latin typeface="+mn-lt"/>
                <a:cs typeface="Arial" charset="0"/>
              </a:rPr>
              <a:t> і Жак </a:t>
            </a:r>
            <a:r>
              <a:rPr lang="ru-RU" sz="2400" dirty="0" err="1">
                <a:latin typeface="+mn-lt"/>
                <a:cs typeface="Arial" charset="0"/>
              </a:rPr>
              <a:t>Кюрі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відкрили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прямий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п'єзоефект</a:t>
            </a:r>
            <a:r>
              <a:rPr lang="ru-RU" sz="24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1881р - Г. </a:t>
            </a:r>
            <a:r>
              <a:rPr lang="ru-RU" sz="2400" dirty="0" err="1">
                <a:latin typeface="+mn-lt"/>
                <a:cs typeface="Arial" charset="0"/>
              </a:rPr>
              <a:t>Ліпман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зворотний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п'єзоефект</a:t>
            </a:r>
            <a:r>
              <a:rPr lang="ru-RU" sz="24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Вперше</a:t>
            </a:r>
            <a:r>
              <a:rPr lang="ru-RU" sz="2400" dirty="0">
                <a:latin typeface="+mn-lt"/>
                <a:cs typeface="Arial" charset="0"/>
              </a:rPr>
              <a:t> УЗД в </a:t>
            </a:r>
            <a:r>
              <a:rPr lang="ru-RU" sz="2400" dirty="0" err="1">
                <a:latin typeface="+mn-lt"/>
                <a:cs typeface="Arial" charset="0"/>
              </a:rPr>
              <a:t>клініці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застосовано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невропатологом </a:t>
            </a:r>
            <a:r>
              <a:rPr lang="en-US" sz="2400" dirty="0">
                <a:latin typeface="+mn-lt"/>
                <a:cs typeface="Arial" charset="0"/>
              </a:rPr>
              <a:t>K.</a:t>
            </a:r>
            <a:r>
              <a:rPr lang="uk-UA" sz="2400" dirty="0">
                <a:latin typeface="+mn-lt"/>
                <a:cs typeface="Arial" charset="0"/>
              </a:rPr>
              <a:t> </a:t>
            </a:r>
            <a:r>
              <a:rPr lang="en-US" sz="2400" dirty="0">
                <a:latin typeface="+mn-lt"/>
                <a:cs typeface="Arial" charset="0"/>
              </a:rPr>
              <a:t>Th. </a:t>
            </a:r>
            <a:r>
              <a:rPr lang="en-US" sz="2400" dirty="0" err="1">
                <a:latin typeface="+mn-lt"/>
                <a:cs typeface="Arial" charset="0"/>
              </a:rPr>
              <a:t>Dussik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ru-RU" sz="2400" dirty="0">
                <a:latin typeface="+mn-lt"/>
                <a:cs typeface="Arial" charset="0"/>
              </a:rPr>
              <a:t>в 1940 р.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З 1954 р. </a:t>
            </a:r>
            <a:r>
              <a:rPr lang="ru-RU" sz="2400" dirty="0" err="1">
                <a:latin typeface="+mn-lt"/>
                <a:cs typeface="Arial" charset="0"/>
              </a:rPr>
              <a:t>поширення</a:t>
            </a:r>
            <a:r>
              <a:rPr lang="ru-RU" sz="2400" dirty="0">
                <a:latin typeface="+mn-lt"/>
                <a:cs typeface="Arial" charset="0"/>
              </a:rPr>
              <a:t> в </a:t>
            </a:r>
            <a:r>
              <a:rPr lang="ru-RU" sz="2400" dirty="0" err="1">
                <a:latin typeface="+mn-lt"/>
                <a:cs typeface="Arial" charset="0"/>
              </a:rPr>
              <a:t>практиці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(</a:t>
            </a:r>
            <a:r>
              <a:rPr lang="en-US" sz="2400" dirty="0">
                <a:latin typeface="+mn-lt"/>
                <a:cs typeface="Arial" charset="0"/>
              </a:rPr>
              <a:t>J.G. Holmes </a:t>
            </a:r>
            <a:r>
              <a:rPr lang="ru-RU" sz="2400" dirty="0">
                <a:latin typeface="+mn-lt"/>
                <a:cs typeface="Arial" charset="0"/>
              </a:rPr>
              <a:t>створив </a:t>
            </a:r>
            <a:r>
              <a:rPr lang="ru-RU" sz="2400" dirty="0" err="1">
                <a:latin typeface="+mn-lt"/>
                <a:cs typeface="Arial" charset="0"/>
              </a:rPr>
              <a:t>водяну</a:t>
            </a:r>
            <a:r>
              <a:rPr lang="ru-RU" sz="2400" dirty="0">
                <a:latin typeface="+mn-lt"/>
                <a:cs typeface="Arial" charset="0"/>
              </a:rPr>
              <a:t> подушку).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143000"/>
          </a:xfrm>
        </p:spPr>
        <p:txBody>
          <a:bodyPr/>
          <a:lstStyle/>
          <a:p>
            <a:pPr marL="0" indent="0">
              <a:buFont typeface="Georgia" panose="02040502050405020303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</a:rPr>
              <a:t>Формування зображення при УЗД</a:t>
            </a:r>
          </a:p>
        </p:txBody>
      </p:sp>
      <p:sp>
        <p:nvSpPr>
          <p:cNvPr id="65539" name="Прямоугольник 2"/>
          <p:cNvSpPr>
            <a:spLocks noChangeArrowheads="1"/>
          </p:cNvSpPr>
          <p:nvPr/>
        </p:nvSpPr>
        <p:spPr bwMode="auto">
          <a:xfrm>
            <a:off x="468313" y="1557338"/>
            <a:ext cx="84248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Ультразвукові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хвилі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проходячи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через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тканини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людини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відображаються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в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різній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мірі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від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середовищ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різної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щільності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і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повертаючись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формують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  <a:latin typeface="Arial" panose="020B0604020202020204" pitchFamily="34" charset="0"/>
              </a:rPr>
              <a:t>зображення</a:t>
            </a:r>
            <a:r>
              <a:rPr lang="ru-RU" altLang="uk-UA" sz="28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uk-UA" altLang="uk-UA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0" y="3425825"/>
            <a:ext cx="9144000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err="1">
                <a:latin typeface="+mn-lt"/>
                <a:cs typeface="Arial" charset="0"/>
              </a:rPr>
              <a:t>Ультрасонографічне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зображення</a:t>
            </a:r>
            <a:endParaRPr lang="ru-RU" sz="28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800" dirty="0" err="1">
                <a:latin typeface="+mn-lt"/>
                <a:cs typeface="Arial" charset="0"/>
              </a:rPr>
              <a:t>може</a:t>
            </a:r>
            <a:r>
              <a:rPr lang="ru-RU" sz="2800" dirty="0">
                <a:latin typeface="+mn-lt"/>
                <a:cs typeface="Arial" charset="0"/>
              </a:rPr>
              <a:t> бути </a:t>
            </a:r>
            <a:r>
              <a:rPr lang="ru-RU" sz="2800" dirty="0" err="1">
                <a:latin typeface="+mn-lt"/>
                <a:cs typeface="Arial" charset="0"/>
              </a:rPr>
              <a:t>динамічним</a:t>
            </a:r>
            <a:r>
              <a:rPr lang="ru-RU" sz="2800" dirty="0">
                <a:latin typeface="+mn-lt"/>
                <a:cs typeface="Arial" charset="0"/>
              </a:rPr>
              <a:t> - на </a:t>
            </a:r>
            <a:r>
              <a:rPr lang="ru-RU" sz="2800" dirty="0" err="1">
                <a:latin typeface="+mn-lt"/>
                <a:cs typeface="Arial" charset="0"/>
              </a:rPr>
              <a:t>екрані</a:t>
            </a:r>
            <a:r>
              <a:rPr lang="ru-RU" sz="2800" dirty="0">
                <a:latin typeface="+mn-lt"/>
                <a:cs typeface="Arial" charset="0"/>
              </a:rPr>
              <a:t> УЗ-сканера,</a:t>
            </a:r>
          </a:p>
          <a:p>
            <a:pPr algn="ctr">
              <a:defRPr/>
            </a:pPr>
            <a:r>
              <a:rPr lang="ru-RU" sz="2800" dirty="0">
                <a:latin typeface="+mn-lt"/>
                <a:cs typeface="Arial" charset="0"/>
              </a:rPr>
              <a:t>в </a:t>
            </a:r>
            <a:r>
              <a:rPr lang="ru-RU" sz="2800" dirty="0" err="1">
                <a:latin typeface="+mn-lt"/>
                <a:cs typeface="Arial" charset="0"/>
              </a:rPr>
              <a:t>масштабі</a:t>
            </a:r>
            <a:r>
              <a:rPr lang="ru-RU" sz="2800" dirty="0">
                <a:latin typeface="+mn-lt"/>
                <a:cs typeface="Arial" charset="0"/>
              </a:rPr>
              <a:t> «реального часу».</a:t>
            </a:r>
            <a:endParaRPr lang="uk-UA" sz="2800" dirty="0">
              <a:latin typeface="+mn-lt"/>
              <a:cs typeface="Arial" charset="0"/>
            </a:endParaRPr>
          </a:p>
        </p:txBody>
      </p:sp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-30163" y="5013325"/>
            <a:ext cx="9144001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err="1">
                <a:latin typeface="+mn-lt"/>
                <a:cs typeface="Arial" charset="0"/>
              </a:rPr>
              <a:t>Ультрасонографічне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зображення</a:t>
            </a:r>
            <a:endParaRPr lang="ru-RU" sz="28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800" dirty="0" err="1">
                <a:latin typeface="+mn-lt"/>
                <a:cs typeface="Arial" charset="0"/>
              </a:rPr>
              <a:t>може</a:t>
            </a:r>
            <a:r>
              <a:rPr lang="ru-RU" sz="2800" dirty="0">
                <a:latin typeface="+mn-lt"/>
                <a:cs typeface="Arial" charset="0"/>
              </a:rPr>
              <a:t> бути </a:t>
            </a:r>
            <a:r>
              <a:rPr lang="ru-RU" sz="2800" dirty="0" err="1">
                <a:latin typeface="+mn-lt"/>
                <a:cs typeface="Arial" charset="0"/>
              </a:rPr>
              <a:t>статичним</a:t>
            </a:r>
            <a:r>
              <a:rPr lang="ru-RU" sz="2800" dirty="0">
                <a:latin typeface="+mn-lt"/>
                <a:cs typeface="Arial" charset="0"/>
              </a:rPr>
              <a:t> - на </a:t>
            </a:r>
            <a:r>
              <a:rPr lang="ru-RU" sz="2800" dirty="0" err="1">
                <a:latin typeface="+mn-lt"/>
                <a:cs typeface="Arial" charset="0"/>
              </a:rPr>
              <a:t>твердих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носіях</a:t>
            </a:r>
            <a:endParaRPr lang="ru-RU" sz="28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800" dirty="0">
                <a:latin typeface="+mn-lt"/>
                <a:cs typeface="Arial" charset="0"/>
              </a:rPr>
              <a:t>у </a:t>
            </a:r>
            <a:r>
              <a:rPr lang="ru-RU" sz="2800" dirty="0" err="1">
                <a:latin typeface="+mn-lt"/>
                <a:cs typeface="Arial" charset="0"/>
              </a:rPr>
              <a:t>вигляді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сонограм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ru-RU" sz="2800" dirty="0" err="1">
                <a:latin typeface="+mn-lt"/>
                <a:cs typeface="Arial" charset="0"/>
              </a:rPr>
              <a:t>або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ехограм</a:t>
            </a:r>
            <a:r>
              <a:rPr lang="ru-RU" sz="2800" dirty="0">
                <a:latin typeface="+mn-lt"/>
                <a:cs typeface="Arial" charset="0"/>
              </a:rPr>
              <a:t>.</a:t>
            </a:r>
            <a:endParaRPr lang="uk-UA" sz="2800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042988" y="188913"/>
            <a:ext cx="6625356" cy="560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 Р О М Е Н Е В А  Д І А Г Н О С Т И К А</a:t>
            </a: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рентгенологія</a:t>
            </a: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рентгенівська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компьютерна</a:t>
            </a:r>
            <a:b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</a:b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томографія</a:t>
            </a: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радіонуклідна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 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діагностика</a:t>
            </a: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(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ядерна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 медицина)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ультразвукове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сканування</a:t>
            </a:r>
            <a:b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</a:b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 (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сонографія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магнітно-резонансна</a:t>
            </a:r>
            <a:r>
              <a:rPr lang="ru-RU" sz="280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rgbClr val="FFFFFF"/>
                </a:solidFill>
                <a:latin typeface="+mn-lt"/>
                <a:cs typeface="+mn-cs"/>
              </a:rPr>
              <a:t>томографія</a:t>
            </a:r>
            <a:endParaRPr lang="ru-RU" sz="28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450" y="6184900"/>
            <a:ext cx="5761038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 err="1">
                <a:latin typeface="+mn-lt"/>
                <a:cs typeface="Times New Roman" pitchFamily="18" charset="0"/>
              </a:rPr>
              <a:t>інтервенційна</a:t>
            </a:r>
            <a:r>
              <a:rPr lang="ru-RU" sz="2800" dirty="0">
                <a:latin typeface="+mn-lt"/>
                <a:cs typeface="Times New Roman" pitchFamily="18" charset="0"/>
              </a:rPr>
              <a:t> </a:t>
            </a:r>
            <a:r>
              <a:rPr lang="ru-RU" sz="2800" dirty="0" err="1">
                <a:latin typeface="+mn-lt"/>
                <a:cs typeface="Times New Roman" pitchFamily="18" charset="0"/>
              </a:rPr>
              <a:t>радіологія</a:t>
            </a:r>
            <a:r>
              <a:rPr lang="uk-UA" sz="2800" dirty="0">
                <a:latin typeface="+mn-lt"/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179388" y="146050"/>
            <a:ext cx="8964612" cy="60631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FFFF00"/>
                </a:solidFill>
                <a:latin typeface="+mn-lt"/>
                <a:cs typeface="Arial" charset="0"/>
              </a:rPr>
              <a:t>Допплерівські</a:t>
            </a:r>
            <a:r>
              <a:rPr lang="ru-RU" sz="28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+mn-lt"/>
                <a:cs typeface="Arial" charset="0"/>
              </a:rPr>
              <a:t>режими</a:t>
            </a:r>
            <a:endParaRPr lang="ru-RU" sz="2800" b="1" dirty="0">
              <a:solidFill>
                <a:srgbClr val="FFFF00"/>
              </a:solidFill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400" dirty="0" err="1">
                <a:latin typeface="+mn-lt"/>
                <a:cs typeface="Arial" charset="0"/>
              </a:rPr>
              <a:t>Ефект</a:t>
            </a:r>
            <a:r>
              <a:rPr lang="ru-RU" sz="2400" dirty="0">
                <a:latin typeface="+mn-lt"/>
                <a:cs typeface="Arial" charset="0"/>
              </a:rPr>
              <a:t> Доплера - </a:t>
            </a:r>
            <a:r>
              <a:rPr lang="ru-RU" sz="2400" dirty="0" err="1">
                <a:latin typeface="+mn-lt"/>
                <a:cs typeface="Arial" charset="0"/>
              </a:rPr>
              <a:t>це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зміна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частоти</a:t>
            </a:r>
            <a:r>
              <a:rPr lang="ru-RU" sz="2400" dirty="0">
                <a:latin typeface="+mn-lt"/>
                <a:cs typeface="Arial" charset="0"/>
              </a:rPr>
              <a:t> і </a:t>
            </a:r>
            <a:r>
              <a:rPr lang="ru-RU" sz="2400" dirty="0" err="1">
                <a:latin typeface="+mn-lt"/>
                <a:cs typeface="Arial" charset="0"/>
              </a:rPr>
              <a:t>довжини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хвилі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що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спостерігається</a:t>
            </a:r>
            <a:r>
              <a:rPr lang="ru-RU" sz="2400" dirty="0">
                <a:latin typeface="+mn-lt"/>
                <a:cs typeface="Arial" charset="0"/>
              </a:rPr>
              <a:t> при </a:t>
            </a:r>
            <a:r>
              <a:rPr lang="ru-RU" sz="2400" dirty="0" err="1">
                <a:latin typeface="+mn-lt"/>
                <a:cs typeface="Arial" charset="0"/>
              </a:rPr>
              <a:t>русі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джерела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хвиль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щодо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їх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приймача</a:t>
            </a:r>
            <a:r>
              <a:rPr lang="ru-RU" sz="2400" dirty="0">
                <a:latin typeface="+mn-lt"/>
                <a:cs typeface="Arial" charset="0"/>
              </a:rPr>
              <a:t>.</a:t>
            </a:r>
          </a:p>
          <a:p>
            <a:pPr algn="ctr">
              <a:defRPr/>
            </a:pPr>
            <a:endParaRPr lang="ru-RU" sz="2400" dirty="0"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ru-RU" sz="2400" dirty="0">
                <a:latin typeface="+mn-lt"/>
                <a:cs typeface="Arial" charset="0"/>
              </a:rPr>
              <a:t>За </a:t>
            </a:r>
            <a:r>
              <a:rPr lang="ru-RU" sz="2400" dirty="0" err="1">
                <a:latin typeface="+mn-lt"/>
                <a:cs typeface="Arial" charset="0"/>
              </a:rPr>
              <a:t>допомогою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ефекту</a:t>
            </a:r>
            <a:r>
              <a:rPr lang="ru-RU" sz="2400" dirty="0">
                <a:latin typeface="+mn-lt"/>
                <a:cs typeface="Arial" charset="0"/>
              </a:rPr>
              <a:t> Доплера на ультразвуковому </a:t>
            </a:r>
            <a:r>
              <a:rPr lang="ru-RU" sz="2400" dirty="0" err="1">
                <a:latin typeface="+mn-lt"/>
                <a:cs typeface="Arial" charset="0"/>
              </a:rPr>
              <a:t>сканері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вимірюють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швидкість</a:t>
            </a:r>
            <a:r>
              <a:rPr lang="ru-RU" sz="2400" dirty="0">
                <a:latin typeface="+mn-lt"/>
                <a:cs typeface="Arial" charset="0"/>
              </a:rPr>
              <a:t> і </a:t>
            </a:r>
            <a:r>
              <a:rPr lang="ru-RU" sz="2400" dirty="0" err="1">
                <a:latin typeface="+mn-lt"/>
                <a:cs typeface="Arial" charset="0"/>
              </a:rPr>
              <a:t>інші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показники</a:t>
            </a:r>
            <a:r>
              <a:rPr lang="ru-RU" sz="2400" dirty="0">
                <a:latin typeface="+mn-lt"/>
                <a:cs typeface="Arial" charset="0"/>
              </a:rPr>
              <a:t> кровотоку.</a:t>
            </a:r>
          </a:p>
          <a:p>
            <a:pPr algn="ctr">
              <a:defRPr/>
            </a:pPr>
            <a:r>
              <a:rPr lang="ru-RU" sz="2400" dirty="0" err="1">
                <a:latin typeface="+mn-lt"/>
                <a:cs typeface="Arial" charset="0"/>
              </a:rPr>
              <a:t>Ультразвукова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хвиля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відбиваючись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від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рухомих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об'єктів</a:t>
            </a:r>
            <a:r>
              <a:rPr lang="ru-RU" sz="2400" dirty="0">
                <a:latin typeface="+mn-lt"/>
                <a:cs typeface="Arial" charset="0"/>
              </a:rPr>
              <a:t> (</a:t>
            </a:r>
            <a:r>
              <a:rPr lang="ru-RU" sz="2400" dirty="0" err="1">
                <a:latin typeface="+mn-lt"/>
                <a:cs typeface="Arial" charset="0"/>
              </a:rPr>
              <a:t>крові</a:t>
            </a:r>
            <a:r>
              <a:rPr lang="ru-RU" sz="2400" dirty="0">
                <a:latin typeface="+mn-lt"/>
                <a:cs typeface="Arial" charset="0"/>
              </a:rPr>
              <a:t> в </a:t>
            </a:r>
            <a:r>
              <a:rPr lang="ru-RU" sz="2400" dirty="0" err="1">
                <a:latin typeface="+mn-lt"/>
                <a:cs typeface="Arial" charset="0"/>
              </a:rPr>
              <a:t>судинах</a:t>
            </a:r>
            <a:r>
              <a:rPr lang="ru-RU" sz="2400" dirty="0">
                <a:latin typeface="+mn-lt"/>
                <a:cs typeface="Arial" charset="0"/>
              </a:rPr>
              <a:t>), </a:t>
            </a:r>
            <a:r>
              <a:rPr lang="ru-RU" sz="2400" dirty="0" err="1">
                <a:latin typeface="+mn-lt"/>
                <a:cs typeface="Arial" charset="0"/>
              </a:rPr>
              <a:t>змінює</a:t>
            </a:r>
            <a:r>
              <a:rPr lang="ru-RU" sz="2400" dirty="0">
                <a:latin typeface="+mn-lt"/>
                <a:cs typeface="Arial" charset="0"/>
              </a:rPr>
              <a:t> свою частоту.</a:t>
            </a:r>
          </a:p>
          <a:p>
            <a:pPr algn="ctr">
              <a:defRPr/>
            </a:pP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За величиною </a:t>
            </a:r>
            <a:r>
              <a:rPr lang="ru-RU" sz="2400" dirty="0" err="1">
                <a:latin typeface="+mn-lt"/>
                <a:cs typeface="Arial" charset="0"/>
              </a:rPr>
              <a:t>зміни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частоти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відлуння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щодо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ультразвукової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хвилі</a:t>
            </a:r>
            <a:r>
              <a:rPr lang="ru-RU" sz="2400" dirty="0">
                <a:latin typeface="+mn-lt"/>
                <a:cs typeface="Arial" charset="0"/>
              </a:rPr>
              <a:t>,</a:t>
            </a: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генерується</a:t>
            </a:r>
            <a:r>
              <a:rPr lang="ru-RU" sz="2400" dirty="0">
                <a:latin typeface="+mn-lt"/>
                <a:cs typeface="Arial" charset="0"/>
              </a:rPr>
              <a:t> датчиком,</a:t>
            </a: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визначають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напрям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і </a:t>
            </a:r>
            <a:r>
              <a:rPr lang="ru-RU" sz="2400" dirty="0" err="1">
                <a:latin typeface="+mn-lt"/>
                <a:cs typeface="Arial" charset="0"/>
              </a:rPr>
              <a:t>швидкість</a:t>
            </a:r>
            <a:r>
              <a:rPr lang="ru-RU" sz="2400" dirty="0">
                <a:latin typeface="+mn-lt"/>
                <a:cs typeface="Arial" charset="0"/>
              </a:rPr>
              <a:t> кровотоку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в </a:t>
            </a:r>
            <a:r>
              <a:rPr lang="ru-RU" sz="2400" dirty="0" err="1">
                <a:latin typeface="+mn-lt"/>
                <a:cs typeface="Arial" charset="0"/>
              </a:rPr>
              <a:t>судині</a:t>
            </a:r>
            <a:r>
              <a:rPr lang="ru-RU" sz="2400" dirty="0">
                <a:latin typeface="+mn-lt"/>
                <a:cs typeface="Arial" charset="0"/>
              </a:rPr>
              <a:t>.</a:t>
            </a:r>
          </a:p>
        </p:txBody>
      </p:sp>
      <p:pic>
        <p:nvPicPr>
          <p:cNvPr id="66563" name="Picture 2" descr="http://www.medison.ru/uzi/img/p5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"/>
          <a:stretch>
            <a:fillRect/>
          </a:stretch>
        </p:blipFill>
        <p:spPr bwMode="auto">
          <a:xfrm>
            <a:off x="4662488" y="3841750"/>
            <a:ext cx="345440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65113" y="157163"/>
            <a:ext cx="9036050" cy="600164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 err="1">
                <a:latin typeface="+mj-lt"/>
                <a:cs typeface="Arial" charset="0"/>
              </a:rPr>
              <a:t>Терміни</a:t>
            </a:r>
            <a:r>
              <a:rPr lang="ru-RU" sz="3200" dirty="0">
                <a:latin typeface="+mj-lt"/>
                <a:cs typeface="Arial" charset="0"/>
              </a:rPr>
              <a:t>, </a:t>
            </a:r>
            <a:r>
              <a:rPr lang="ru-RU" sz="3200" dirty="0" err="1">
                <a:latin typeface="+mj-lt"/>
                <a:cs typeface="Arial" charset="0"/>
              </a:rPr>
              <a:t>які</a:t>
            </a:r>
            <a:r>
              <a:rPr lang="ru-RU" sz="3200" dirty="0">
                <a:latin typeface="+mj-lt"/>
                <a:cs typeface="Arial" charset="0"/>
              </a:rPr>
              <a:t> </a:t>
            </a:r>
            <a:r>
              <a:rPr lang="ru-RU" sz="3200" dirty="0" err="1">
                <a:latin typeface="+mj-lt"/>
                <a:cs typeface="Arial" charset="0"/>
              </a:rPr>
              <a:t>застосовують</a:t>
            </a:r>
            <a:r>
              <a:rPr lang="ru-RU" sz="3200" dirty="0">
                <a:latin typeface="+mj-lt"/>
                <a:cs typeface="Arial" charset="0"/>
              </a:rPr>
              <a:t> в УЗД</a:t>
            </a:r>
          </a:p>
          <a:p>
            <a:pPr>
              <a:defRPr/>
            </a:pPr>
            <a:r>
              <a:rPr lang="ru-RU" sz="2200" b="1" dirty="0" err="1">
                <a:solidFill>
                  <a:srgbClr val="FFFF00"/>
                </a:solidFill>
                <a:latin typeface="+mn-lt"/>
                <a:cs typeface="Arial" charset="0"/>
              </a:rPr>
              <a:t>Ізоехогенні</a:t>
            </a:r>
            <a:r>
              <a:rPr lang="ru-RU" sz="22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200" b="1" dirty="0" err="1">
                <a:solidFill>
                  <a:srgbClr val="FFFF00"/>
                </a:solidFill>
                <a:latin typeface="+mn-lt"/>
                <a:cs typeface="Arial" charset="0"/>
              </a:rPr>
              <a:t>структури</a:t>
            </a:r>
            <a:r>
              <a:rPr lang="ru-RU" sz="22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200" dirty="0">
                <a:latin typeface="+mn-lt"/>
                <a:cs typeface="Arial" charset="0"/>
              </a:rPr>
              <a:t>- </a:t>
            </a:r>
            <a:r>
              <a:rPr lang="ru-RU" sz="2200" dirty="0" err="1">
                <a:latin typeface="+mn-lt"/>
                <a:cs typeface="Arial" charset="0"/>
              </a:rPr>
              <a:t>паренхіматозні</a:t>
            </a:r>
            <a:r>
              <a:rPr lang="ru-RU" sz="2200" dirty="0"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органи</a:t>
            </a:r>
            <a:r>
              <a:rPr lang="ru-RU" sz="2200" dirty="0">
                <a:latin typeface="+mn-lt"/>
                <a:cs typeface="Arial" charset="0"/>
              </a:rPr>
              <a:t> і </a:t>
            </a:r>
            <a:r>
              <a:rPr lang="ru-RU" sz="2200" dirty="0" err="1">
                <a:latin typeface="+mn-lt"/>
                <a:cs typeface="Arial" charset="0"/>
              </a:rPr>
              <a:t>тканини</a:t>
            </a:r>
            <a:r>
              <a:rPr lang="ru-RU" sz="2200" dirty="0"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подібні</a:t>
            </a:r>
            <a:r>
              <a:rPr lang="ru-RU" sz="2200" dirty="0">
                <a:latin typeface="+mn-lt"/>
                <a:cs typeface="Arial" charset="0"/>
              </a:rPr>
              <a:t> до них за </a:t>
            </a:r>
            <a:r>
              <a:rPr lang="ru-RU" sz="2200" dirty="0" err="1">
                <a:latin typeface="+mn-lt"/>
                <a:cs typeface="Arial" charset="0"/>
              </a:rPr>
              <a:t>щільністю</a:t>
            </a:r>
            <a:r>
              <a:rPr lang="ru-RU" sz="22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2200" b="1" dirty="0" err="1">
                <a:solidFill>
                  <a:srgbClr val="FFFF00"/>
                </a:solidFill>
                <a:latin typeface="+mn-lt"/>
                <a:cs typeface="Arial" charset="0"/>
              </a:rPr>
              <a:t>Анехогенні</a:t>
            </a:r>
            <a:r>
              <a:rPr lang="ru-RU" sz="22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200" b="1" dirty="0" err="1">
                <a:solidFill>
                  <a:srgbClr val="FFFF00"/>
                </a:solidFill>
                <a:latin typeface="+mn-lt"/>
                <a:cs typeface="Arial" charset="0"/>
              </a:rPr>
              <a:t>або</a:t>
            </a:r>
            <a:r>
              <a:rPr lang="ru-RU" sz="22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200" b="1" dirty="0" err="1">
                <a:solidFill>
                  <a:srgbClr val="FFFF00"/>
                </a:solidFill>
                <a:latin typeface="+mn-lt"/>
                <a:cs typeface="Arial" charset="0"/>
              </a:rPr>
              <a:t>гіпоехогенні</a:t>
            </a:r>
            <a:r>
              <a:rPr lang="ru-RU" sz="2200" b="1" dirty="0">
                <a:solidFill>
                  <a:srgbClr val="FFFF00"/>
                </a:solidFill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структури</a:t>
            </a:r>
            <a:r>
              <a:rPr lang="ru-RU" sz="2200" dirty="0">
                <a:latin typeface="+mn-lt"/>
                <a:cs typeface="Arial" charset="0"/>
              </a:rPr>
              <a:t> - </a:t>
            </a:r>
            <a:r>
              <a:rPr lang="ru-RU" sz="2200" dirty="0" err="1">
                <a:latin typeface="+mn-lt"/>
                <a:cs typeface="Arial" charset="0"/>
              </a:rPr>
              <a:t>тканини</a:t>
            </a:r>
            <a:r>
              <a:rPr lang="ru-RU" sz="2200" dirty="0">
                <a:latin typeface="+mn-lt"/>
                <a:cs typeface="Arial" charset="0"/>
              </a:rPr>
              <a:t> добре </a:t>
            </a:r>
            <a:r>
              <a:rPr lang="ru-RU" sz="2200" dirty="0" err="1">
                <a:latin typeface="+mn-lt"/>
                <a:cs typeface="Arial" charset="0"/>
              </a:rPr>
              <a:t>проводять</a:t>
            </a:r>
            <a:r>
              <a:rPr lang="ru-RU" sz="2200" dirty="0"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ультразвукові</a:t>
            </a:r>
            <a:r>
              <a:rPr lang="ru-RU" sz="2200" dirty="0"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хвилі</a:t>
            </a:r>
            <a:r>
              <a:rPr lang="ru-RU" sz="2200" dirty="0">
                <a:latin typeface="+mn-lt"/>
                <a:cs typeface="Arial" charset="0"/>
              </a:rPr>
              <a:t>, </a:t>
            </a:r>
            <a:r>
              <a:rPr lang="ru-RU" sz="2200" dirty="0" err="1">
                <a:latin typeface="+mn-lt"/>
                <a:cs typeface="Arial" charset="0"/>
              </a:rPr>
              <a:t>рідинні</a:t>
            </a:r>
            <a:r>
              <a:rPr lang="ru-RU" sz="2200" dirty="0">
                <a:latin typeface="+mn-lt"/>
                <a:cs typeface="Arial" charset="0"/>
              </a:rPr>
              <a:t>, </a:t>
            </a:r>
            <a:r>
              <a:rPr lang="ru-RU" sz="2200" dirty="0" err="1">
                <a:latin typeface="+mn-lt"/>
                <a:cs typeface="Arial" charset="0"/>
              </a:rPr>
              <a:t>гідрофільні</a:t>
            </a:r>
            <a:r>
              <a:rPr lang="ru-RU" sz="22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Анехогенні</a:t>
            </a:r>
            <a:r>
              <a:rPr lang="ru-RU" sz="2200" dirty="0">
                <a:latin typeface="+mn-lt"/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200" dirty="0">
                <a:latin typeface="+mn-lt"/>
                <a:cs typeface="Arial" charset="0"/>
              </a:rPr>
              <a:t>(кров, сеча,</a:t>
            </a: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жовч</a:t>
            </a:r>
            <a:r>
              <a:rPr lang="ru-RU" sz="2200" dirty="0">
                <a:latin typeface="+mn-lt"/>
                <a:cs typeface="Arial" charset="0"/>
              </a:rPr>
              <a:t>) на </a:t>
            </a:r>
            <a:r>
              <a:rPr lang="ru-RU" sz="2200" dirty="0" err="1">
                <a:latin typeface="+mn-lt"/>
                <a:cs typeface="Arial" charset="0"/>
              </a:rPr>
              <a:t>екрані</a:t>
            </a: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>
                <a:latin typeface="+mn-lt"/>
                <a:cs typeface="Arial" charset="0"/>
              </a:rPr>
              <a:t>сканера </a:t>
            </a:r>
            <a:r>
              <a:rPr lang="ru-RU" sz="2200" dirty="0" err="1">
                <a:latin typeface="+mn-lt"/>
                <a:cs typeface="Arial" charset="0"/>
              </a:rPr>
              <a:t>або</a:t>
            </a:r>
            <a:r>
              <a:rPr lang="ru-RU" sz="2200" dirty="0">
                <a:latin typeface="+mn-lt"/>
                <a:cs typeface="Arial" charset="0"/>
              </a:rPr>
              <a:t> на</a:t>
            </a: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сонограмі</a:t>
            </a: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представлені</a:t>
            </a: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чорним</a:t>
            </a:r>
            <a:r>
              <a:rPr lang="ru-RU" sz="2200" dirty="0">
                <a:latin typeface="+mn-lt"/>
                <a:cs typeface="Arial" charset="0"/>
              </a:rPr>
              <a:t> </a:t>
            </a:r>
            <a:r>
              <a:rPr lang="ru-RU" sz="2200" dirty="0" err="1">
                <a:latin typeface="+mn-lt"/>
                <a:cs typeface="Arial" charset="0"/>
              </a:rPr>
              <a:t>кольором</a:t>
            </a:r>
            <a:r>
              <a:rPr lang="ru-RU" sz="22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Гіпоехогенні</a:t>
            </a:r>
            <a:r>
              <a:rPr lang="ru-RU" sz="2200" dirty="0">
                <a:latin typeface="+mn-lt"/>
                <a:cs typeface="Arial" charset="0"/>
              </a:rPr>
              <a:t> -</a:t>
            </a: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чорно-сірим</a:t>
            </a:r>
            <a:endParaRPr lang="ru-RU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200" dirty="0" err="1">
                <a:latin typeface="+mn-lt"/>
                <a:cs typeface="Arial" charset="0"/>
              </a:rPr>
              <a:t>відтінком</a:t>
            </a:r>
            <a:r>
              <a:rPr lang="ru-RU" sz="2200" dirty="0">
                <a:latin typeface="+mn-lt"/>
                <a:cs typeface="Arial" charset="0"/>
              </a:rPr>
              <a:t>.</a:t>
            </a:r>
          </a:p>
        </p:txBody>
      </p:sp>
      <p:pic>
        <p:nvPicPr>
          <p:cNvPr id="6758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2276475"/>
            <a:ext cx="6278562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D:\Наташа\Студенты\Для студентов\Фото-видео УЗИ\ЖКБ\18085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6"/>
          <a:stretch>
            <a:fillRect/>
          </a:stretch>
        </p:blipFill>
        <p:spPr bwMode="auto">
          <a:xfrm>
            <a:off x="1328738" y="1504950"/>
            <a:ext cx="68580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Прямоугольник 1"/>
          <p:cNvSpPr>
            <a:spLocks noChangeArrowheads="1"/>
          </p:cNvSpPr>
          <p:nvPr/>
        </p:nvSpPr>
        <p:spPr bwMode="auto">
          <a:xfrm>
            <a:off x="265113" y="-28575"/>
            <a:ext cx="90360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3200" dirty="0" err="1"/>
              <a:t>Терміни</a:t>
            </a:r>
            <a:r>
              <a:rPr lang="ru-RU" altLang="uk-UA" sz="3200" dirty="0"/>
              <a:t>, </a:t>
            </a:r>
            <a:r>
              <a:rPr lang="ru-RU" altLang="uk-UA" sz="3200" dirty="0" err="1"/>
              <a:t>які</a:t>
            </a:r>
            <a:r>
              <a:rPr lang="ru-RU" altLang="uk-UA" sz="3200" dirty="0"/>
              <a:t> </a:t>
            </a:r>
            <a:r>
              <a:rPr lang="ru-RU" altLang="uk-UA" sz="3200" dirty="0" err="1"/>
              <a:t>використовуються</a:t>
            </a:r>
            <a:r>
              <a:rPr lang="ru-RU" altLang="uk-UA" sz="3200" dirty="0"/>
              <a:t> в УЗД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uk-UA" sz="2000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b="1" dirty="0" err="1">
                <a:solidFill>
                  <a:srgbClr val="FFFF00"/>
                </a:solidFill>
              </a:rPr>
              <a:t>Гіперехогенні</a:t>
            </a:r>
            <a:r>
              <a:rPr lang="ru-RU" altLang="uk-UA" sz="2400" dirty="0"/>
              <a:t> (</a:t>
            </a:r>
            <a:r>
              <a:rPr lang="ru-RU" altLang="uk-UA" sz="2400" dirty="0" err="1"/>
              <a:t>конкременти</a:t>
            </a:r>
            <a:r>
              <a:rPr lang="ru-RU" altLang="uk-UA" sz="2400" dirty="0"/>
              <a:t>, </a:t>
            </a:r>
            <a:r>
              <a:rPr lang="ru-RU" altLang="uk-UA" sz="2400" dirty="0" err="1"/>
              <a:t>кальцинати</a:t>
            </a:r>
            <a:r>
              <a:rPr lang="ru-RU" altLang="uk-UA" sz="2400" dirty="0"/>
              <a:t>, </a:t>
            </a:r>
            <a:r>
              <a:rPr lang="ru-RU" altLang="uk-UA" sz="2400" dirty="0" err="1"/>
              <a:t>повітря</a:t>
            </a:r>
            <a:r>
              <a:rPr lang="ru-RU" altLang="uk-UA" sz="2400" dirty="0"/>
              <a:t>, </a:t>
            </a:r>
            <a:r>
              <a:rPr lang="ru-RU" altLang="uk-UA" sz="2400" dirty="0" err="1"/>
              <a:t>кісткові</a:t>
            </a:r>
            <a:r>
              <a:rPr lang="ru-RU" altLang="uk-UA" sz="2400" dirty="0"/>
              <a:t> </a:t>
            </a:r>
            <a:r>
              <a:rPr lang="ru-RU" altLang="uk-UA" sz="2400" dirty="0" err="1"/>
              <a:t>структури</a:t>
            </a:r>
            <a:r>
              <a:rPr lang="ru-RU" altLang="uk-UA" sz="2400" dirty="0"/>
              <a:t>) - </a:t>
            </a:r>
            <a:r>
              <a:rPr lang="ru-RU" altLang="uk-UA" sz="2400" dirty="0" err="1"/>
              <a:t>відображають</a:t>
            </a:r>
            <a:r>
              <a:rPr lang="ru-RU" altLang="uk-UA" sz="2400" dirty="0"/>
              <a:t> </a:t>
            </a:r>
            <a:r>
              <a:rPr lang="ru-RU" altLang="uk-UA" sz="2400" dirty="0" err="1"/>
              <a:t>відлуння</a:t>
            </a:r>
            <a:r>
              <a:rPr lang="ru-RU" altLang="uk-UA" sz="2400" dirty="0"/>
              <a:t>, </a:t>
            </a:r>
            <a:r>
              <a:rPr lang="ru-RU" altLang="uk-UA" sz="2400" dirty="0" err="1"/>
              <a:t>виглядають</a:t>
            </a:r>
            <a:r>
              <a:rPr lang="ru-RU" altLang="uk-UA" sz="2400" dirty="0"/>
              <a:t> як </a:t>
            </a:r>
            <a:r>
              <a:rPr lang="ru-RU" altLang="uk-UA" sz="2400" dirty="0" err="1"/>
              <a:t>світлі</a:t>
            </a:r>
            <a:r>
              <a:rPr lang="ru-RU" altLang="uk-UA" sz="2400" dirty="0"/>
              <a:t> </a:t>
            </a:r>
            <a:r>
              <a:rPr lang="ru-RU" altLang="uk-UA" sz="2400" dirty="0" err="1"/>
              <a:t>або</a:t>
            </a:r>
            <a:r>
              <a:rPr lang="ru-RU" altLang="uk-UA" sz="2400" dirty="0"/>
              <a:t> </a:t>
            </a:r>
            <a:r>
              <a:rPr lang="ru-RU" altLang="uk-UA" sz="2400" dirty="0" err="1"/>
              <a:t>яскраво-білі</a:t>
            </a:r>
            <a:r>
              <a:rPr lang="ru-RU" altLang="uk-UA" sz="2400" dirty="0"/>
              <a:t> </a:t>
            </a:r>
            <a:r>
              <a:rPr lang="ru-RU" altLang="uk-UA" sz="2400" dirty="0" err="1"/>
              <a:t>структури</a:t>
            </a:r>
            <a:r>
              <a:rPr lang="ru-RU" altLang="uk-UA" sz="2400" dirty="0"/>
              <a:t>.</a:t>
            </a:r>
            <a:endParaRPr lang="uk-UA" altLang="uk-UA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D:\Наташа\Студенты\Рентген для студ 3 курс\Картинки для лекций\att214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49325"/>
            <a:ext cx="34067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76600" y="365125"/>
            <a:ext cx="2509838" cy="7080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4000" dirty="0">
                <a:latin typeface="+mn-lt"/>
                <a:cs typeface="Arial" charset="0"/>
              </a:rPr>
              <a:t>Режим 3</a:t>
            </a:r>
            <a:r>
              <a:rPr lang="en-US" sz="4000" dirty="0">
                <a:latin typeface="+mn-lt"/>
                <a:cs typeface="Arial" charset="0"/>
              </a:rPr>
              <a:t>D</a:t>
            </a:r>
            <a:endParaRPr lang="uk-UA" sz="4000" dirty="0">
              <a:latin typeface="+mn-lt"/>
              <a:cs typeface="Arial" charset="0"/>
            </a:endParaRPr>
          </a:p>
        </p:txBody>
      </p:sp>
      <p:pic>
        <p:nvPicPr>
          <p:cNvPr id="69636" name="Picture 3" descr="D:\Наташа\Студенты\Рентген для студ 3 курс\Картинки для лекций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19200"/>
            <a:ext cx="3348038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5" descr="D:\Наташа\Студенты\Рентген для студ 3 курс\Картинки для лекций\APREL_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714750"/>
            <a:ext cx="38481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35446"/>
            <a:ext cx="9143999" cy="11430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4000" dirty="0" err="1">
                <a:solidFill>
                  <a:schemeClr val="tx1"/>
                </a:solidFill>
              </a:rPr>
              <a:t>Магнітно-резонансна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томографія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45059" name="Прямоугольник 2"/>
          <p:cNvSpPr>
            <a:spLocks noChangeArrowheads="1"/>
          </p:cNvSpPr>
          <p:nvPr/>
        </p:nvSpPr>
        <p:spPr bwMode="auto">
          <a:xfrm>
            <a:off x="0" y="765175"/>
            <a:ext cx="9144000" cy="563231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- метод </a:t>
            </a:r>
            <a:r>
              <a:rPr lang="ru-RU" sz="2400" dirty="0" err="1">
                <a:latin typeface="+mn-lt"/>
                <a:cs typeface="Arial" charset="0"/>
              </a:rPr>
              <a:t>медичної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візуалізації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що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дозволяє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отримувати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томографічні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зрізи</a:t>
            </a:r>
            <a:r>
              <a:rPr lang="ru-RU" sz="2400" dirty="0">
                <a:latin typeface="+mn-lt"/>
                <a:cs typeface="Arial" charset="0"/>
              </a:rPr>
              <a:t> в </a:t>
            </a:r>
            <a:r>
              <a:rPr lang="ru-RU" sz="2400" dirty="0" err="1">
                <a:latin typeface="+mn-lt"/>
                <a:cs typeface="Arial" charset="0"/>
              </a:rPr>
              <a:t>різних</a:t>
            </a:r>
            <a:r>
              <a:rPr lang="ru-RU" sz="2400" dirty="0">
                <a:latin typeface="+mn-lt"/>
                <a:cs typeface="Arial" charset="0"/>
              </a:rPr>
              <a:t> (</a:t>
            </a:r>
            <a:r>
              <a:rPr lang="ru-RU" sz="2400" dirty="0" err="1">
                <a:latin typeface="+mn-lt"/>
                <a:cs typeface="Arial" charset="0"/>
              </a:rPr>
              <a:t>аксіальній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сагітальній</a:t>
            </a:r>
            <a:r>
              <a:rPr lang="ru-RU" sz="2400" dirty="0">
                <a:latin typeface="+mn-lt"/>
                <a:cs typeface="Arial" charset="0"/>
              </a:rPr>
              <a:t>, </a:t>
            </a:r>
            <a:r>
              <a:rPr lang="ru-RU" sz="2400" dirty="0" err="1">
                <a:latin typeface="+mn-lt"/>
                <a:cs typeface="Arial" charset="0"/>
              </a:rPr>
              <a:t>фронтальній</a:t>
            </a:r>
            <a:r>
              <a:rPr lang="ru-RU" sz="2400" dirty="0">
                <a:latin typeface="+mn-lt"/>
                <a:cs typeface="Arial" charset="0"/>
              </a:rPr>
              <a:t> і </a:t>
            </a:r>
            <a:r>
              <a:rPr lang="ru-RU" sz="2400" dirty="0" err="1">
                <a:latin typeface="+mn-lt"/>
                <a:cs typeface="Arial" charset="0"/>
              </a:rPr>
              <a:t>інших</a:t>
            </a:r>
            <a:r>
              <a:rPr lang="ru-RU" sz="2400" dirty="0">
                <a:latin typeface="+mn-lt"/>
                <a:cs typeface="Arial" charset="0"/>
              </a:rPr>
              <a:t>) </a:t>
            </a:r>
            <a:r>
              <a:rPr lang="ru-RU" sz="2400" dirty="0" err="1">
                <a:latin typeface="+mn-lt"/>
                <a:cs typeface="Arial" charset="0"/>
              </a:rPr>
              <a:t>площинах</a:t>
            </a:r>
            <a:r>
              <a:rPr lang="ru-RU" sz="2400" dirty="0">
                <a:latin typeface="+mn-lt"/>
                <a:cs typeface="Arial" charset="0"/>
              </a:rPr>
              <a:t> за </a:t>
            </a:r>
            <a:r>
              <a:rPr lang="ru-RU" sz="2400" dirty="0" err="1">
                <a:latin typeface="+mn-lt"/>
                <a:cs typeface="Arial" charset="0"/>
              </a:rPr>
              <a:t>допомогою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явища</a:t>
            </a:r>
            <a:r>
              <a:rPr lang="ru-RU" sz="2400" dirty="0">
                <a:latin typeface="+mn-lt"/>
                <a:cs typeface="Arial" charset="0"/>
              </a:rPr>
              <a:t> ядерно-</a:t>
            </a:r>
            <a:r>
              <a:rPr lang="ru-RU" sz="2400" dirty="0" err="1">
                <a:latin typeface="+mn-lt"/>
                <a:cs typeface="Arial" charset="0"/>
              </a:rPr>
              <a:t>магнітного</a:t>
            </a:r>
            <a:r>
              <a:rPr lang="ru-RU" sz="2400" dirty="0">
                <a:latin typeface="+mn-lt"/>
                <a:cs typeface="Arial" charset="0"/>
              </a:rPr>
              <a:t> резонансу,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      метод </a:t>
            </a:r>
            <a:r>
              <a:rPr lang="ru-RU" sz="2400" dirty="0" err="1">
                <a:latin typeface="+mn-lt"/>
                <a:cs typeface="Arial" charset="0"/>
              </a:rPr>
              <a:t>заснований</a:t>
            </a:r>
            <a:r>
              <a:rPr lang="ru-RU" sz="2400" dirty="0">
                <a:latin typeface="+mn-lt"/>
                <a:cs typeface="Arial" charset="0"/>
              </a:rPr>
              <a:t> на </a:t>
            </a:r>
            <a:r>
              <a:rPr lang="ru-RU" sz="2400" dirty="0" err="1">
                <a:latin typeface="+mn-lt"/>
                <a:cs typeface="Arial" charset="0"/>
              </a:rPr>
              <a:t>порушенні</a:t>
            </a:r>
            <a:r>
              <a:rPr lang="ru-RU" sz="2400" dirty="0">
                <a:latin typeface="+mn-lt"/>
                <a:cs typeface="Arial" charset="0"/>
              </a:rPr>
              <a:t> ядер </a:t>
            </a:r>
            <a:r>
              <a:rPr lang="ru-RU" sz="2400" dirty="0" err="1">
                <a:latin typeface="+mn-lt"/>
                <a:cs typeface="Arial" charset="0"/>
              </a:rPr>
              <a:t>водню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біологічного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об'єкта</a:t>
            </a:r>
            <a:r>
              <a:rPr lang="ru-RU" sz="2400" dirty="0">
                <a:latin typeface="+mn-lt"/>
                <a:cs typeface="Arial" charset="0"/>
              </a:rPr>
              <a:t> в </a:t>
            </a:r>
            <a:r>
              <a:rPr lang="ru-RU" sz="2400" dirty="0" err="1">
                <a:latin typeface="+mn-lt"/>
                <a:cs typeface="Arial" charset="0"/>
              </a:rPr>
              <a:t>магнітному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полі</a:t>
            </a:r>
            <a:r>
              <a:rPr lang="ru-RU" sz="2400" dirty="0">
                <a:latin typeface="+mn-lt"/>
                <a:cs typeface="Arial" charset="0"/>
              </a:rPr>
              <a:t> і </a:t>
            </a:r>
            <a:r>
              <a:rPr lang="ru-RU" sz="2400" dirty="0" err="1">
                <a:latin typeface="+mn-lt"/>
                <a:cs typeface="Arial" charset="0"/>
              </a:rPr>
              <a:t>реєстрації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енергії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порушеної</a:t>
            </a:r>
            <a:r>
              <a:rPr lang="ru-RU" sz="2400" dirty="0">
                <a:latin typeface="+mn-lt"/>
                <a:cs typeface="Arial" charset="0"/>
              </a:rPr>
              <a:t> ядра.</a:t>
            </a:r>
          </a:p>
          <a:p>
            <a:pPr>
              <a:defRPr/>
            </a:pP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1946 </a:t>
            </a:r>
            <a:r>
              <a:rPr lang="ru-RU" sz="2400" dirty="0" err="1">
                <a:latin typeface="+mn-lt"/>
                <a:cs typeface="Arial" charset="0"/>
              </a:rPr>
              <a:t>рік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Фелікс</a:t>
            </a:r>
            <a:r>
              <a:rPr lang="ru-RU" sz="2400" dirty="0">
                <a:latin typeface="+mn-lt"/>
                <a:cs typeface="Arial" charset="0"/>
              </a:rPr>
              <a:t> Блох, </a:t>
            </a:r>
            <a:r>
              <a:rPr lang="ru-RU" sz="2400" dirty="0" err="1">
                <a:latin typeface="+mn-lt"/>
                <a:cs typeface="Arial" charset="0"/>
              </a:rPr>
              <a:t>Річард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Пурселя</a:t>
            </a:r>
            <a:r>
              <a:rPr lang="ru-RU" sz="2400" dirty="0">
                <a:latin typeface="+mn-lt"/>
                <a:cs typeface="Arial" charset="0"/>
              </a:rPr>
              <a:t> (США)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- </a:t>
            </a:r>
            <a:r>
              <a:rPr lang="ru-RU" sz="2400" dirty="0" err="1">
                <a:latin typeface="+mn-lt"/>
                <a:cs typeface="Arial" charset="0"/>
              </a:rPr>
              <a:t>відкриття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явища</a:t>
            </a:r>
            <a:r>
              <a:rPr lang="ru-RU" sz="2400" dirty="0">
                <a:latin typeface="+mn-lt"/>
                <a:cs typeface="Arial" charset="0"/>
              </a:rPr>
              <a:t> ядерно-</a:t>
            </a:r>
            <a:r>
              <a:rPr lang="ru-RU" sz="2400" dirty="0" err="1">
                <a:latin typeface="+mn-lt"/>
                <a:cs typeface="Arial" charset="0"/>
              </a:rPr>
              <a:t>магнітного</a:t>
            </a:r>
            <a:r>
              <a:rPr lang="ru-RU" sz="2400" dirty="0">
                <a:latin typeface="+mn-lt"/>
                <a:cs typeface="Arial" charset="0"/>
              </a:rPr>
              <a:t> резонансу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1952 </a:t>
            </a:r>
            <a:r>
              <a:rPr lang="ru-RU" sz="2400" dirty="0" err="1">
                <a:latin typeface="+mn-lt"/>
                <a:cs typeface="Arial" charset="0"/>
              </a:rPr>
              <a:t>рік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присудження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Нобелівської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премії</a:t>
            </a:r>
            <a:r>
              <a:rPr lang="ru-RU" sz="2400" dirty="0">
                <a:latin typeface="+mn-lt"/>
                <a:cs typeface="Arial" charset="0"/>
              </a:rPr>
              <a:t> (</a:t>
            </a:r>
            <a:r>
              <a:rPr lang="ru-RU" sz="2400" dirty="0" err="1">
                <a:latin typeface="+mn-lt"/>
                <a:cs typeface="Arial" charset="0"/>
              </a:rPr>
              <a:t>Фелікс</a:t>
            </a:r>
            <a:r>
              <a:rPr lang="ru-RU" sz="2400" dirty="0">
                <a:latin typeface="+mn-lt"/>
                <a:cs typeface="Arial" charset="0"/>
              </a:rPr>
              <a:t> Блох, </a:t>
            </a:r>
            <a:r>
              <a:rPr lang="ru-RU" sz="2400" dirty="0" err="1">
                <a:latin typeface="+mn-lt"/>
                <a:cs typeface="Arial" charset="0"/>
              </a:rPr>
              <a:t>Річард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Пурселя</a:t>
            </a:r>
            <a:r>
              <a:rPr lang="ru-RU" sz="2400" dirty="0">
                <a:latin typeface="+mn-lt"/>
                <a:cs typeface="Arial" charset="0"/>
              </a:rPr>
              <a:t>)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1973 </a:t>
            </a:r>
            <a:r>
              <a:rPr lang="ru-RU" sz="2400" dirty="0" err="1">
                <a:latin typeface="+mn-lt"/>
                <a:cs typeface="Arial" charset="0"/>
              </a:rPr>
              <a:t>рік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обгрунтована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конструкція</a:t>
            </a:r>
            <a:r>
              <a:rPr lang="ru-RU" sz="2400" dirty="0">
                <a:latin typeface="+mn-lt"/>
                <a:cs typeface="Arial" charset="0"/>
              </a:rPr>
              <a:t> МР-томографа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(Пол </a:t>
            </a:r>
            <a:r>
              <a:rPr lang="ru-RU" sz="2400" dirty="0" err="1">
                <a:latin typeface="+mn-lt"/>
                <a:cs typeface="Arial" charset="0"/>
              </a:rPr>
              <a:t>Лаутерберг</a:t>
            </a:r>
            <a:r>
              <a:rPr lang="ru-RU" sz="2400" dirty="0">
                <a:latin typeface="+mn-lt"/>
                <a:cs typeface="Arial" charset="0"/>
              </a:rPr>
              <a:t>)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1982 </a:t>
            </a:r>
            <a:r>
              <a:rPr lang="ru-RU" sz="2400" dirty="0" err="1">
                <a:latin typeface="+mn-lt"/>
                <a:cs typeface="Arial" charset="0"/>
              </a:rPr>
              <a:t>рік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серійне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виробництво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апаратів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2003 </a:t>
            </a:r>
            <a:r>
              <a:rPr lang="ru-RU" sz="2400" dirty="0" err="1">
                <a:latin typeface="+mn-lt"/>
                <a:cs typeface="Arial" charset="0"/>
              </a:rPr>
              <a:t>рік</a:t>
            </a:r>
            <a:r>
              <a:rPr lang="ru-RU" sz="2400" dirty="0">
                <a:latin typeface="+mn-lt"/>
                <a:cs typeface="Arial" charset="0"/>
              </a:rPr>
              <a:t> - </a:t>
            </a:r>
            <a:r>
              <a:rPr lang="ru-RU" sz="2400" dirty="0" err="1">
                <a:latin typeface="+mn-lt"/>
                <a:cs typeface="Arial" charset="0"/>
              </a:rPr>
              <a:t>присудження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Нобелівської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премії</a:t>
            </a:r>
            <a:r>
              <a:rPr lang="ru-RU" sz="2400" dirty="0">
                <a:latin typeface="+mn-lt"/>
                <a:cs typeface="Arial" charset="0"/>
              </a:rPr>
              <a:t> (Пол </a:t>
            </a:r>
            <a:r>
              <a:rPr lang="ru-RU" sz="2400" dirty="0" err="1">
                <a:latin typeface="+mn-lt"/>
                <a:cs typeface="Arial" charset="0"/>
              </a:rPr>
              <a:t>Лаутерберг</a:t>
            </a:r>
            <a:r>
              <a:rPr lang="ru-RU" sz="2400" dirty="0">
                <a:latin typeface="+mn-lt"/>
                <a:cs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Text Box 2"/>
          <p:cNvSpPr txBox="1">
            <a:spLocks noChangeArrowheads="1"/>
          </p:cNvSpPr>
          <p:nvPr/>
        </p:nvSpPr>
        <p:spPr bwMode="auto">
          <a:xfrm>
            <a:off x="1565275" y="0"/>
            <a:ext cx="5059398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Фізичні</a:t>
            </a:r>
            <a:r>
              <a:rPr lang="ru-RU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основи</a:t>
            </a:r>
            <a:r>
              <a:rPr lang="ru-RU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метода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79389" y="3316288"/>
            <a:ext cx="8785099" cy="314547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3200" dirty="0"/>
              <a:t> </a:t>
            </a:r>
            <a:r>
              <a:rPr lang="ru-RU" sz="2400" dirty="0" err="1">
                <a:latin typeface="+mn-lt"/>
              </a:rPr>
              <a:t>сильний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магніт</a:t>
            </a:r>
            <a:endParaRPr lang="ru-RU" sz="2400" dirty="0">
              <a:latin typeface="+mn-lt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 err="1">
                <a:latin typeface="+mn-lt"/>
              </a:rPr>
              <a:t>біологічний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об'єкт</a:t>
            </a:r>
            <a:r>
              <a:rPr lang="ru-RU" sz="2400" dirty="0">
                <a:latin typeface="+mn-lt"/>
              </a:rPr>
              <a:t>: в </a:t>
            </a:r>
            <a:r>
              <a:rPr lang="ru-RU" sz="2400" dirty="0" err="1">
                <a:latin typeface="+mn-lt"/>
              </a:rPr>
              <a:t>організмі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пацієнта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створюється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сумарний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магнітний</a:t>
            </a:r>
            <a:r>
              <a:rPr lang="ru-RU" sz="2400" dirty="0">
                <a:latin typeface="+mn-lt"/>
              </a:rPr>
              <a:t> момент, </a:t>
            </a:r>
            <a:r>
              <a:rPr lang="ru-RU" sz="2400" dirty="0" err="1">
                <a:latin typeface="+mn-lt"/>
              </a:rPr>
              <a:t>що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співпадає</a:t>
            </a:r>
            <a:r>
              <a:rPr lang="ru-RU" sz="2400" dirty="0">
                <a:latin typeface="+mn-lt"/>
              </a:rPr>
              <a:t> з </a:t>
            </a:r>
            <a:r>
              <a:rPr lang="ru-RU" sz="2400" dirty="0" err="1">
                <a:latin typeface="+mn-lt"/>
              </a:rPr>
              <a:t>напрямком</a:t>
            </a:r>
            <a:endParaRPr lang="ru-RU" sz="2400" dirty="0">
              <a:latin typeface="+mn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latin typeface="+mn-lt"/>
              </a:rPr>
              <a:t>зовнішнього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магнітного</a:t>
            </a:r>
            <a:r>
              <a:rPr lang="ru-RU" sz="2400" dirty="0">
                <a:latin typeface="+mn-lt"/>
              </a:rPr>
              <a:t> поля, </a:t>
            </a:r>
            <a:r>
              <a:rPr lang="ru-RU" sz="2400" dirty="0" err="1">
                <a:latin typeface="+mn-lt"/>
              </a:rPr>
              <a:t>що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залежить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від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щільності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протонів</a:t>
            </a:r>
            <a:r>
              <a:rPr lang="ru-RU" sz="2400" dirty="0">
                <a:latin typeface="+mn-lt"/>
              </a:rPr>
              <a:t> в </a:t>
            </a:r>
            <a:r>
              <a:rPr lang="ru-RU" sz="2400" dirty="0" err="1">
                <a:latin typeface="+mn-lt"/>
              </a:rPr>
              <a:t>різних</a:t>
            </a:r>
            <a:r>
              <a:rPr lang="ru-RU" sz="2400" dirty="0">
                <a:latin typeface="+mn-lt"/>
              </a:rPr>
              <a:t> органах і тканинах і </a:t>
            </a:r>
            <a:r>
              <a:rPr lang="ru-RU" sz="2400" dirty="0" err="1">
                <a:latin typeface="+mn-lt"/>
              </a:rPr>
              <a:t>вмісту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водню</a:t>
            </a:r>
            <a:r>
              <a:rPr lang="ru-RU" sz="2400" dirty="0">
                <a:latin typeface="+mn-lt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 err="1">
                <a:latin typeface="+mn-lt"/>
              </a:rPr>
              <a:t>радіочастотна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котушка</a:t>
            </a:r>
            <a:r>
              <a:rPr lang="ru-RU" sz="2400" dirty="0">
                <a:latin typeface="+mn-lt"/>
              </a:rPr>
              <a:t>: </a:t>
            </a:r>
            <a:r>
              <a:rPr lang="en-US" sz="2400" dirty="0">
                <a:latin typeface="+mn-lt"/>
              </a:rPr>
              <a:t>MP-</a:t>
            </a:r>
            <a:r>
              <a:rPr lang="ru-RU" sz="2400" dirty="0">
                <a:latin typeface="+mn-lt"/>
              </a:rPr>
              <a:t>сигнал </a:t>
            </a:r>
            <a:r>
              <a:rPr lang="ru-RU" sz="2400" dirty="0" err="1">
                <a:latin typeface="+mn-lt"/>
              </a:rPr>
              <a:t>являє</a:t>
            </a:r>
            <a:r>
              <a:rPr lang="ru-RU" sz="2400" dirty="0">
                <a:latin typeface="+mn-lt"/>
              </a:rPr>
              <a:t> собою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latin typeface="+mn-lt"/>
              </a:rPr>
              <a:t>радіохвилю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що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генерується</a:t>
            </a:r>
            <a:r>
              <a:rPr lang="ru-RU" sz="2400" dirty="0">
                <a:latin typeface="+mn-lt"/>
              </a:rPr>
              <a:t> протонами </a:t>
            </a:r>
            <a:r>
              <a:rPr lang="ru-RU" sz="2400" dirty="0" err="1">
                <a:latin typeface="+mn-lt"/>
              </a:rPr>
              <a:t>після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зникнення</a:t>
            </a:r>
            <a:endParaRPr lang="ru-RU" sz="2400" dirty="0">
              <a:latin typeface="+mn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latin typeface="+mn-lt"/>
              </a:rPr>
              <a:t>явища</a:t>
            </a:r>
            <a:r>
              <a:rPr lang="ru-RU" sz="2400" dirty="0">
                <a:latin typeface="+mn-lt"/>
              </a:rPr>
              <a:t> ЯМР </a:t>
            </a:r>
            <a:r>
              <a:rPr lang="ru-RU" sz="2400" dirty="0" err="1">
                <a:latin typeface="+mn-lt"/>
              </a:rPr>
              <a:t>протягом</a:t>
            </a:r>
            <a:r>
              <a:rPr lang="ru-RU" sz="2400" dirty="0">
                <a:latin typeface="+mn-lt"/>
              </a:rPr>
              <a:t> часу </a:t>
            </a:r>
            <a:r>
              <a:rPr lang="ru-RU" sz="2400" dirty="0" err="1">
                <a:latin typeface="+mn-lt"/>
              </a:rPr>
              <a:t>релаксації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ця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радіохвиля</a:t>
            </a:r>
            <a:endParaRPr lang="ru-RU" sz="2400" dirty="0">
              <a:latin typeface="+mn-lt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latin typeface="+mn-lt"/>
              </a:rPr>
              <a:t>вловлюється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радіочастотної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котушкою</a:t>
            </a:r>
            <a:r>
              <a:rPr lang="ru-RU" sz="2400" dirty="0">
                <a:latin typeface="+mn-lt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 err="1">
                <a:latin typeface="+mn-lt"/>
              </a:rPr>
              <a:t>комп'ютер</a:t>
            </a:r>
            <a:endParaRPr lang="ru-RU" sz="2400" dirty="0">
              <a:latin typeface="+mn-lt"/>
            </a:endParaRPr>
          </a:p>
        </p:txBody>
      </p:sp>
      <p:pic>
        <p:nvPicPr>
          <p:cNvPr id="71684" name="Picture 4" descr="МРТ устрой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765175"/>
            <a:ext cx="5867400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6" name="Object 4"/>
          <p:cNvGraphicFramePr>
            <a:graphicFrameLocks noChangeAspect="1"/>
          </p:cNvGraphicFramePr>
          <p:nvPr/>
        </p:nvGraphicFramePr>
        <p:xfrm>
          <a:off x="6732588" y="3500438"/>
          <a:ext cx="1724025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4" name="Фотография Photo Editor" r:id="rId3" imgW="1380952" imgH="2438095" progId="MSPhotoEd.3">
                  <p:embed/>
                </p:oleObj>
              </mc:Choice>
              <mc:Fallback>
                <p:oleObj name="Фотография Photo Editor" r:id="rId3" imgW="1380952" imgH="2438095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3500438"/>
                        <a:ext cx="1724025" cy="304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188640"/>
            <a:ext cx="8064896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>
              <a:buNone/>
              <a:defRPr/>
            </a:pPr>
            <a:r>
              <a:rPr lang="ru-RU" sz="3200" dirty="0" err="1">
                <a:solidFill>
                  <a:schemeClr val="tx1"/>
                </a:solidFill>
              </a:rPr>
              <a:t>Термінологія</a:t>
            </a:r>
            <a:r>
              <a:rPr lang="ru-RU" sz="3200" dirty="0">
                <a:solidFill>
                  <a:schemeClr val="tx1"/>
                </a:solidFill>
              </a:rPr>
              <a:t>, яка </a:t>
            </a:r>
            <a:r>
              <a:rPr lang="ru-RU" sz="3200" dirty="0" err="1">
                <a:solidFill>
                  <a:schemeClr val="tx1"/>
                </a:solidFill>
              </a:rPr>
              <a:t>використовується</a:t>
            </a:r>
            <a:r>
              <a:rPr lang="ru-RU" sz="3200" dirty="0">
                <a:solidFill>
                  <a:schemeClr val="tx1"/>
                </a:solidFill>
              </a:rPr>
              <a:t> в МРТ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8817" y="1106192"/>
            <a:ext cx="8642350" cy="2663825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b="1" dirty="0" err="1">
                <a:solidFill>
                  <a:srgbClr val="FFFF00"/>
                </a:solidFill>
              </a:rPr>
              <a:t>Ізоінтенсивний</a:t>
            </a:r>
            <a:r>
              <a:rPr lang="ru-RU" altLang="uk-UA" sz="2400" b="1" dirty="0">
                <a:solidFill>
                  <a:srgbClr val="FFFF00"/>
                </a:solidFill>
              </a:rPr>
              <a:t> сигнал </a:t>
            </a:r>
            <a:r>
              <a:rPr lang="ru-RU" altLang="uk-UA" sz="2400" dirty="0">
                <a:solidFill>
                  <a:schemeClr val="tx1"/>
                </a:solidFill>
              </a:rPr>
              <a:t>- </a:t>
            </a:r>
            <a:r>
              <a:rPr lang="ru-RU" altLang="uk-UA" sz="2400" dirty="0" err="1">
                <a:solidFill>
                  <a:schemeClr val="tx1"/>
                </a:solidFill>
              </a:rPr>
              <a:t>структури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однакові</a:t>
            </a:r>
            <a:r>
              <a:rPr lang="ru-RU" altLang="uk-UA" sz="2400" dirty="0">
                <a:solidFill>
                  <a:schemeClr val="tx1"/>
                </a:solidFill>
              </a:rPr>
              <a:t> по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 err="1">
                <a:solidFill>
                  <a:schemeClr val="tx1"/>
                </a:solidFill>
              </a:rPr>
              <a:t>інтенсивності</a:t>
            </a:r>
            <a:r>
              <a:rPr lang="ru-RU" altLang="uk-UA" sz="2400" dirty="0">
                <a:solidFill>
                  <a:schemeClr val="tx1"/>
                </a:solidFill>
              </a:rPr>
              <a:t> з </a:t>
            </a:r>
            <a:r>
              <a:rPr lang="ru-RU" altLang="uk-UA" sz="2400" dirty="0" err="1">
                <a:solidFill>
                  <a:schemeClr val="tx1"/>
                </a:solidFill>
              </a:rPr>
              <a:t>навколишніми</a:t>
            </a:r>
            <a:r>
              <a:rPr lang="ru-RU" altLang="uk-UA" sz="2400" dirty="0">
                <a:solidFill>
                  <a:schemeClr val="tx1"/>
                </a:solidFill>
              </a:rPr>
              <a:t> тканинами.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uk-UA" sz="2400" b="1" dirty="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b="1" dirty="0" err="1">
                <a:solidFill>
                  <a:srgbClr val="FFFF00"/>
                </a:solidFill>
              </a:rPr>
              <a:t>Високоінтенсивний</a:t>
            </a:r>
            <a:r>
              <a:rPr lang="ru-RU" altLang="uk-UA" sz="2400" b="1" dirty="0">
                <a:solidFill>
                  <a:srgbClr val="FFFF00"/>
                </a:solidFill>
              </a:rPr>
              <a:t> сигнал </a:t>
            </a:r>
            <a:r>
              <a:rPr lang="ru-RU" altLang="uk-UA" sz="2400" dirty="0">
                <a:solidFill>
                  <a:schemeClr val="tx1"/>
                </a:solidFill>
              </a:rPr>
              <a:t>- </a:t>
            </a:r>
            <a:r>
              <a:rPr lang="ru-RU" altLang="uk-UA" sz="2400" dirty="0" err="1">
                <a:solidFill>
                  <a:schemeClr val="tx1"/>
                </a:solidFill>
              </a:rPr>
              <a:t>Структури</a:t>
            </a:r>
            <a:r>
              <a:rPr lang="ru-RU" altLang="uk-UA" sz="2400" dirty="0">
                <a:solidFill>
                  <a:schemeClr val="tx1"/>
                </a:solidFill>
              </a:rPr>
              <a:t> з </a:t>
            </a:r>
            <a:r>
              <a:rPr lang="ru-RU" altLang="uk-UA" sz="2400" dirty="0" err="1">
                <a:solidFill>
                  <a:schemeClr val="tx1"/>
                </a:solidFill>
              </a:rPr>
              <a:t>високим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вмістом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водню</a:t>
            </a:r>
            <a:r>
              <a:rPr lang="ru-RU" altLang="uk-UA" sz="2400" dirty="0">
                <a:solidFill>
                  <a:schemeClr val="tx1"/>
                </a:solidFill>
              </a:rPr>
              <a:t> (</a:t>
            </a:r>
            <a:r>
              <a:rPr lang="ru-RU" altLang="uk-UA" sz="2400" dirty="0" err="1">
                <a:solidFill>
                  <a:schemeClr val="tx1"/>
                </a:solidFill>
              </a:rPr>
              <a:t>гідратовані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структури</a:t>
            </a:r>
            <a:r>
              <a:rPr lang="ru-RU" altLang="uk-UA" sz="2400" dirty="0">
                <a:solidFill>
                  <a:schemeClr val="tx1"/>
                </a:solidFill>
              </a:rPr>
              <a:t>) - </a:t>
            </a:r>
            <a:r>
              <a:rPr lang="ru-RU" altLang="uk-UA" sz="2400" dirty="0" err="1">
                <a:solidFill>
                  <a:schemeClr val="tx1"/>
                </a:solidFill>
              </a:rPr>
              <a:t>білі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відтінки</a:t>
            </a:r>
            <a:r>
              <a:rPr lang="ru-RU" altLang="uk-UA" sz="2400" dirty="0">
                <a:solidFill>
                  <a:schemeClr val="tx1"/>
                </a:solidFill>
              </a:rPr>
              <a:t> (жир, </a:t>
            </a:r>
            <a:r>
              <a:rPr lang="ru-RU" altLang="uk-UA" sz="2400" dirty="0" err="1">
                <a:solidFill>
                  <a:schemeClr val="tx1"/>
                </a:solidFill>
              </a:rPr>
              <a:t>метгемоглобін</a:t>
            </a:r>
            <a:r>
              <a:rPr lang="ru-RU" altLang="uk-UA" sz="2400" dirty="0">
                <a:solidFill>
                  <a:schemeClr val="tx1"/>
                </a:solidFill>
              </a:rPr>
              <a:t>, </a:t>
            </a:r>
            <a:r>
              <a:rPr lang="ru-RU" altLang="uk-UA" sz="2400" dirty="0" err="1">
                <a:solidFill>
                  <a:schemeClr val="tx1"/>
                </a:solidFill>
              </a:rPr>
              <a:t>рідина</a:t>
            </a:r>
            <a:r>
              <a:rPr lang="ru-RU" altLang="uk-UA" sz="2400" dirty="0">
                <a:solidFill>
                  <a:schemeClr val="tx1"/>
                </a:solidFill>
              </a:rPr>
              <a:t> в Т2).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uk-UA" sz="24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b="1" dirty="0" err="1">
                <a:solidFill>
                  <a:srgbClr val="FFFF00"/>
                </a:solidFill>
              </a:rPr>
              <a:t>Низькоінтенсивний</a:t>
            </a:r>
            <a:r>
              <a:rPr lang="ru-RU" altLang="uk-UA" sz="2400" b="1" dirty="0">
                <a:solidFill>
                  <a:srgbClr val="FFFF00"/>
                </a:solidFill>
              </a:rPr>
              <a:t> сигнал </a:t>
            </a:r>
            <a:r>
              <a:rPr lang="ru-RU" altLang="uk-UA" sz="2400" dirty="0">
                <a:solidFill>
                  <a:schemeClr val="tx1"/>
                </a:solidFill>
              </a:rPr>
              <a:t>-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 err="1">
                <a:solidFill>
                  <a:schemeClr val="tx1"/>
                </a:solidFill>
              </a:rPr>
              <a:t>тканини</a:t>
            </a:r>
            <a:r>
              <a:rPr lang="ru-RU" altLang="uk-UA" sz="2400" dirty="0">
                <a:solidFill>
                  <a:schemeClr val="tx1"/>
                </a:solidFill>
              </a:rPr>
              <a:t> і </a:t>
            </a:r>
            <a:r>
              <a:rPr lang="ru-RU" altLang="uk-UA" sz="2400" dirty="0" err="1">
                <a:solidFill>
                  <a:schemeClr val="tx1"/>
                </a:solidFill>
              </a:rPr>
              <a:t>структури</a:t>
            </a:r>
            <a:r>
              <a:rPr lang="ru-RU" altLang="uk-UA" sz="2400" dirty="0">
                <a:solidFill>
                  <a:schemeClr val="tx1"/>
                </a:solidFill>
              </a:rPr>
              <a:t> з </a:t>
            </a:r>
            <a:r>
              <a:rPr lang="ru-RU" altLang="uk-UA" sz="2400" dirty="0" err="1">
                <a:solidFill>
                  <a:schemeClr val="tx1"/>
                </a:solidFill>
              </a:rPr>
              <a:t>низьким</a:t>
            </a:r>
            <a:endParaRPr lang="ru-RU" altLang="uk-UA" sz="24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 err="1">
                <a:solidFill>
                  <a:schemeClr val="tx1"/>
                </a:solidFill>
              </a:rPr>
              <a:t>вмістом</a:t>
            </a:r>
            <a:r>
              <a:rPr lang="ru-RU" altLang="uk-UA" sz="2400" dirty="0">
                <a:solidFill>
                  <a:schemeClr val="tx1"/>
                </a:solidFill>
              </a:rPr>
              <a:t> ядер </a:t>
            </a:r>
            <a:r>
              <a:rPr lang="ru-RU" altLang="uk-UA" sz="2400" dirty="0" err="1">
                <a:solidFill>
                  <a:schemeClr val="tx1"/>
                </a:solidFill>
              </a:rPr>
              <a:t>водню</a:t>
            </a:r>
            <a:endParaRPr lang="ru-RU" altLang="uk-UA" sz="24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>
                <a:solidFill>
                  <a:schemeClr val="tx1"/>
                </a:solidFill>
              </a:rPr>
              <a:t>- </a:t>
            </a:r>
            <a:r>
              <a:rPr lang="ru-RU" altLang="uk-UA" sz="2400" dirty="0" err="1">
                <a:solidFill>
                  <a:schemeClr val="tx1"/>
                </a:solidFill>
              </a:rPr>
              <a:t>чорні</a:t>
            </a:r>
            <a:r>
              <a:rPr lang="ru-RU" altLang="uk-UA" sz="2400" dirty="0">
                <a:solidFill>
                  <a:schemeClr val="tx1"/>
                </a:solidFill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</a:rPr>
              <a:t>відтінки</a:t>
            </a:r>
            <a:r>
              <a:rPr lang="ru-RU" altLang="uk-UA" sz="2400" dirty="0">
                <a:solidFill>
                  <a:schemeClr val="tx1"/>
                </a:solidFill>
              </a:rPr>
              <a:t> (компактна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 err="1">
                <a:solidFill>
                  <a:schemeClr val="tx1"/>
                </a:solidFill>
              </a:rPr>
              <a:t>кістка</a:t>
            </a:r>
            <a:r>
              <a:rPr lang="ru-RU" altLang="uk-UA" sz="2400" dirty="0">
                <a:solidFill>
                  <a:schemeClr val="tx1"/>
                </a:solidFill>
              </a:rPr>
              <a:t>, </a:t>
            </a:r>
            <a:r>
              <a:rPr lang="ru-RU" altLang="uk-UA" sz="2400" dirty="0" err="1">
                <a:solidFill>
                  <a:schemeClr val="tx1"/>
                </a:solidFill>
              </a:rPr>
              <a:t>гемосидерин</a:t>
            </a:r>
            <a:r>
              <a:rPr lang="ru-RU" altLang="uk-UA" sz="2400" dirty="0">
                <a:solidFill>
                  <a:schemeClr val="tx1"/>
                </a:solidFill>
              </a:rPr>
              <a:t>, </a:t>
            </a:r>
            <a:r>
              <a:rPr lang="ru-RU" altLang="uk-UA" sz="2400" dirty="0" err="1">
                <a:solidFill>
                  <a:schemeClr val="tx1"/>
                </a:solidFill>
              </a:rPr>
              <a:t>рідина</a:t>
            </a:r>
            <a:endParaRPr lang="ru-RU" altLang="uk-UA" sz="24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uk-UA" sz="2400" dirty="0">
                <a:solidFill>
                  <a:schemeClr val="tx1"/>
                </a:solidFill>
              </a:rPr>
              <a:t>в Т1).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4787900" y="3500438"/>
          <a:ext cx="1885950" cy="304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5" name="Фотография Photo Editor" r:id="rId5" imgW="1504762" imgH="2429214" progId="MSPhotoEd.3">
                  <p:embed/>
                </p:oleObj>
              </mc:Choice>
              <mc:Fallback>
                <p:oleObj name="Фотография Photo Editor" r:id="rId5" imgW="1504762" imgH="2429214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500438"/>
                        <a:ext cx="1885950" cy="304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1"/>
          <p:cNvSpPr>
            <a:spLocks noChangeArrowheads="1"/>
          </p:cNvSpPr>
          <p:nvPr/>
        </p:nvSpPr>
        <p:spPr bwMode="auto">
          <a:xfrm>
            <a:off x="358775" y="115888"/>
            <a:ext cx="8785225" cy="24314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sz="3200" dirty="0">
                <a:latin typeface="+mj-lt"/>
                <a:cs typeface="Arial" charset="0"/>
              </a:rPr>
              <a:t>МРТ зі штучним контрастуванням </a:t>
            </a:r>
            <a:r>
              <a:rPr lang="uk-UA" sz="2000" dirty="0">
                <a:latin typeface="Arial" charset="0"/>
                <a:cs typeface="Arial" charset="0"/>
              </a:rPr>
              <a:t>-</a:t>
            </a:r>
          </a:p>
          <a:p>
            <a:pPr>
              <a:defRPr/>
            </a:pPr>
            <a:endParaRPr lang="uk-UA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uk-UA" sz="2000" dirty="0">
                <a:latin typeface="Arial" charset="0"/>
                <a:cs typeface="Arial" charset="0"/>
              </a:rPr>
              <a:t>використовуються речовини, що змінюють магнітні властивості тканин.</a:t>
            </a:r>
          </a:p>
          <a:p>
            <a:pPr>
              <a:defRPr/>
            </a:pPr>
            <a:endParaRPr lang="uk-UA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uk-UA" sz="2000" dirty="0">
                <a:latin typeface="Arial" charset="0"/>
                <a:cs typeface="Arial" charset="0"/>
              </a:rPr>
              <a:t>Групи контрастних речовин:</a:t>
            </a:r>
          </a:p>
          <a:p>
            <a:pPr>
              <a:defRPr/>
            </a:pPr>
            <a:r>
              <a:rPr lang="uk-UA" sz="2000" dirty="0">
                <a:latin typeface="Arial" charset="0"/>
                <a:cs typeface="Arial" charset="0"/>
              </a:rPr>
              <a:t>• парамагнетики (з'єднання гадолінію);</a:t>
            </a:r>
          </a:p>
          <a:p>
            <a:pPr>
              <a:defRPr/>
            </a:pPr>
            <a:r>
              <a:rPr lang="uk-UA" sz="2000" dirty="0">
                <a:latin typeface="Arial" charset="0"/>
                <a:cs typeface="Arial" charset="0"/>
              </a:rPr>
              <a:t>• </a:t>
            </a:r>
            <a:r>
              <a:rPr lang="uk-UA" sz="2000" dirty="0" err="1">
                <a:latin typeface="Arial" charset="0"/>
                <a:cs typeface="Arial" charset="0"/>
              </a:rPr>
              <a:t>супермагнетики</a:t>
            </a:r>
            <a:r>
              <a:rPr lang="uk-UA" sz="2000" dirty="0">
                <a:latin typeface="Arial" charset="0"/>
                <a:cs typeface="Arial" charset="0"/>
              </a:rPr>
              <a:t> (з'єднання заліза).</a:t>
            </a:r>
          </a:p>
        </p:txBody>
      </p:sp>
      <p:pic>
        <p:nvPicPr>
          <p:cNvPr id="73731" name="Picture 3" descr="D:\Наташа\Студенты\Рентген для студ 3 курс\Картинки для лекций\сердце\МРТ артер-вен мальфор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3068638"/>
            <a:ext cx="3719512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5" descr="D:\Наташа\Студенты\Рентген для студ 3 курс\Картинки для лекций\сердце\МРТ с контрасти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2438"/>
            <a:ext cx="36004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Прямоугольник 1"/>
          <p:cNvSpPr>
            <a:spLocks noChangeArrowheads="1"/>
          </p:cNvSpPr>
          <p:nvPr/>
        </p:nvSpPr>
        <p:spPr bwMode="auto">
          <a:xfrm>
            <a:off x="369888" y="203200"/>
            <a:ext cx="8748712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b="1" dirty="0">
                <a:solidFill>
                  <a:schemeClr val="tx1"/>
                </a:solidFill>
                <a:latin typeface="Arial" panose="020B0604020202020204" pitchFamily="34" charset="0"/>
              </a:rPr>
              <a:t>ПРОТИПОКАЗАННЯ до МРТ</a:t>
            </a:r>
            <a:endParaRPr lang="uk-UA" altLang="uk-UA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b="1" u="sng" dirty="0" err="1">
                <a:solidFill>
                  <a:schemeClr val="tx1"/>
                </a:solidFill>
                <a:latin typeface="Arial" panose="020B0604020202020204" pitchFamily="34" charset="0"/>
              </a:rPr>
              <a:t>Абсолютні</a:t>
            </a:r>
            <a:r>
              <a:rPr lang="ru-RU" altLang="uk-UA" sz="2400" b="1" u="sng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наявність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в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тілі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пацієнта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металевих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сторонніх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тіл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осколків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феромагнітних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імплантів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(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кардіостимулятори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автоматичні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дозатори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лікарських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засобів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імплантовані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інсулінові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помпи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штучні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клапани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серця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сталеві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імпланти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штучні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суглоби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апарати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метало-остеосинтезу,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слухові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апарати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).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b="1" u="sng" dirty="0" err="1">
                <a:solidFill>
                  <a:schemeClr val="tx1"/>
                </a:solidFill>
                <a:latin typeface="Arial" panose="020B0604020202020204" pitchFamily="34" charset="0"/>
              </a:rPr>
              <a:t>Відносні</a:t>
            </a:r>
            <a:r>
              <a:rPr lang="ru-RU" altLang="uk-UA" sz="2400" b="1" u="sng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  <a:r>
              <a:rPr lang="ru-RU" altLang="uk-UA" sz="24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перший триместр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вагітності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клаустрофобія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некупірований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судомний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синдром,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рухова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активність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rgbClr val="FFFF00"/>
                </a:solidFill>
                <a:latin typeface="Arial" panose="020B0604020202020204" pitchFamily="34" charset="0"/>
              </a:rPr>
              <a:t>пацієнта</a:t>
            </a:r>
            <a:r>
              <a:rPr lang="ru-RU" altLang="uk-UA" sz="2400" dirty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b="1" dirty="0">
                <a:solidFill>
                  <a:schemeClr val="tx1"/>
                </a:solidFill>
                <a:latin typeface="Arial" panose="020B0604020202020204" pitchFamily="34" charset="0"/>
              </a:rPr>
              <a:t>НЕДОЛІКИ МРТ</a:t>
            </a:r>
            <a:endParaRPr lang="uk-UA" altLang="uk-UA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1.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Висока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чутливість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до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рухових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артефактів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2.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Обмеження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виконання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дослідження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у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пацієнтів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які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потребують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апаратної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підтримки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життєво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важливих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функцій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організму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(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наявність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кардіостимуляторів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та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ін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.).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3.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Погана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візуалізація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кісткових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структур через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низький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вміст</a:t>
            </a:r>
            <a:r>
              <a:rPr lang="ru-RU" altLang="uk-UA" sz="2400" dirty="0">
                <a:solidFill>
                  <a:schemeClr val="tx1"/>
                </a:solidFill>
                <a:latin typeface="Arial" panose="020B0604020202020204" pitchFamily="34" charset="0"/>
              </a:rPr>
              <a:t> води.</a:t>
            </a:r>
            <a:endParaRPr lang="uk-UA" altLang="uk-UA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762000" y="228600"/>
            <a:ext cx="622317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3200" dirty="0">
                <a:latin typeface="+mj-lt"/>
              </a:rPr>
              <a:t>РАДІОНУКЛІДНЕ ДОСЛІДЖЕННЯ</a:t>
            </a:r>
          </a:p>
        </p:txBody>
      </p:sp>
      <p:pic>
        <p:nvPicPr>
          <p:cNvPr id="75779" name="Picture 4" descr="гамма-каме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3"/>
          <a:stretch>
            <a:fillRect/>
          </a:stretch>
        </p:blipFill>
        <p:spPr bwMode="auto">
          <a:xfrm>
            <a:off x="4211960" y="2924175"/>
            <a:ext cx="4525640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Прямоугольник 1"/>
          <p:cNvSpPr>
            <a:spLocks noChangeArrowheads="1"/>
          </p:cNvSpPr>
          <p:nvPr/>
        </p:nvSpPr>
        <p:spPr bwMode="auto">
          <a:xfrm>
            <a:off x="0" y="831850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+mn-lt"/>
                <a:cs typeface="Arial" charset="0"/>
              </a:rPr>
              <a:t>(</a:t>
            </a:r>
            <a:r>
              <a:rPr lang="ru-RU" sz="2400" dirty="0" err="1">
                <a:latin typeface="+mn-lt"/>
                <a:cs typeface="Arial" charset="0"/>
              </a:rPr>
              <a:t>ядерна</a:t>
            </a:r>
            <a:r>
              <a:rPr lang="ru-RU" sz="2400" dirty="0">
                <a:latin typeface="+mn-lt"/>
                <a:cs typeface="Arial" charset="0"/>
              </a:rPr>
              <a:t> медицина)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dirty="0" err="1">
                <a:latin typeface="+mn-lt"/>
                <a:cs typeface="Arial" charset="0"/>
              </a:rPr>
              <a:t>діагностика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захворювань</a:t>
            </a:r>
            <a:r>
              <a:rPr lang="ru-RU" sz="2400" dirty="0">
                <a:latin typeface="+mn-lt"/>
                <a:cs typeface="Arial" charset="0"/>
              </a:rPr>
              <a:t> з </a:t>
            </a:r>
            <a:r>
              <a:rPr lang="ru-RU" sz="2400" dirty="0" err="1">
                <a:latin typeface="+mn-lt"/>
                <a:cs typeface="Arial" charset="0"/>
              </a:rPr>
              <a:t>використанням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Радіонуклідів</a:t>
            </a:r>
            <a:r>
              <a:rPr lang="ru-RU" sz="2400" dirty="0">
                <a:latin typeface="+mn-lt"/>
                <a:cs typeface="Arial" charset="0"/>
              </a:rPr>
              <a:t> і </a:t>
            </a:r>
            <a:r>
              <a:rPr lang="ru-RU" sz="2400" dirty="0" err="1">
                <a:latin typeface="+mn-lt"/>
                <a:cs typeface="Arial" charset="0"/>
              </a:rPr>
              <a:t>мічених</a:t>
            </a:r>
            <a:r>
              <a:rPr lang="ru-RU" sz="2400" dirty="0">
                <a:latin typeface="+mn-lt"/>
                <a:cs typeface="Arial" charset="0"/>
              </a:rPr>
              <a:t> ними </a:t>
            </a:r>
          </a:p>
          <a:p>
            <a:pPr>
              <a:defRPr/>
            </a:pPr>
            <a:r>
              <a:rPr lang="ru-RU" sz="2400" dirty="0" err="1">
                <a:latin typeface="+mn-lt"/>
                <a:cs typeface="Arial" charset="0"/>
              </a:rPr>
              <a:t>фармацевтичних</a:t>
            </a:r>
            <a:endParaRPr lang="ru-RU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                                      </a:t>
            </a:r>
            <a:r>
              <a:rPr lang="ru-RU" sz="2400" dirty="0" err="1">
                <a:latin typeface="+mn-lt"/>
                <a:cs typeface="Arial" charset="0"/>
              </a:rPr>
              <a:t>препаратів</a:t>
            </a:r>
            <a:r>
              <a:rPr lang="ru-RU" sz="2400" dirty="0">
                <a:latin typeface="+mn-lt"/>
                <a:cs typeface="Arial" charset="0"/>
              </a:rPr>
              <a:t> (РФП).</a:t>
            </a:r>
          </a:p>
        </p:txBody>
      </p:sp>
      <p:pic>
        <p:nvPicPr>
          <p:cNvPr id="75781" name="Picture 4" descr="new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401888"/>
            <a:ext cx="2417763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7" descr="Image-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" t="2356" r="2577" b="7019"/>
          <a:stretch>
            <a:fillRect/>
          </a:stretch>
        </p:blipFill>
        <p:spPr bwMode="auto">
          <a:xfrm>
            <a:off x="6300788" y="800100"/>
            <a:ext cx="2376487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Прямоугольник 2"/>
          <p:cNvSpPr>
            <a:spLocks noChangeArrowheads="1"/>
          </p:cNvSpPr>
          <p:nvPr/>
        </p:nvSpPr>
        <p:spPr bwMode="auto">
          <a:xfrm>
            <a:off x="-125413" y="5013325"/>
            <a:ext cx="4572001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+mn-lt"/>
                <a:cs typeface="Arial" charset="0"/>
              </a:rPr>
              <a:t>Метод </a:t>
            </a:r>
            <a:r>
              <a:rPr lang="ru-RU" sz="2400" dirty="0" err="1">
                <a:latin typeface="+mn-lt"/>
                <a:cs typeface="Arial" charset="0"/>
              </a:rPr>
              <a:t>заснований</a:t>
            </a:r>
            <a:r>
              <a:rPr lang="ru-RU" sz="2400" dirty="0">
                <a:latin typeface="+mn-lt"/>
                <a:cs typeface="Arial" charset="0"/>
              </a:rPr>
              <a:t> на </a:t>
            </a:r>
            <a:r>
              <a:rPr lang="ru-RU" sz="2400" dirty="0" err="1">
                <a:latin typeface="+mn-lt"/>
                <a:cs typeface="Arial" charset="0"/>
              </a:rPr>
              <a:t>виборчому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поглинанні</a:t>
            </a:r>
            <a:r>
              <a:rPr lang="ru-RU" sz="2400" dirty="0">
                <a:latin typeface="+mn-lt"/>
                <a:cs typeface="Arial" charset="0"/>
              </a:rPr>
              <a:t> РФП</a:t>
            </a:r>
          </a:p>
          <a:p>
            <a:pPr algn="ctr">
              <a:defRPr/>
            </a:pPr>
            <a:r>
              <a:rPr lang="ru-RU" sz="2400" dirty="0" err="1">
                <a:latin typeface="+mn-lt"/>
                <a:cs typeface="Arial" charset="0"/>
              </a:rPr>
              <a:t>певними</a:t>
            </a:r>
            <a:r>
              <a:rPr lang="ru-RU" sz="2400" dirty="0">
                <a:latin typeface="+mn-lt"/>
                <a:cs typeface="Arial" charset="0"/>
              </a:rPr>
              <a:t> органами.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D:\Наташа\Студенты\радиология для студ 5 курс\Карт для лекц\233161626_tonnel Рентген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881313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36083" y="333375"/>
            <a:ext cx="5639685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Вільгельм</a:t>
            </a:r>
            <a:r>
              <a:rPr lang="ru-RU" sz="3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Конрад Рентген</a:t>
            </a:r>
            <a:endParaRPr lang="ru-RU" sz="240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  <a:cs typeface="+mn-cs"/>
              </a:rPr>
              <a:t>(27.03.1845 - 10.02.1923)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професор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фізики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ректор </a:t>
            </a: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університету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 м. Вюрцбурга,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в </a:t>
            </a: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подальшому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 директор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Інституту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Фізики</a:t>
            </a:r>
            <a:r>
              <a:rPr lang="ru-RU" sz="2400" i="1" dirty="0">
                <a:solidFill>
                  <a:srgbClr val="FFFFFF"/>
                </a:solidFill>
                <a:latin typeface="+mn-lt"/>
                <a:cs typeface="+mn-cs"/>
              </a:rPr>
              <a:t> в м. </a:t>
            </a:r>
            <a:r>
              <a:rPr lang="ru-RU" sz="2400" i="1" dirty="0" err="1">
                <a:solidFill>
                  <a:srgbClr val="FFFFFF"/>
                </a:solidFill>
                <a:latin typeface="+mn-lt"/>
                <a:cs typeface="+mn-cs"/>
              </a:rPr>
              <a:t>Мюнхені</a:t>
            </a:r>
            <a:endParaRPr lang="ru-RU" sz="24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3" descr="C:\Users\Макс\Desktop\Карт для лекц\Marie_Curie_col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3" y="0"/>
            <a:ext cx="3703637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 descr="C:\Users\Макс\Desktop\Карт для лекц\0_439cd_c3f1c484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870200"/>
            <a:ext cx="2798762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4" descr="C:\Users\Макс\Desktop\Карт для лекц\0_439c7_2f918b93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70200"/>
            <a:ext cx="2860675" cy="38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6"/>
          <p:cNvSpPr>
            <a:spLocks noChangeArrowheads="1"/>
          </p:cNvSpPr>
          <p:nvPr/>
        </p:nvSpPr>
        <p:spPr bwMode="auto">
          <a:xfrm>
            <a:off x="160338" y="185738"/>
            <a:ext cx="8453437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+mn-lt"/>
                <a:cs typeface="Arial" charset="0"/>
              </a:rPr>
              <a:t>У 1896 р </a:t>
            </a:r>
            <a:r>
              <a:rPr lang="ru-RU" sz="2000" dirty="0" err="1">
                <a:latin typeface="+mn-lt"/>
                <a:cs typeface="Arial" charset="0"/>
              </a:rPr>
              <a:t>А.Беккерель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встановив</a:t>
            </a:r>
            <a:r>
              <a:rPr lang="ru-RU" sz="2000" dirty="0">
                <a:latin typeface="+mn-lt"/>
                <a:cs typeface="Arial" charset="0"/>
              </a:rPr>
              <a:t>, </a:t>
            </a:r>
            <a:r>
              <a:rPr lang="ru-RU" sz="2000" dirty="0" err="1">
                <a:latin typeface="+mn-lt"/>
                <a:cs typeface="Arial" charset="0"/>
              </a:rPr>
              <a:t>що</a:t>
            </a:r>
            <a:r>
              <a:rPr lang="ru-RU" sz="2000" dirty="0">
                <a:latin typeface="+mn-lt"/>
                <a:cs typeface="Arial" charset="0"/>
              </a:rPr>
              <a:t> уран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здатний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випускати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промені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50181" name="Прямоугольник 8"/>
          <p:cNvSpPr>
            <a:spLocks noChangeArrowheads="1"/>
          </p:cNvSpPr>
          <p:nvPr/>
        </p:nvSpPr>
        <p:spPr bwMode="auto">
          <a:xfrm>
            <a:off x="125413" y="844550"/>
            <a:ext cx="5314950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+mn-lt"/>
                <a:cs typeface="Arial" charset="0"/>
              </a:rPr>
              <a:t>Через два роки П. </a:t>
            </a:r>
            <a:r>
              <a:rPr lang="ru-RU" sz="2000" dirty="0" err="1">
                <a:latin typeface="+mn-lt"/>
                <a:cs typeface="Arial" charset="0"/>
              </a:rPr>
              <a:t>Кюрі</a:t>
            </a:r>
            <a:r>
              <a:rPr lang="ru-RU" sz="2000" dirty="0">
                <a:latin typeface="+mn-lt"/>
                <a:cs typeface="Arial" charset="0"/>
              </a:rPr>
              <a:t> і </a:t>
            </a:r>
            <a:r>
              <a:rPr lang="ru-RU" sz="2000" dirty="0" err="1">
                <a:latin typeface="+mn-lt"/>
                <a:cs typeface="Arial" charset="0"/>
              </a:rPr>
              <a:t>М.Склодовська-Кюрі</a:t>
            </a:r>
            <a:r>
              <a:rPr lang="ru-RU" sz="2000" dirty="0">
                <a:latin typeface="+mn-lt"/>
                <a:cs typeface="Arial" charset="0"/>
              </a:rPr>
              <a:t> показали, </a:t>
            </a:r>
            <a:r>
              <a:rPr lang="ru-RU" sz="2000" dirty="0" err="1">
                <a:latin typeface="+mn-lt"/>
                <a:cs typeface="Arial" charset="0"/>
              </a:rPr>
              <a:t>що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такі</a:t>
            </a:r>
            <a:r>
              <a:rPr lang="ru-RU" sz="2000" dirty="0">
                <a:latin typeface="+mn-lt"/>
                <a:cs typeface="Arial" charset="0"/>
              </a:rPr>
              <a:t> ж </a:t>
            </a:r>
            <a:r>
              <a:rPr lang="ru-RU" sz="2000" dirty="0" err="1">
                <a:latin typeface="+mn-lt"/>
                <a:cs typeface="Arial" charset="0"/>
              </a:rPr>
              <a:t>промені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здатні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виділяти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відкриті</a:t>
            </a:r>
            <a:r>
              <a:rPr lang="ru-RU" sz="2000" dirty="0">
                <a:latin typeface="+mn-lt"/>
                <a:cs typeface="Arial" charset="0"/>
              </a:rPr>
              <a:t> ними </a:t>
            </a:r>
            <a:r>
              <a:rPr lang="en-US" sz="2000" dirty="0">
                <a:latin typeface="+mn-lt"/>
                <a:cs typeface="Arial" charset="0"/>
              </a:rPr>
              <a:t>Ra </a:t>
            </a:r>
            <a:r>
              <a:rPr lang="ru-RU" sz="2000" dirty="0">
                <a:latin typeface="+mn-lt"/>
                <a:cs typeface="Arial" charset="0"/>
              </a:rPr>
              <a:t>і </a:t>
            </a:r>
            <a:r>
              <a:rPr lang="ru-RU" sz="2000" dirty="0" err="1">
                <a:latin typeface="+mn-lt"/>
                <a:cs typeface="Arial" charset="0"/>
              </a:rPr>
              <a:t>Ро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Ірен</a:t>
            </a:r>
            <a:r>
              <a:rPr lang="ru-RU" sz="2000" dirty="0">
                <a:latin typeface="+mn-lt"/>
                <a:cs typeface="Arial" charset="0"/>
              </a:rPr>
              <a:t> і </a:t>
            </a:r>
            <a:r>
              <a:rPr lang="ru-RU" sz="2000" dirty="0" err="1">
                <a:latin typeface="+mn-lt"/>
                <a:cs typeface="Arial" charset="0"/>
              </a:rPr>
              <a:t>Фредерік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Жоліо-Кюрі</a:t>
            </a:r>
            <a:r>
              <a:rPr lang="ru-RU" sz="2000" dirty="0">
                <a:latin typeface="+mn-lt"/>
                <a:cs typeface="Arial" charset="0"/>
              </a:rPr>
              <a:t> в 1934-1936 </a:t>
            </a:r>
            <a:r>
              <a:rPr lang="ru-RU" sz="2000" dirty="0" err="1">
                <a:latin typeface="+mn-lt"/>
                <a:cs typeface="Arial" charset="0"/>
              </a:rPr>
              <a:t>рр</a:t>
            </a:r>
            <a:r>
              <a:rPr lang="ru-RU" sz="2000" dirty="0">
                <a:latin typeface="+mn-lt"/>
                <a:cs typeface="Arial" charset="0"/>
              </a:rPr>
              <a:t>. - </a:t>
            </a:r>
            <a:r>
              <a:rPr lang="ru-RU" sz="2000" dirty="0" err="1">
                <a:latin typeface="+mn-lt"/>
                <a:cs typeface="Arial" charset="0"/>
              </a:rPr>
              <a:t>розробка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принципів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штучної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радіоактивності</a:t>
            </a:r>
            <a:r>
              <a:rPr lang="ru-RU" sz="2000" dirty="0">
                <a:latin typeface="+mn-lt"/>
                <a:cs typeface="Arial" charset="0"/>
              </a:rPr>
              <a:t>.</a:t>
            </a:r>
            <a:endParaRPr lang="ru-RU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7938" y="2590800"/>
            <a:ext cx="9144000" cy="35290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         </a:t>
            </a:r>
            <a:r>
              <a:rPr lang="ru-RU" sz="2400" dirty="0" err="1">
                <a:latin typeface="+mn-lt"/>
                <a:cs typeface="Arial" charset="0"/>
              </a:rPr>
              <a:t>Види</a:t>
            </a:r>
            <a:r>
              <a:rPr lang="ru-RU" sz="2400" dirty="0">
                <a:latin typeface="+mn-lt"/>
                <a:cs typeface="Arial" charset="0"/>
              </a:rPr>
              <a:t> </a:t>
            </a:r>
            <a:r>
              <a:rPr lang="ru-RU" sz="2400" dirty="0" err="1">
                <a:latin typeface="+mn-lt"/>
                <a:cs typeface="Arial" charset="0"/>
              </a:rPr>
              <a:t>випромінювань</a:t>
            </a:r>
            <a:r>
              <a:rPr lang="ru-RU" sz="2400" dirty="0">
                <a:latin typeface="+mn-lt"/>
                <a:cs typeface="Arial" charset="0"/>
              </a:rPr>
              <a:t>: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а) </a:t>
            </a:r>
            <a:r>
              <a:rPr lang="ru-RU" sz="2400" dirty="0" err="1">
                <a:latin typeface="+mn-lt"/>
                <a:cs typeface="Arial" charset="0"/>
              </a:rPr>
              <a:t>корпускулярні</a:t>
            </a:r>
            <a:r>
              <a:rPr lang="ru-RU" sz="2400" dirty="0">
                <a:latin typeface="+mn-lt"/>
                <a:cs typeface="Arial" charset="0"/>
              </a:rPr>
              <a:t>: альфа, бета;</a:t>
            </a:r>
          </a:p>
          <a:p>
            <a:pPr>
              <a:defRPr/>
            </a:pPr>
            <a:r>
              <a:rPr lang="ru-RU" sz="2400" dirty="0">
                <a:latin typeface="+mn-lt"/>
                <a:cs typeface="Arial" charset="0"/>
              </a:rPr>
              <a:t>б) </a:t>
            </a:r>
            <a:r>
              <a:rPr lang="ru-RU" sz="2400" dirty="0" err="1">
                <a:latin typeface="+mn-lt"/>
                <a:cs typeface="Arial" charset="0"/>
              </a:rPr>
              <a:t>електромагнітне</a:t>
            </a:r>
            <a:r>
              <a:rPr lang="ru-RU" sz="2400" dirty="0">
                <a:latin typeface="+mn-lt"/>
                <a:cs typeface="Arial" charset="0"/>
              </a:rPr>
              <a:t>: гамма </a:t>
            </a:r>
            <a:r>
              <a:rPr lang="ru-RU" sz="2000" dirty="0">
                <a:latin typeface="+mn-lt"/>
                <a:cs typeface="Arial" charset="0"/>
              </a:rPr>
              <a:t>-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має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найбільшу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проникаючу</a:t>
            </a:r>
            <a:endParaRPr lang="ru-RU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здатність</a:t>
            </a:r>
            <a:r>
              <a:rPr lang="ru-RU" sz="2000" dirty="0">
                <a:latin typeface="+mn-lt"/>
                <a:cs typeface="Arial" charset="0"/>
              </a:rPr>
              <a:t> і </a:t>
            </a:r>
            <a:r>
              <a:rPr lang="ru-RU" sz="2000" dirty="0" err="1">
                <a:latin typeface="+mn-lt"/>
                <a:cs typeface="Arial" charset="0"/>
              </a:rPr>
              <a:t>низький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ступінь</a:t>
            </a:r>
            <a:endParaRPr lang="ru-RU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біологічної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дії</a:t>
            </a:r>
            <a:r>
              <a:rPr lang="ru-RU" sz="2000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сучасна</a:t>
            </a:r>
            <a:r>
              <a:rPr lang="ru-RU" sz="2000" dirty="0">
                <a:latin typeface="+mn-lt"/>
                <a:cs typeface="Arial" charset="0"/>
              </a:rPr>
              <a:t> </a:t>
            </a:r>
            <a:r>
              <a:rPr lang="ru-RU" sz="2000" dirty="0" err="1">
                <a:latin typeface="+mn-lt"/>
                <a:cs typeface="Arial" charset="0"/>
              </a:rPr>
              <a:t>радіонуклідна</a:t>
            </a:r>
            <a:endParaRPr lang="ru-RU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діагностика</a:t>
            </a:r>
            <a:r>
              <a:rPr lang="ru-RU" sz="2000" dirty="0">
                <a:latin typeface="+mn-lt"/>
                <a:cs typeface="Arial" charset="0"/>
              </a:rPr>
              <a:t> заснована на</a:t>
            </a:r>
          </a:p>
          <a:p>
            <a:pPr>
              <a:defRPr/>
            </a:pPr>
            <a:r>
              <a:rPr lang="ru-RU" sz="2000" dirty="0" err="1">
                <a:latin typeface="+mn-lt"/>
                <a:cs typeface="Arial" charset="0"/>
              </a:rPr>
              <a:t>реєстрації</a:t>
            </a:r>
            <a:r>
              <a:rPr lang="ru-RU" sz="2000" dirty="0">
                <a:latin typeface="+mn-lt"/>
                <a:cs typeface="Arial" charset="0"/>
              </a:rPr>
              <a:t> гамма-</a:t>
            </a:r>
            <a:r>
              <a:rPr lang="ru-RU" sz="2000" dirty="0" err="1">
                <a:latin typeface="+mn-lt"/>
                <a:cs typeface="Arial" charset="0"/>
              </a:rPr>
              <a:t>квантів</a:t>
            </a:r>
            <a:r>
              <a:rPr lang="ru-RU" sz="2000" dirty="0">
                <a:latin typeface="+mn-lt"/>
                <a:cs typeface="Arial" charset="0"/>
              </a:rPr>
              <a:t>.</a:t>
            </a:r>
            <a:endParaRPr lang="uk-UA" sz="2000" dirty="0">
              <a:latin typeface="+mn-lt"/>
              <a:cs typeface="Arial" charset="0"/>
            </a:endParaRPr>
          </a:p>
        </p:txBody>
      </p:sp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-19050" y="404813"/>
            <a:ext cx="9144000" cy="20621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РАДІОАКТИВНІСТЬ -</a:t>
            </a:r>
          </a:p>
          <a:p>
            <a:pPr algn="ctr">
              <a:defRPr/>
            </a:pP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мимовільний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розпад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ядра з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виділенням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різних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видів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випромінювань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,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енергії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і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перетворенням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одних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елементів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в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інші</a:t>
            </a:r>
            <a:endParaRPr lang="ru-RU" sz="3200" dirty="0">
              <a:latin typeface="+mn-lt"/>
              <a:cs typeface="Arial" charset="0"/>
            </a:endParaRPr>
          </a:p>
        </p:txBody>
      </p:sp>
      <p:pic>
        <p:nvPicPr>
          <p:cNvPr id="77828" name="Picture 3" descr="Graphi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2833688"/>
            <a:ext cx="3816350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4868863"/>
            <a:ext cx="1658938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8" y="5191125"/>
            <a:ext cx="1281112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52431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sz="3600" dirty="0" err="1">
                <a:latin typeface="+mj-lt"/>
                <a:cs typeface="Arial" charset="0"/>
              </a:rPr>
              <a:t>Принципи</a:t>
            </a:r>
            <a:r>
              <a:rPr lang="ru-RU" sz="3600" dirty="0">
                <a:latin typeface="+mj-lt"/>
                <a:cs typeface="Arial" charset="0"/>
              </a:rPr>
              <a:t> </a:t>
            </a:r>
            <a:r>
              <a:rPr lang="ru-RU" sz="3600" dirty="0" err="1">
                <a:latin typeface="+mj-lt"/>
                <a:cs typeface="Arial" charset="0"/>
              </a:rPr>
              <a:t>отримання</a:t>
            </a:r>
            <a:r>
              <a:rPr lang="ru-RU" sz="3600" dirty="0">
                <a:latin typeface="+mj-lt"/>
                <a:cs typeface="Arial" charset="0"/>
              </a:rPr>
              <a:t> </a:t>
            </a:r>
            <a:r>
              <a:rPr lang="ru-RU" sz="3600" dirty="0" err="1">
                <a:latin typeface="+mj-lt"/>
                <a:cs typeface="Arial" charset="0"/>
              </a:rPr>
              <a:t>інформації</a:t>
            </a:r>
            <a:r>
              <a:rPr lang="ru-RU" sz="3600" dirty="0">
                <a:latin typeface="+mj-lt"/>
                <a:cs typeface="Arial" charset="0"/>
              </a:rPr>
              <a:t>:</a:t>
            </a:r>
          </a:p>
          <a:p>
            <a:pPr>
              <a:spcBef>
                <a:spcPts val="0"/>
              </a:spcBef>
              <a:buFontTx/>
              <a:buAutoNum type="arabicPeriod"/>
              <a:defRPr/>
            </a:pPr>
            <a:r>
              <a:rPr lang="ru-RU" sz="2800" dirty="0" err="1">
                <a:latin typeface="+mn-lt"/>
                <a:cs typeface="Arial" charset="0"/>
              </a:rPr>
              <a:t>Парентеральне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введення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радіофармпрепаратів</a:t>
            </a:r>
            <a:r>
              <a:rPr lang="ru-RU" sz="2800" dirty="0">
                <a:latin typeface="+mn-lt"/>
                <a:cs typeface="Arial" charset="0"/>
              </a:rPr>
              <a:t> (РФП) - дозволена для </a:t>
            </a:r>
            <a:r>
              <a:rPr lang="ru-RU" sz="2800" dirty="0" err="1">
                <a:latin typeface="+mn-lt"/>
                <a:cs typeface="Arial" charset="0"/>
              </a:rPr>
              <a:t>введення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людині</a:t>
            </a:r>
            <a:r>
              <a:rPr lang="ru-RU" sz="2800" dirty="0">
                <a:latin typeface="+mn-lt"/>
                <a:cs typeface="Arial" charset="0"/>
              </a:rPr>
              <a:t> з </a:t>
            </a:r>
            <a:r>
              <a:rPr lang="ru-RU" sz="2800" dirty="0" err="1">
                <a:latin typeface="+mn-lt"/>
                <a:cs typeface="Arial" charset="0"/>
              </a:rPr>
              <a:t>діагностичною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або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лікувальною</a:t>
            </a:r>
            <a:r>
              <a:rPr lang="ru-RU" sz="2800" dirty="0">
                <a:latin typeface="+mn-lt"/>
                <a:cs typeface="Arial" charset="0"/>
              </a:rPr>
              <a:t> метою </a:t>
            </a:r>
            <a:r>
              <a:rPr lang="ru-RU" sz="2800" dirty="0" err="1">
                <a:latin typeface="+mn-lt"/>
                <a:cs typeface="Arial" charset="0"/>
              </a:rPr>
              <a:t>хімічна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сполука</a:t>
            </a:r>
            <a:r>
              <a:rPr lang="ru-RU" sz="2800" dirty="0">
                <a:latin typeface="+mn-lt"/>
                <a:cs typeface="Arial" charset="0"/>
              </a:rPr>
              <a:t>, </a:t>
            </a:r>
            <a:r>
              <a:rPr lang="ru-RU" sz="2800" dirty="0" err="1">
                <a:latin typeface="+mn-lt"/>
                <a:cs typeface="Arial" charset="0"/>
              </a:rPr>
              <a:t>що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містить</a:t>
            </a:r>
            <a:r>
              <a:rPr lang="ru-RU" sz="2800" dirty="0">
                <a:latin typeface="+mn-lt"/>
                <a:cs typeface="Arial" charset="0"/>
              </a:rPr>
              <a:t> у </a:t>
            </a:r>
            <a:r>
              <a:rPr lang="ru-RU" sz="2800" dirty="0" err="1">
                <a:latin typeface="+mn-lt"/>
                <a:cs typeface="Arial" charset="0"/>
              </a:rPr>
              <a:t>своїй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молекулі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радіоактивний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нуклід</a:t>
            </a:r>
            <a:r>
              <a:rPr lang="ru-RU" sz="2800" dirty="0">
                <a:latin typeface="+mn-lt"/>
                <a:cs typeface="Arial" charset="0"/>
              </a:rPr>
              <a:t>;</a:t>
            </a:r>
          </a:p>
          <a:p>
            <a:pPr>
              <a:spcBef>
                <a:spcPts val="0"/>
              </a:spcBef>
              <a:buFontTx/>
              <a:buAutoNum type="arabicPeriod"/>
              <a:defRPr/>
            </a:pPr>
            <a:r>
              <a:rPr lang="ru-RU" sz="2800" dirty="0" err="1">
                <a:latin typeface="+mn-lt"/>
                <a:cs typeface="Arial" charset="0"/>
              </a:rPr>
              <a:t>Виборче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поглинання</a:t>
            </a:r>
            <a:r>
              <a:rPr lang="ru-RU" sz="2800" dirty="0">
                <a:latin typeface="+mn-lt"/>
                <a:cs typeface="Arial" charset="0"/>
              </a:rPr>
              <a:t> РФП органами, в </a:t>
            </a:r>
            <a:r>
              <a:rPr lang="ru-RU" sz="2800" dirty="0" err="1">
                <a:latin typeface="+mn-lt"/>
                <a:cs typeface="Arial" charset="0"/>
              </a:rPr>
              <a:t>метаболізмі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яких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бере</a:t>
            </a:r>
            <a:r>
              <a:rPr lang="ru-RU" sz="2800" dirty="0">
                <a:latin typeface="+mn-lt"/>
                <a:cs typeface="Arial" charset="0"/>
              </a:rPr>
              <a:t> участь </a:t>
            </a:r>
            <a:r>
              <a:rPr lang="ru-RU" sz="2800" dirty="0" err="1">
                <a:latin typeface="+mn-lt"/>
                <a:cs typeface="Arial" charset="0"/>
              </a:rPr>
              <a:t>даний</a:t>
            </a:r>
            <a:r>
              <a:rPr lang="ru-RU" sz="2800" dirty="0">
                <a:latin typeface="+mn-lt"/>
                <a:cs typeface="Arial" charset="0"/>
              </a:rPr>
              <a:t> РФП;</a:t>
            </a:r>
          </a:p>
          <a:p>
            <a:pPr>
              <a:spcBef>
                <a:spcPts val="0"/>
              </a:spcBef>
              <a:buFontTx/>
              <a:buAutoNum type="arabicPeriod"/>
              <a:defRPr/>
            </a:pPr>
            <a:r>
              <a:rPr lang="ru-RU" sz="2800" dirty="0" err="1">
                <a:latin typeface="+mn-lt"/>
                <a:cs typeface="Arial" charset="0"/>
              </a:rPr>
              <a:t>Реєстрація</a:t>
            </a:r>
            <a:r>
              <a:rPr lang="ru-RU" sz="2800" dirty="0">
                <a:latin typeface="+mn-lt"/>
                <a:cs typeface="Arial" charset="0"/>
              </a:rPr>
              <a:t> гамма-</a:t>
            </a:r>
            <a:r>
              <a:rPr lang="ru-RU" sz="2800" dirty="0" err="1">
                <a:latin typeface="+mn-lt"/>
                <a:cs typeface="Arial" charset="0"/>
              </a:rPr>
              <a:t>випромінювання</a:t>
            </a:r>
            <a:r>
              <a:rPr lang="ru-RU" sz="2800" dirty="0">
                <a:latin typeface="+mn-lt"/>
                <a:cs typeface="Arial" charset="0"/>
              </a:rPr>
              <a:t> в </a:t>
            </a:r>
            <a:r>
              <a:rPr lang="ru-RU" sz="2800" dirty="0" err="1">
                <a:latin typeface="+mn-lt"/>
                <a:cs typeface="Arial" charset="0"/>
              </a:rPr>
              <a:t>органі</a:t>
            </a:r>
            <a:r>
              <a:rPr lang="ru-RU" sz="2800" dirty="0">
                <a:latin typeface="+mn-lt"/>
                <a:cs typeface="Arial" charset="0"/>
              </a:rPr>
              <a:t> з </a:t>
            </a:r>
            <a:r>
              <a:rPr lang="ru-RU" sz="2800" dirty="0" err="1">
                <a:latin typeface="+mn-lt"/>
                <a:cs typeface="Arial" charset="0"/>
              </a:rPr>
              <a:t>виборчим</a:t>
            </a:r>
            <a:r>
              <a:rPr lang="ru-RU" sz="2800" dirty="0">
                <a:latin typeface="+mn-lt"/>
                <a:cs typeface="Arial" charset="0"/>
              </a:rPr>
              <a:t> </a:t>
            </a:r>
            <a:r>
              <a:rPr lang="ru-RU" sz="2800" dirty="0" err="1">
                <a:latin typeface="+mn-lt"/>
                <a:cs typeface="Arial" charset="0"/>
              </a:rPr>
              <a:t>накопиченням</a:t>
            </a:r>
            <a:r>
              <a:rPr lang="ru-RU" sz="2800" dirty="0">
                <a:latin typeface="+mn-lt"/>
                <a:cs typeface="Arial" charset="0"/>
              </a:rPr>
              <a:t> РФП;</a:t>
            </a:r>
          </a:p>
        </p:txBody>
      </p:sp>
      <p:pic>
        <p:nvPicPr>
          <p:cNvPr id="78851" name="Picture 5" descr="Image-20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" b="5762"/>
          <a:stretch>
            <a:fillRect/>
          </a:stretch>
        </p:blipFill>
        <p:spPr bwMode="auto">
          <a:xfrm>
            <a:off x="5435600" y="4314825"/>
            <a:ext cx="33909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4" descr="D:\Наташа\Студенты\Рентген для студ 3 курс\Картинки для лекций\сердце\сцинтигр миокар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848225"/>
            <a:ext cx="3460750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511925" cy="1143000"/>
          </a:xfrm>
        </p:spPr>
        <p:txBody>
          <a:bodyPr/>
          <a:lstStyle/>
          <a:p>
            <a:pPr marL="0" indent="0" eaLnBrk="1" hangingPunct="1">
              <a:buFont typeface="Georgia" panose="02040502050405020303" pitchFamily="18" charset="0"/>
              <a:buNone/>
              <a:defRPr/>
            </a:pPr>
            <a:r>
              <a:rPr lang="ru-RU" sz="4000" dirty="0" err="1">
                <a:solidFill>
                  <a:srgbClr val="FFFF00"/>
                </a:solidFill>
                <a:cs typeface="Times New Roman" pitchFamily="18" charset="0"/>
              </a:rPr>
              <a:t>Різновиди</a:t>
            </a:r>
            <a:r>
              <a:rPr lang="ru-RU" sz="4000" dirty="0">
                <a:solidFill>
                  <a:srgbClr val="FFFF00"/>
                </a:solidFill>
                <a:cs typeface="Times New Roman" pitchFamily="18" charset="0"/>
              </a:rPr>
              <a:t> метода:</a:t>
            </a:r>
            <a:endParaRPr lang="uk-UA" sz="4000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79875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96975"/>
            <a:ext cx="8447088" cy="48958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alt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Сцинтіграфія</a:t>
            </a:r>
            <a:endParaRPr lang="ru-RU" altLang="uk-UA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ОФЕТ (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однофотона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емісійна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       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томографія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ПЕТ  (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позитронно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емісійна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  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        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томографія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) </a:t>
            </a:r>
          </a:p>
          <a:p>
            <a:pPr algn="just" eaLnBrk="1" hangingPunct="1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Радіометрія</a:t>
            </a:r>
            <a:endParaRPr lang="ru-RU" altLang="uk-UA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</a:t>
            </a:r>
            <a:r>
              <a:rPr lang="ru-RU" altLang="uk-UA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Радіографія</a:t>
            </a:r>
            <a:r>
              <a:rPr lang="ru-RU" altLang="uk-UA" sz="3600" dirty="0">
                <a:solidFill>
                  <a:schemeClr val="tx1"/>
                </a:solidFill>
                <a:cs typeface="Times New Roman" panose="02020603050405020304" pitchFamily="18" charset="0"/>
              </a:rPr>
              <a:t>         </a:t>
            </a:r>
            <a:endParaRPr lang="uk-UA" altLang="uk-UA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5" y="0"/>
            <a:ext cx="8893175" cy="47643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8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Сцинтіграфія</a:t>
            </a:r>
            <a:r>
              <a:rPr lang="ru-RU" sz="28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-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отримання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зображення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органів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і тканин за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допомогою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реєстрації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випромінювання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на гамма-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камері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,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що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випускається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інкорпорованимирадіонуклідом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.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Досліджуваний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орган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обов'язково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повинен бути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хоча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б в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обмеженому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ступені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функціонально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активним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! Не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функціонуючий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орган не </a:t>
            </a:r>
            <a:r>
              <a:rPr lang="ru-RU" sz="2000" dirty="0" err="1">
                <a:solidFill>
                  <a:prstClr val="white"/>
                </a:solidFill>
                <a:latin typeface="Trebuchet MS"/>
                <a:cs typeface="Arial" charset="0"/>
              </a:rPr>
              <a:t>накопичує</a:t>
            </a:r>
            <a:r>
              <a:rPr lang="ru-RU" sz="2000" dirty="0">
                <a:solidFill>
                  <a:prstClr val="white"/>
                </a:solidFill>
                <a:latin typeface="Trebuchet MS"/>
                <a:cs typeface="Arial" charset="0"/>
              </a:rPr>
              <a:t> РФП.</a:t>
            </a:r>
          </a:p>
          <a:p>
            <a:pPr marL="342900" indent="-342900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uk-UA" sz="2800" dirty="0">
                <a:solidFill>
                  <a:srgbClr val="FFFF00"/>
                </a:solidFill>
                <a:latin typeface="Trebuchet MS"/>
                <a:cs typeface="Times New Roman" pitchFamily="18" charset="0"/>
              </a:rPr>
              <a:t>Статична</a:t>
            </a:r>
            <a:r>
              <a:rPr lang="uk-UA" sz="2800" dirty="0">
                <a:solidFill>
                  <a:prstClr val="white"/>
                </a:solidFill>
                <a:latin typeface="Trebuchet MS"/>
                <a:cs typeface="Times New Roman" pitchFamily="18" charset="0"/>
              </a:rPr>
              <a:t> </a:t>
            </a:r>
            <a:r>
              <a:rPr lang="uk-UA" sz="2000" dirty="0">
                <a:solidFill>
                  <a:prstClr val="white"/>
                </a:solidFill>
                <a:latin typeface="Trebuchet MS"/>
                <a:cs typeface="Times New Roman" pitchFamily="18" charset="0"/>
              </a:rPr>
              <a:t>- для оцінки просторового розподілу РФП в тілі або органі хворого, розраховують ступінь накопичення РФП в</a:t>
            </a:r>
          </a:p>
          <a:p>
            <a:pPr>
              <a:spcBef>
                <a:spcPct val="20000"/>
              </a:spcBef>
              <a:buClr>
                <a:srgbClr val="00CCFF"/>
              </a:buClr>
              <a:buSzPct val="65000"/>
              <a:defRPr/>
            </a:pPr>
            <a:r>
              <a:rPr lang="uk-UA" sz="2000" dirty="0">
                <a:solidFill>
                  <a:prstClr val="white"/>
                </a:solidFill>
                <a:latin typeface="Trebuchet MS"/>
                <a:cs typeface="Times New Roman" pitchFamily="18" charset="0"/>
              </a:rPr>
              <a:t>тканинах, порівнюються показники ступеня накопичення в </a:t>
            </a:r>
          </a:p>
          <a:p>
            <a:pPr>
              <a:spcBef>
                <a:spcPct val="20000"/>
              </a:spcBef>
              <a:buClr>
                <a:srgbClr val="00CCFF"/>
              </a:buClr>
              <a:buSzPct val="65000"/>
              <a:defRPr/>
            </a:pPr>
            <a:r>
              <a:rPr lang="uk-UA" sz="2000" dirty="0">
                <a:solidFill>
                  <a:prstClr val="white"/>
                </a:solidFill>
                <a:latin typeface="Trebuchet MS"/>
                <a:cs typeface="Times New Roman" pitchFamily="18" charset="0"/>
              </a:rPr>
              <a:t>різних ділянках органу, оцінюється рівномірність </a:t>
            </a:r>
          </a:p>
          <a:p>
            <a:pPr>
              <a:spcBef>
                <a:spcPct val="20000"/>
              </a:spcBef>
              <a:buClr>
                <a:srgbClr val="00CCFF"/>
              </a:buClr>
              <a:buSzPct val="65000"/>
              <a:defRPr/>
            </a:pPr>
            <a:r>
              <a:rPr lang="uk-UA" sz="2000" dirty="0">
                <a:solidFill>
                  <a:prstClr val="white"/>
                </a:solidFill>
                <a:latin typeface="Trebuchet MS"/>
                <a:cs typeface="Times New Roman" pitchFamily="18" charset="0"/>
              </a:rPr>
              <a:t>накопичення всередині органу.</a:t>
            </a:r>
          </a:p>
          <a:p>
            <a:pPr marL="342900" indent="-342900">
              <a:defRPr/>
            </a:pPr>
            <a:br>
              <a:rPr lang="ru-RU" sz="3200" dirty="0">
                <a:solidFill>
                  <a:prstClr val="white"/>
                </a:solidFill>
                <a:latin typeface="Times New Roman" pitchFamily="18" charset="0"/>
                <a:cs typeface="Arial" charset="0"/>
              </a:rPr>
            </a:br>
            <a:endParaRPr lang="uk-UA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pic>
        <p:nvPicPr>
          <p:cNvPr id="80899" name="Picture 5" descr="lun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16375"/>
            <a:ext cx="3240088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t="9248" r="57864" b="17218"/>
          <a:stretch>
            <a:fillRect/>
          </a:stretch>
        </p:blipFill>
        <p:spPr bwMode="auto">
          <a:xfrm>
            <a:off x="107950" y="4005263"/>
            <a:ext cx="273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3" y="2614613"/>
            <a:ext cx="1614487" cy="424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139700"/>
            <a:ext cx="3708400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6113"/>
            <a:ext cx="4313238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11"/>
          <p:cNvSpPr txBox="1">
            <a:spLocks noChangeArrowheads="1"/>
          </p:cNvSpPr>
          <p:nvPr/>
        </p:nvSpPr>
        <p:spPr bwMode="auto">
          <a:xfrm>
            <a:off x="-65088" y="3810000"/>
            <a:ext cx="5033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err="1">
                <a:solidFill>
                  <a:srgbClr val="FFFF00"/>
                </a:solidFill>
              </a:rPr>
              <a:t>Динамічна</a:t>
            </a:r>
            <a:r>
              <a:rPr lang="ru-RU" altLang="ru-RU" sz="3200" b="1" dirty="0">
                <a:solidFill>
                  <a:srgbClr val="FFFF00"/>
                </a:solidFill>
              </a:rPr>
              <a:t> </a:t>
            </a:r>
            <a:r>
              <a:rPr lang="ru-RU" altLang="ru-RU" sz="3200" b="1" dirty="0" err="1">
                <a:solidFill>
                  <a:srgbClr val="FFFF00"/>
                </a:solidFill>
              </a:rPr>
              <a:t>сцинтіграфія</a:t>
            </a:r>
            <a:endParaRPr lang="ru-RU" altLang="ru-RU" sz="3200" b="1" dirty="0">
              <a:solidFill>
                <a:srgbClr val="FFFF00"/>
              </a:solidFill>
            </a:endParaRPr>
          </a:p>
        </p:txBody>
      </p:sp>
      <p:pic>
        <p:nvPicPr>
          <p:cNvPr id="81925" name="Picture 12" descr="гамма-камера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7325"/>
            <a:ext cx="29765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6" name="Прямоугольник 1"/>
          <p:cNvSpPr>
            <a:spLocks noChangeArrowheads="1"/>
          </p:cNvSpPr>
          <p:nvPr/>
        </p:nvSpPr>
        <p:spPr bwMode="auto">
          <a:xfrm>
            <a:off x="25400" y="4581525"/>
            <a:ext cx="83629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cs typeface="Times New Roman" panose="02020603050405020304" pitchFamily="18" charset="0"/>
              </a:rPr>
              <a:t>з метою вивчення динаміки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cs typeface="Times New Roman" panose="02020603050405020304" pitchFamily="18" charset="0"/>
              </a:rPr>
              <a:t>розподілу РФП в органі.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400" dirty="0">
                <a:cs typeface="Times New Roman" panose="02020603050405020304" pitchFamily="18" charset="0"/>
              </a:rPr>
              <a:t>Запис серії кадрів від моменту в / в ін'єкції РФП протягом певного часу, обробка даних і побудова кривих розподілу РФП.</a:t>
            </a:r>
            <a:endParaRPr lang="uk-UA" altLang="ru-RU" sz="1800" dirty="0"/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50" y="0"/>
            <a:ext cx="9036050" cy="41148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en-US" sz="2400" b="1" i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b="1" i="1" dirty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ru-RU" sz="3200" b="1" dirty="0" err="1">
                <a:solidFill>
                  <a:srgbClr val="FFFF00"/>
                </a:solidFill>
                <a:latin typeface="+mj-lt"/>
              </a:rPr>
              <a:t>Однофотона</a:t>
            </a:r>
            <a:r>
              <a:rPr lang="ru-RU" sz="32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+mj-lt"/>
              </a:rPr>
              <a:t>емісійна</a:t>
            </a:r>
            <a:r>
              <a:rPr lang="ru-RU" sz="32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+mj-lt"/>
              </a:rPr>
              <a:t>томографія</a:t>
            </a:r>
            <a:endParaRPr lang="ru-RU" sz="3200" b="1" dirty="0">
              <a:solidFill>
                <a:srgbClr val="FFFF00"/>
              </a:solidFill>
              <a:latin typeface="+mj-lt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</a:rPr>
              <a:t>            </a:t>
            </a:r>
            <a:r>
              <a:rPr lang="ru-RU" sz="2400" dirty="0" err="1">
                <a:solidFill>
                  <a:schemeClr val="tx1"/>
                </a:solidFill>
              </a:rPr>
              <a:t>варіант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сцинтиграфії</a:t>
            </a:r>
            <a:r>
              <a:rPr lang="ru-RU" sz="2400" dirty="0">
                <a:solidFill>
                  <a:schemeClr val="tx1"/>
                </a:solidFill>
              </a:rPr>
              <a:t>, при </a:t>
            </a:r>
            <a:r>
              <a:rPr lang="ru-RU" sz="2400" dirty="0" err="1">
                <a:solidFill>
                  <a:schemeClr val="tx1"/>
                </a:solidFill>
              </a:rPr>
              <a:t>якій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застосовується</a:t>
            </a:r>
            <a:r>
              <a:rPr lang="ru-RU" sz="2400" dirty="0">
                <a:solidFill>
                  <a:schemeClr val="tx1"/>
                </a:solidFill>
              </a:rPr>
              <a:t> гамма-камера з детектором,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обертається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навколо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тіла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обстежуваного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             </a:t>
            </a:r>
            <a:r>
              <a:rPr lang="ru-RU" sz="2400" dirty="0" err="1">
                <a:solidFill>
                  <a:schemeClr val="tx1"/>
                </a:solidFill>
              </a:rPr>
              <a:t>Формується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пошарове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зображення</a:t>
            </a:r>
            <a:r>
              <a:rPr lang="ru-RU" sz="2400" dirty="0">
                <a:solidFill>
                  <a:schemeClr val="tx1"/>
                </a:solidFill>
              </a:rPr>
              <a:t> органу,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відображає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пошарове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розподіл</a:t>
            </a:r>
            <a:r>
              <a:rPr lang="ru-RU" sz="2400" dirty="0">
                <a:solidFill>
                  <a:schemeClr val="tx1"/>
                </a:solidFill>
              </a:rPr>
              <a:t> РФП.</a:t>
            </a:r>
          </a:p>
        </p:txBody>
      </p:sp>
      <p:pic>
        <p:nvPicPr>
          <p:cNvPr id="82947" name="Picture 5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2708275"/>
            <a:ext cx="2971800" cy="3381375"/>
          </a:xfrm>
          <a:noFill/>
        </p:spPr>
      </p:pic>
      <p:pic>
        <p:nvPicPr>
          <p:cNvPr id="6" name="2.2 Brain SPECT Time lapse video JG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97200"/>
            <a:ext cx="4608513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el nikova, NF57 1615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t="13828" r="5469" b="42087"/>
          <a:stretch>
            <a:fillRect/>
          </a:stretch>
        </p:blipFill>
        <p:spPr bwMode="auto">
          <a:xfrm>
            <a:off x="3059113" y="4076700"/>
            <a:ext cx="48514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chew, AS50 134100_1_1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40767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88" y="709613"/>
            <a:ext cx="39941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Прямоугольник 1"/>
          <p:cNvSpPr>
            <a:spLocks noChangeArrowheads="1"/>
          </p:cNvSpPr>
          <p:nvPr/>
        </p:nvSpPr>
        <p:spPr bwMode="auto">
          <a:xfrm>
            <a:off x="142875" y="115888"/>
            <a:ext cx="9144000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ru-RU" altLang="ru-RU" sz="3200" b="1" dirty="0" err="1">
                <a:solidFill>
                  <a:srgbClr val="FFFF00"/>
                </a:solidFill>
              </a:rPr>
              <a:t>Позитронно</a:t>
            </a:r>
            <a:r>
              <a:rPr lang="ru-RU" altLang="ru-RU" sz="3200" b="1" dirty="0">
                <a:solidFill>
                  <a:srgbClr val="FFFF00"/>
                </a:solidFill>
              </a:rPr>
              <a:t> - </a:t>
            </a:r>
            <a:r>
              <a:rPr lang="ru-RU" altLang="ru-RU" sz="3200" b="1" dirty="0" err="1">
                <a:solidFill>
                  <a:srgbClr val="FFFF00"/>
                </a:solidFill>
              </a:rPr>
              <a:t>емісійна</a:t>
            </a:r>
            <a:r>
              <a:rPr lang="ru-RU" altLang="ru-RU" sz="3200" b="1" dirty="0">
                <a:solidFill>
                  <a:srgbClr val="FFFF00"/>
                </a:solidFill>
              </a:rPr>
              <a:t> </a:t>
            </a:r>
            <a:r>
              <a:rPr lang="ru-RU" altLang="ru-RU" sz="3200" b="1" dirty="0" err="1">
                <a:solidFill>
                  <a:srgbClr val="FFFF00"/>
                </a:solidFill>
              </a:rPr>
              <a:t>томографія</a:t>
            </a:r>
            <a:endParaRPr lang="ru-RU" altLang="ru-RU" sz="3200" b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ru-RU" dirty="0"/>
              <a:t>      </a:t>
            </a:r>
            <a:endParaRPr lang="uk-UA" altLang="ru-RU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/>
              <a:t>Як РФП </a:t>
            </a:r>
            <a:r>
              <a:rPr lang="ru-RU" altLang="ru-RU" dirty="0" err="1"/>
              <a:t>використовують</a:t>
            </a:r>
            <a:r>
              <a:rPr lang="ru-RU" altLang="ru-RU" dirty="0"/>
              <a:t> </a:t>
            </a:r>
            <a:r>
              <a:rPr lang="ru-RU" altLang="ru-RU" dirty="0" err="1"/>
              <a:t>ультракороткоіснуючих</a:t>
            </a:r>
            <a:r>
              <a:rPr lang="ru-RU" altLang="ru-RU" dirty="0"/>
              <a:t> </a:t>
            </a:r>
            <a:r>
              <a:rPr lang="ru-RU" altLang="ru-RU" dirty="0" err="1"/>
              <a:t>радіонукліди</a:t>
            </a:r>
            <a:r>
              <a:rPr lang="ru-RU" altLang="ru-RU" dirty="0"/>
              <a:t> (</a:t>
            </a:r>
            <a:r>
              <a:rPr lang="ru-RU" altLang="ru-RU" dirty="0" err="1"/>
              <a:t>період</a:t>
            </a:r>
            <a:r>
              <a:rPr lang="ru-RU" altLang="ru-RU" dirty="0"/>
              <a:t> </a:t>
            </a:r>
            <a:r>
              <a:rPr lang="ru-RU" altLang="ru-RU" dirty="0" err="1"/>
              <a:t>напіврозпаду</a:t>
            </a:r>
            <a:r>
              <a:rPr lang="ru-RU" altLang="ru-RU" dirty="0"/>
              <a:t> - </a:t>
            </a:r>
            <a:r>
              <a:rPr lang="ru-RU" altLang="ru-RU" dirty="0" err="1"/>
              <a:t>декілька</a:t>
            </a:r>
            <a:r>
              <a:rPr lang="ru-RU" altLang="ru-RU" dirty="0"/>
              <a:t> </a:t>
            </a:r>
            <a:r>
              <a:rPr lang="ru-RU" altLang="ru-RU" dirty="0" err="1"/>
              <a:t>хвилин</a:t>
            </a:r>
            <a:r>
              <a:rPr lang="ru-RU" altLang="ru-RU" dirty="0"/>
              <a:t>), </a:t>
            </a:r>
            <a:r>
              <a:rPr lang="ru-RU" altLang="ru-RU" dirty="0" err="1"/>
              <a:t>що</a:t>
            </a:r>
            <a:r>
              <a:rPr lang="ru-RU" altLang="ru-RU" dirty="0"/>
              <a:t> </a:t>
            </a:r>
            <a:r>
              <a:rPr lang="ru-RU" altLang="ru-RU" dirty="0" err="1"/>
              <a:t>випускають</a:t>
            </a:r>
            <a:r>
              <a:rPr lang="ru-RU" altLang="ru-RU" dirty="0"/>
              <a:t> </a:t>
            </a:r>
            <a:r>
              <a:rPr lang="ru-RU" altLang="ru-RU" dirty="0" err="1"/>
              <a:t>позитрони</a:t>
            </a:r>
            <a:r>
              <a:rPr lang="ru-RU" altLang="ru-RU" dirty="0"/>
              <a:t> (</a:t>
            </a:r>
            <a:r>
              <a:rPr lang="ru-RU" altLang="ru-RU" dirty="0" err="1"/>
              <a:t>ізотопи</a:t>
            </a:r>
            <a:r>
              <a:rPr lang="ru-RU" altLang="ru-RU" dirty="0"/>
              <a:t> таких </a:t>
            </a:r>
            <a:r>
              <a:rPr lang="ru-RU" altLang="ru-RU" dirty="0" err="1"/>
              <a:t>елементів</a:t>
            </a:r>
            <a:r>
              <a:rPr lang="ru-RU" altLang="ru-RU" dirty="0"/>
              <a:t>, як </a:t>
            </a:r>
            <a:r>
              <a:rPr lang="ru-RU" altLang="ru-RU" dirty="0" err="1"/>
              <a:t>вуглець</a:t>
            </a:r>
            <a:r>
              <a:rPr lang="ru-RU" altLang="ru-RU" dirty="0"/>
              <a:t>, </a:t>
            </a:r>
            <a:r>
              <a:rPr lang="ru-RU" altLang="ru-RU" dirty="0" err="1"/>
              <a:t>кисень</a:t>
            </a:r>
            <a:r>
              <a:rPr lang="ru-RU" altLang="ru-RU" dirty="0"/>
              <a:t>, азот, фтор). </a:t>
            </a:r>
            <a:r>
              <a:rPr lang="ru-RU" altLang="ru-RU" dirty="0" err="1"/>
              <a:t>Мічені</a:t>
            </a:r>
            <a:r>
              <a:rPr lang="ru-RU" altLang="ru-RU" dirty="0"/>
              <a:t> </a:t>
            </a:r>
            <a:r>
              <a:rPr lang="ru-RU" altLang="ru-RU" dirty="0" err="1"/>
              <a:t>цими</a:t>
            </a:r>
            <a:r>
              <a:rPr lang="ru-RU" altLang="ru-RU" dirty="0"/>
              <a:t> </a:t>
            </a:r>
            <a:r>
              <a:rPr lang="ru-RU" altLang="ru-RU" dirty="0" err="1"/>
              <a:t>елементами</a:t>
            </a:r>
            <a:r>
              <a:rPr lang="ru-RU" altLang="ru-RU" dirty="0"/>
              <a:t> РФП є </a:t>
            </a:r>
            <a:r>
              <a:rPr lang="ru-RU" altLang="ru-RU" dirty="0" err="1"/>
              <a:t>природними</a:t>
            </a:r>
            <a:r>
              <a:rPr lang="ru-RU" altLang="ru-RU" dirty="0"/>
              <a:t> </a:t>
            </a:r>
            <a:r>
              <a:rPr lang="ru-RU" altLang="ru-RU" dirty="0" err="1"/>
              <a:t>метаболітами</a:t>
            </a:r>
            <a:r>
              <a:rPr lang="ru-RU" altLang="ru-RU" dirty="0"/>
              <a:t> </a:t>
            </a:r>
            <a:r>
              <a:rPr lang="ru-RU" altLang="ru-RU" dirty="0" err="1"/>
              <a:t>організму</a:t>
            </a:r>
            <a:r>
              <a:rPr lang="ru-RU" altLang="ru-RU" dirty="0"/>
              <a:t> і </a:t>
            </a:r>
            <a:r>
              <a:rPr lang="ru-RU" altLang="ru-RU" dirty="0" err="1"/>
              <a:t>включаються</a:t>
            </a:r>
            <a:r>
              <a:rPr lang="ru-RU" altLang="ru-RU" dirty="0"/>
              <a:t> в </a:t>
            </a:r>
            <a:r>
              <a:rPr lang="ru-RU" altLang="ru-RU" dirty="0" err="1"/>
              <a:t>обмін</a:t>
            </a:r>
            <a:r>
              <a:rPr lang="ru-RU" altLang="ru-RU" dirty="0"/>
              <a:t> </a:t>
            </a:r>
            <a:r>
              <a:rPr lang="ru-RU" altLang="ru-RU" dirty="0" err="1"/>
              <a:t>речовин</a:t>
            </a:r>
            <a:r>
              <a:rPr lang="ru-RU" altLang="ru-RU" dirty="0"/>
              <a:t>.</a:t>
            </a:r>
            <a:endParaRPr lang="ru-RU" altLang="ru-RU" b="1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uk-UA" altLang="ru-RU" dirty="0"/>
              <a:t>      </a:t>
            </a:r>
            <a:endParaRPr lang="ru-RU" altLang="ru-RU" dirty="0"/>
          </a:p>
        </p:txBody>
      </p:sp>
      <p:pic>
        <p:nvPicPr>
          <p:cNvPr id="84995" name="Picture 5" descr="http://vmede.org/sait/content/Onkilogiya_ternova_2010/4_files/mb4_0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843213"/>
            <a:ext cx="4389437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Прямоугольник 2"/>
          <p:cNvSpPr>
            <a:spLocks noChangeArrowheads="1"/>
          </p:cNvSpPr>
          <p:nvPr/>
        </p:nvSpPr>
        <p:spPr bwMode="auto">
          <a:xfrm>
            <a:off x="157163" y="2924175"/>
            <a:ext cx="45561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 err="1"/>
              <a:t>Позитрони</a:t>
            </a:r>
            <a:r>
              <a:rPr lang="ru-RU" altLang="ru-RU" dirty="0"/>
              <a:t>, </a:t>
            </a:r>
            <a:r>
              <a:rPr lang="ru-RU" altLang="ru-RU" dirty="0" err="1"/>
              <a:t>що</a:t>
            </a:r>
            <a:r>
              <a:rPr lang="ru-RU" altLang="ru-RU" dirty="0"/>
              <a:t> </a:t>
            </a:r>
            <a:r>
              <a:rPr lang="ru-RU" altLang="ru-RU" dirty="0" err="1"/>
              <a:t>випускаються</a:t>
            </a:r>
            <a:r>
              <a:rPr lang="ru-RU" altLang="ru-RU" dirty="0"/>
              <a:t> </a:t>
            </a:r>
            <a:r>
              <a:rPr lang="ru-RU" altLang="ru-RU" dirty="0" err="1"/>
              <a:t>цими</a:t>
            </a:r>
            <a:r>
              <a:rPr lang="ru-RU" altLang="ru-RU" dirty="0"/>
              <a:t> </a:t>
            </a:r>
            <a:r>
              <a:rPr lang="ru-RU" altLang="ru-RU" dirty="0" err="1"/>
              <a:t>радіонуклідами</a:t>
            </a:r>
            <a:r>
              <a:rPr lang="ru-RU" altLang="ru-RU" dirty="0"/>
              <a:t>, </a:t>
            </a:r>
            <a:r>
              <a:rPr lang="ru-RU" altLang="ru-RU" dirty="0" err="1"/>
              <a:t>анігілюють</a:t>
            </a:r>
            <a:r>
              <a:rPr lang="ru-RU" altLang="ru-RU" dirty="0"/>
              <a:t> </a:t>
            </a:r>
            <a:r>
              <a:rPr lang="ru-RU" altLang="ru-RU" dirty="0" err="1"/>
              <a:t>поблизу</a:t>
            </a:r>
            <a:r>
              <a:rPr lang="ru-RU" altLang="ru-RU" dirty="0"/>
              <a:t> </a:t>
            </a:r>
            <a:r>
              <a:rPr lang="ru-RU" altLang="ru-RU" dirty="0" err="1"/>
              <a:t>атомів</a:t>
            </a:r>
            <a:r>
              <a:rPr lang="ru-RU" altLang="ru-RU" dirty="0"/>
              <a:t> з </a:t>
            </a:r>
            <a:r>
              <a:rPr lang="ru-RU" altLang="ru-RU" dirty="0" err="1"/>
              <a:t>електронами</a:t>
            </a:r>
            <a:r>
              <a:rPr lang="ru-RU" altLang="ru-RU" dirty="0"/>
              <a:t> і </a:t>
            </a:r>
            <a:r>
              <a:rPr lang="ru-RU" altLang="ru-RU" dirty="0" err="1"/>
              <a:t>утворюються</a:t>
            </a:r>
            <a:r>
              <a:rPr lang="ru-RU" altLang="ru-RU" dirty="0"/>
              <a:t> гамма-</a:t>
            </a:r>
            <a:r>
              <a:rPr lang="ru-RU" altLang="ru-RU" dirty="0" err="1"/>
              <a:t>кванти</a:t>
            </a:r>
            <a:r>
              <a:rPr lang="ru-RU" altLang="ru-RU" dirty="0"/>
              <a:t> - </a:t>
            </a:r>
            <a:r>
              <a:rPr lang="ru-RU" altLang="ru-RU" dirty="0" err="1"/>
              <a:t>фотони</a:t>
            </a:r>
            <a:r>
              <a:rPr lang="ru-RU" altLang="ru-RU" dirty="0"/>
              <a:t>, за законами </a:t>
            </a:r>
            <a:r>
              <a:rPr lang="ru-RU" altLang="ru-RU" dirty="0" err="1"/>
              <a:t>фізики</a:t>
            </a:r>
            <a:r>
              <a:rPr lang="ru-RU" altLang="ru-RU" dirty="0"/>
              <a:t> вони </a:t>
            </a:r>
            <a:r>
              <a:rPr lang="ru-RU" altLang="ru-RU" dirty="0" err="1"/>
              <a:t>розлітаються</a:t>
            </a:r>
            <a:r>
              <a:rPr lang="ru-RU" altLang="ru-RU" dirty="0"/>
              <a:t> в </a:t>
            </a:r>
            <a:r>
              <a:rPr lang="ru-RU" altLang="ru-RU" dirty="0" err="1"/>
              <a:t>протилежні</a:t>
            </a:r>
            <a:r>
              <a:rPr lang="ru-RU" altLang="ru-RU" dirty="0"/>
              <a:t> </a:t>
            </a:r>
            <a:r>
              <a:rPr lang="ru-RU" altLang="ru-RU" dirty="0" err="1"/>
              <a:t>сторони</a:t>
            </a:r>
            <a:r>
              <a:rPr lang="ru-RU" altLang="ru-RU" dirty="0"/>
              <a:t>, </a:t>
            </a:r>
            <a:r>
              <a:rPr lang="ru-RU" altLang="ru-RU" dirty="0" err="1"/>
              <a:t>реєструються</a:t>
            </a:r>
            <a:r>
              <a:rPr lang="ru-RU" altLang="ru-RU" dirty="0"/>
              <a:t> </a:t>
            </a:r>
            <a:r>
              <a:rPr lang="ru-RU" altLang="ru-RU" dirty="0" err="1"/>
              <a:t>протилежно</a:t>
            </a:r>
            <a:r>
              <a:rPr lang="ru-RU" altLang="ru-RU" dirty="0"/>
              <a:t> </a:t>
            </a:r>
            <a:r>
              <a:rPr lang="ru-RU" altLang="ru-RU" dirty="0" err="1"/>
              <a:t>розташованими</a:t>
            </a:r>
            <a:r>
              <a:rPr lang="ru-RU" altLang="ru-RU" dirty="0"/>
              <a:t> детекторами гамма-</a:t>
            </a:r>
            <a:r>
              <a:rPr lang="ru-RU" altLang="ru-RU" dirty="0" err="1"/>
              <a:t>камери</a:t>
            </a:r>
            <a:r>
              <a:rPr lang="ru-RU" altLang="ru-RU" dirty="0"/>
              <a:t>.</a:t>
            </a:r>
            <a:endParaRPr lang="uk-UA" altLang="ru-RU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D:\Наташа\Студенты\Рентген для студ 3 курс\Картинки для лекций\сердце\радионукл исслед серд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636838"/>
            <a:ext cx="2428875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Прямоугольник 1"/>
          <p:cNvSpPr>
            <a:spLocks noChangeArrowheads="1"/>
          </p:cNvSpPr>
          <p:nvPr/>
        </p:nvSpPr>
        <p:spPr bwMode="auto">
          <a:xfrm>
            <a:off x="323850" y="371475"/>
            <a:ext cx="87122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ПЕТ дозволяє проводити точну кількісну оцінку концентрації радіонуклідів в досліджуваному органі, вивчати процеси, що відбуваються на клітинному рівні. Використовується для тонкого вивчення </a:t>
            </a:r>
            <a:r>
              <a:rPr lang="uk-UA" altLang="ru-RU" sz="2800" dirty="0" err="1"/>
              <a:t>протікаютчих</a:t>
            </a:r>
            <a:r>
              <a:rPr lang="uk-UA" altLang="ru-RU" sz="2800" dirty="0"/>
              <a:t> в ньому метаболічних процесів.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ru-RU" sz="2800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Наприклад, в онкології - акумуляція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 err="1"/>
              <a:t>дезоксиглюкози</a:t>
            </a:r>
            <a:r>
              <a:rPr lang="uk-UA" altLang="ru-RU" sz="2800" dirty="0"/>
              <a:t> в активно </a:t>
            </a:r>
            <a:r>
              <a:rPr lang="uk-UA" altLang="ru-RU" sz="2800" dirty="0" err="1"/>
              <a:t>метаболізуючих</a:t>
            </a:r>
            <a:endParaRPr lang="uk-UA" altLang="ru-RU" sz="2800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пухлинних клітинах, в кардіології - </a:t>
            </a:r>
            <a:r>
              <a:rPr lang="uk-UA" altLang="ru-RU" sz="2800" dirty="0" err="1"/>
              <a:t>дезоксі</a:t>
            </a:r>
            <a:r>
              <a:rPr lang="uk-UA" altLang="ru-RU" sz="2800" dirty="0"/>
              <a:t>-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глюкоза добре включається в вуглеводний обмін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uk-UA" altLang="ru-RU" sz="2800" dirty="0"/>
              <a:t>міокарда і дозволяє визначити ступінь його життєздатності.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6921500" y="188913"/>
            <a:ext cx="2016125" cy="23083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Фотографія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руки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пані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Рентген,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зроблена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</a:t>
            </a:r>
            <a:b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</a:b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22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грудня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1895 року</a:t>
            </a:r>
            <a:endParaRPr lang="ru-RU" sz="2400" dirty="0">
              <a:latin typeface="+mn-lt"/>
              <a:cs typeface="Arial" charset="0"/>
            </a:endParaRPr>
          </a:p>
        </p:txBody>
      </p:sp>
      <p:pic>
        <p:nvPicPr>
          <p:cNvPr id="40963" name="Picture 12" descr="img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88913"/>
            <a:ext cx="21605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14"/>
          <p:cNvSpPr>
            <a:spLocks noChangeArrowheads="1"/>
          </p:cNvSpPr>
          <p:nvPr/>
        </p:nvSpPr>
        <p:spPr bwMode="auto">
          <a:xfrm>
            <a:off x="641350" y="4437063"/>
            <a:ext cx="5905500" cy="19383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Фотографія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Альберта фон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Коллікера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зроблена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лекції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Вюрцбургского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Фізико-медичного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товариства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 </a:t>
            </a:r>
          </a:p>
          <a:p>
            <a:pPr algn="ctr"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23 </a:t>
            </a:r>
            <a:r>
              <a:rPr lang="ru-RU" sz="240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січня</a:t>
            </a:r>
            <a:r>
              <a:rPr lang="ru-RU" sz="240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1896 року</a:t>
            </a:r>
            <a:endParaRPr lang="ru-RU" sz="2400" dirty="0">
              <a:latin typeface="+mn-lt"/>
              <a:cs typeface="Arial" charset="0"/>
            </a:endParaRPr>
          </a:p>
        </p:txBody>
      </p:sp>
      <p:sp>
        <p:nvSpPr>
          <p:cNvPr id="40965" name="AutoShape 15"/>
          <p:cNvSpPr>
            <a:spLocks noChangeArrowheads="1"/>
          </p:cNvSpPr>
          <p:nvPr/>
        </p:nvSpPr>
        <p:spPr bwMode="auto">
          <a:xfrm>
            <a:off x="6300788" y="4652963"/>
            <a:ext cx="431800" cy="576262"/>
          </a:xfrm>
          <a:prstGeom prst="rightArrow">
            <a:avLst>
              <a:gd name="adj1" fmla="val 49861"/>
              <a:gd name="adj2" fmla="val 64218"/>
            </a:avLst>
          </a:prstGeom>
          <a:solidFill>
            <a:schemeClr val="bg1">
              <a:alpha val="1411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966" name="AutoShape 16"/>
          <p:cNvSpPr>
            <a:spLocks noChangeArrowheads="1"/>
          </p:cNvSpPr>
          <p:nvPr/>
        </p:nvSpPr>
        <p:spPr bwMode="auto">
          <a:xfrm rot="10800000">
            <a:off x="6732588" y="1412875"/>
            <a:ext cx="431800" cy="576263"/>
          </a:xfrm>
          <a:prstGeom prst="rightArrow">
            <a:avLst>
              <a:gd name="adj1" fmla="val 49861"/>
              <a:gd name="adj2" fmla="val 64218"/>
            </a:avLst>
          </a:prstGeom>
          <a:solidFill>
            <a:schemeClr val="bg1">
              <a:alpha val="1411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09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048000"/>
            <a:ext cx="24288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zeitu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33375"/>
            <a:ext cx="2736850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8686800" cy="11430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ctr">
              <a:buNone/>
              <a:defRPr/>
            </a:pPr>
            <a:r>
              <a:rPr lang="ru-RU" sz="3200" dirty="0" err="1">
                <a:solidFill>
                  <a:schemeClr val="tx1"/>
                </a:solidFill>
              </a:rPr>
              <a:t>Термінологія</a:t>
            </a:r>
            <a:r>
              <a:rPr lang="ru-RU" sz="3200" dirty="0">
                <a:solidFill>
                  <a:schemeClr val="tx1"/>
                </a:solidFill>
              </a:rPr>
              <a:t>, яка </a:t>
            </a:r>
            <a:r>
              <a:rPr lang="ru-RU" sz="3200" dirty="0" err="1">
                <a:solidFill>
                  <a:schemeClr val="tx1"/>
                </a:solidFill>
              </a:rPr>
              <a:t>використовується</a:t>
            </a:r>
            <a:r>
              <a:rPr lang="ru-RU" sz="3200" dirty="0">
                <a:solidFill>
                  <a:schemeClr val="tx1"/>
                </a:solidFill>
              </a:rPr>
              <a:t> в </a:t>
            </a:r>
            <a:r>
              <a:rPr lang="ru-RU" sz="3200" dirty="0" err="1">
                <a:solidFill>
                  <a:schemeClr val="tx1"/>
                </a:solidFill>
              </a:rPr>
              <a:t>радіонуклідній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діагностиці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8135937" cy="45259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endParaRPr lang="ru-RU" altLang="uk-UA" sz="2800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uk-UA" sz="2800" dirty="0" err="1">
                <a:solidFill>
                  <a:schemeClr val="tx1"/>
                </a:solidFill>
              </a:rPr>
              <a:t>Гарячий</a:t>
            </a:r>
            <a:r>
              <a:rPr lang="ru-RU" altLang="uk-UA" sz="2800" dirty="0">
                <a:solidFill>
                  <a:schemeClr val="tx1"/>
                </a:solidFill>
              </a:rPr>
              <a:t> і </a:t>
            </a:r>
            <a:r>
              <a:rPr lang="ru-RU" altLang="uk-UA" sz="2800" dirty="0" err="1">
                <a:solidFill>
                  <a:schemeClr val="tx1"/>
                </a:solidFill>
              </a:rPr>
              <a:t>холодний</a:t>
            </a:r>
            <a:r>
              <a:rPr lang="ru-RU" altLang="uk-UA" sz="2800" dirty="0">
                <a:solidFill>
                  <a:schemeClr val="tx1"/>
                </a:solidFill>
              </a:rPr>
              <a:t> </a:t>
            </a:r>
            <a:r>
              <a:rPr lang="ru-RU" altLang="uk-UA" sz="2800" dirty="0" err="1">
                <a:solidFill>
                  <a:schemeClr val="tx1"/>
                </a:solidFill>
              </a:rPr>
              <a:t>осередки</a:t>
            </a:r>
            <a:r>
              <a:rPr lang="ru-RU" altLang="uk-UA" sz="2800" dirty="0">
                <a:solidFill>
                  <a:schemeClr val="tx1"/>
                </a:solidFill>
              </a:rPr>
              <a:t> ЩЗ</a:t>
            </a:r>
            <a:endParaRPr lang="ru-RU" altLang="uk-UA" sz="28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uk-UA" sz="2800" dirty="0">
              <a:solidFill>
                <a:schemeClr val="bg1"/>
              </a:solidFill>
            </a:endParaRPr>
          </a:p>
        </p:txBody>
      </p:sp>
      <p:pic>
        <p:nvPicPr>
          <p:cNvPr id="8704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349500"/>
            <a:ext cx="5319712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5991225" y="4221163"/>
            <a:ext cx="3141663" cy="23083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</a:rPr>
              <a:t>1901 р. -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Нобелівська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 algn="ctr" eaLnBrk="1" hangingPunct="1">
              <a:defRPr/>
            </a:pPr>
            <a:r>
              <a:rPr lang="ru-RU" sz="2400" dirty="0" err="1">
                <a:solidFill>
                  <a:srgbClr val="FFFFFF"/>
                </a:solidFill>
                <a:latin typeface="+mn-lt"/>
              </a:rPr>
              <a:t>премія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rgbClr val="FFFFFF"/>
                </a:solidFill>
                <a:latin typeface="+mn-lt"/>
              </a:rPr>
              <a:t>за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відкриття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рентгенівського</a:t>
            </a:r>
            <a:r>
              <a:rPr lang="ru-RU" sz="2400" dirty="0">
                <a:solidFill>
                  <a:srgbClr val="FFFFFF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+mn-lt"/>
              </a:rPr>
              <a:t>випромінювання</a:t>
            </a:r>
            <a:endParaRPr lang="ru-RU" sz="24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1987" name="Picture 4" descr="nob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2443163"/>
            <a:ext cx="27432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1290638" y="180975"/>
            <a:ext cx="6137275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 err="1">
                <a:latin typeface="+mn-lt"/>
              </a:rPr>
              <a:t>Рентгенівське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випромінювання</a:t>
            </a:r>
            <a:r>
              <a:rPr lang="ru-RU" sz="2400" dirty="0">
                <a:latin typeface="+mn-lt"/>
              </a:rPr>
              <a:t> (</a:t>
            </a:r>
            <a:r>
              <a:rPr lang="en-US" sz="2400" dirty="0">
                <a:latin typeface="+mn-lt"/>
              </a:rPr>
              <a:t>X-ray</a:t>
            </a:r>
            <a:r>
              <a:rPr lang="ru-RU" sz="2400" dirty="0">
                <a:latin typeface="+mn-lt"/>
              </a:rPr>
              <a:t>) </a:t>
            </a:r>
            <a:r>
              <a:rPr lang="ru-RU" sz="2400" dirty="0" err="1">
                <a:latin typeface="+mn-lt"/>
              </a:rPr>
              <a:t>відкрито</a:t>
            </a:r>
            <a:r>
              <a:rPr lang="ru-RU" sz="2400" dirty="0">
                <a:latin typeface="+mn-lt"/>
              </a:rPr>
              <a:t> </a:t>
            </a:r>
          </a:p>
          <a:p>
            <a:pPr algn="ctr" eaLnBrk="1" hangingPunct="1">
              <a:defRPr/>
            </a:pPr>
            <a:r>
              <a:rPr lang="ru-RU" sz="2400" dirty="0">
                <a:latin typeface="+mn-lt"/>
              </a:rPr>
              <a:t>8 листопада 1895 року</a:t>
            </a:r>
          </a:p>
        </p:txBody>
      </p:sp>
      <p:pic>
        <p:nvPicPr>
          <p:cNvPr id="41989" name="Picture 9" descr="bu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625475"/>
            <a:ext cx="27368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11" descr="рентгеновский экспериментальный аппара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" y="1346035"/>
            <a:ext cx="3841750" cy="262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3"/>
          <p:cNvSpPr txBox="1">
            <a:spLocks noChangeArrowheads="1"/>
          </p:cNvSpPr>
          <p:nvPr/>
        </p:nvSpPr>
        <p:spPr bwMode="auto">
          <a:xfrm>
            <a:off x="26988" y="3990975"/>
            <a:ext cx="3290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400" dirty="0" err="1">
                <a:latin typeface="Arial" panose="020B0604020202020204" pitchFamily="34" charset="0"/>
              </a:rPr>
              <a:t>Рентгенівський</a:t>
            </a:r>
            <a:r>
              <a:rPr lang="ru-RU" altLang="uk-UA" sz="2400" dirty="0"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latin typeface="Arial" panose="020B0604020202020204" pitchFamily="34" charset="0"/>
              </a:rPr>
              <a:t>експерементальний</a:t>
            </a:r>
            <a:r>
              <a:rPr lang="ru-RU" altLang="uk-UA" sz="2400" dirty="0">
                <a:latin typeface="Arial" panose="020B0604020202020204" pitchFamily="34" charset="0"/>
              </a:rPr>
              <a:t> </a:t>
            </a:r>
            <a:r>
              <a:rPr lang="ru-RU" altLang="uk-UA" sz="2400" dirty="0" err="1">
                <a:latin typeface="Arial" panose="020B0604020202020204" pitchFamily="34" charset="0"/>
              </a:rPr>
              <a:t>апарат</a:t>
            </a:r>
            <a:endParaRPr lang="ru-RU" altLang="uk-UA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995738" y="404813"/>
            <a:ext cx="47164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1600" dirty="0">
                <a:solidFill>
                  <a:srgbClr val="FFFF99"/>
                </a:solidFill>
                <a:latin typeface="Arial" panose="020B0604020202020204" pitchFamily="34" charset="0"/>
              </a:rPr>
              <a:t>  </a:t>
            </a:r>
            <a:r>
              <a:rPr lang="ru-RU" altLang="uk-UA" sz="3600" dirty="0" err="1">
                <a:latin typeface="Arial" panose="020B0604020202020204" pitchFamily="34" charset="0"/>
              </a:rPr>
              <a:t>Рентгенівське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зображення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утворюється</a:t>
            </a:r>
            <a:r>
              <a:rPr lang="ru-RU" altLang="uk-UA" sz="3600" dirty="0">
                <a:latin typeface="Arial" panose="020B0604020202020204" pitchFamily="34" charset="0"/>
              </a:rPr>
              <a:t> в </a:t>
            </a:r>
            <a:r>
              <a:rPr lang="ru-RU" altLang="uk-UA" sz="3600" dirty="0" err="1">
                <a:latin typeface="Arial" panose="020B0604020202020204" pitchFamily="34" charset="0"/>
              </a:rPr>
              <a:t>результаті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неоднорідного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ослаблення</a:t>
            </a:r>
            <a:r>
              <a:rPr lang="ru-RU" altLang="uk-UA" sz="3600" dirty="0">
                <a:latin typeface="Arial" panose="020B0604020202020204" pitchFamily="34" charset="0"/>
              </a:rPr>
              <a:t> (</a:t>
            </a:r>
            <a:r>
              <a:rPr lang="ru-RU" altLang="uk-UA" sz="3600" dirty="0" err="1">
                <a:latin typeface="Arial" panose="020B0604020202020204" pitchFamily="34" charset="0"/>
              </a:rPr>
              <a:t>поглинання</a:t>
            </a:r>
            <a:r>
              <a:rPr lang="ru-RU" altLang="uk-UA" sz="3600" dirty="0">
                <a:latin typeface="Arial" panose="020B0604020202020204" pitchFamily="34" charset="0"/>
              </a:rPr>
              <a:t>) </a:t>
            </a:r>
            <a:r>
              <a:rPr lang="ru-RU" altLang="uk-UA" sz="3600" dirty="0" err="1">
                <a:latin typeface="Arial" panose="020B0604020202020204" pitchFamily="34" charset="0"/>
              </a:rPr>
              <a:t>рентгенівського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випромінювання</a:t>
            </a:r>
            <a:r>
              <a:rPr lang="ru-RU" altLang="uk-UA" sz="3600" dirty="0">
                <a:latin typeface="Arial" panose="020B0604020202020204" pitchFamily="34" charset="0"/>
              </a:rPr>
              <a:t> </a:t>
            </a:r>
            <a:r>
              <a:rPr lang="ru-RU" altLang="uk-UA" sz="3600" dirty="0" err="1">
                <a:latin typeface="Arial" panose="020B0604020202020204" pitchFamily="34" charset="0"/>
              </a:rPr>
              <a:t>різними</a:t>
            </a:r>
            <a:r>
              <a:rPr lang="ru-RU" altLang="uk-UA" sz="3600" dirty="0">
                <a:latin typeface="Arial" panose="020B0604020202020204" pitchFamily="34" charset="0"/>
              </a:rPr>
              <a:t> за </a:t>
            </a:r>
            <a:r>
              <a:rPr lang="ru-RU" altLang="uk-UA" sz="3600" dirty="0" err="1">
                <a:latin typeface="Arial" panose="020B0604020202020204" pitchFamily="34" charset="0"/>
              </a:rPr>
              <a:t>щільністю</a:t>
            </a:r>
            <a:r>
              <a:rPr lang="ru-RU" altLang="uk-UA" sz="3600" dirty="0">
                <a:latin typeface="Arial" panose="020B0604020202020204" pitchFamily="34" charset="0"/>
              </a:rPr>
              <a:t> тканинами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628775"/>
            <a:ext cx="3636963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23813" y="644525"/>
            <a:ext cx="91440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180975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FFFFFF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FFFFFF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>
                <a:solidFill>
                  <a:srgbClr val="FFFFFF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FFFFFF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FFFFFF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Діагностичні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зображення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одержувані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методами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медичної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візуалізації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- </a:t>
            </a:r>
            <a:r>
              <a:rPr lang="ru-RU" altLang="uk-UA" sz="2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аналогові</a:t>
            </a:r>
            <a:r>
              <a:rPr lang="ru-RU" altLang="uk-UA" sz="2800" dirty="0">
                <a:solidFill>
                  <a:schemeClr val="tx1"/>
                </a:solidFill>
                <a:cs typeface="Times New Roman" panose="02020603050405020304" pitchFamily="18" charset="0"/>
              </a:rPr>
              <a:t> і </a:t>
            </a:r>
            <a:r>
              <a:rPr lang="ru-RU" altLang="uk-UA" sz="28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цифрові</a:t>
            </a:r>
            <a:r>
              <a:rPr lang="ru-RU" altLang="uk-UA" sz="2800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Аналогові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зображення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отримують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на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спеціальній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рентгенографічній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плівці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або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флюоресцуючих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екранах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за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допомогою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методів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класичної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рентгенодіагностики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(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рентгенографії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рентгеноскопії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флюорографії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лінійної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томографії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) -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рентгенограми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сцинтіграми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сонограми</a:t>
            </a:r>
            <a:r>
              <a:rPr lang="ru-RU" altLang="uk-UA" sz="2000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endParaRPr lang="ru-RU" altLang="uk-UA" sz="2000" dirty="0">
              <a:solidFill>
                <a:schemeClr val="tx1"/>
              </a:solidFill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2708275"/>
            <a:ext cx="3636963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New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0350"/>
            <a:ext cx="2112962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0" y="4057650"/>
            <a:ext cx="6408738" cy="221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Природне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контрастування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засноване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значній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природній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різниці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щільності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тканин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досліджуваного</a:t>
            </a:r>
            <a:r>
              <a:rPr lang="ru-RU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об'єкта</a:t>
            </a:r>
            <a:endParaRPr lang="ru-RU" sz="3200" dirty="0">
              <a:solidFill>
                <a:srgbClr val="FFFFFF"/>
              </a:solidFill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0"/>
            <a:ext cx="4570412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1488</TotalTime>
  <Words>2412</Words>
  <Application>Microsoft Macintosh PowerPoint</Application>
  <PresentationFormat>On-screen Show (4:3)</PresentationFormat>
  <Paragraphs>317</Paragraphs>
  <Slides>50</Slides>
  <Notes>4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Слайд</vt:lpstr>
      <vt:lpstr>Фотография Photo Editor</vt:lpstr>
      <vt:lpstr>Променева діагностика,  методи променевого дослідження.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Подвійне контрастування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Рентгенівська аксіальна компьютерна томографія</vt:lpstr>
      <vt:lpstr>КТ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Ультразвукова діагностика</vt:lpstr>
      <vt:lpstr>Формування зображення при УЗД</vt:lpstr>
      <vt:lpstr>PowerPoint Presentation</vt:lpstr>
      <vt:lpstr>PowerPoint Presentation</vt:lpstr>
      <vt:lpstr>PowerPoint Presentation</vt:lpstr>
      <vt:lpstr>PowerPoint Presentation</vt:lpstr>
      <vt:lpstr>Магнітно-резонансна томографія</vt:lpstr>
      <vt:lpstr>PowerPoint Presentation</vt:lpstr>
      <vt:lpstr>Термінологія, яка використовується в МРТ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Різновиди метода: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Термінологія, яка використовується в радіонуклідній діагностиці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Microsoft Office User</cp:lastModifiedBy>
  <cp:revision>193</cp:revision>
  <dcterms:created xsi:type="dcterms:W3CDTF">2011-08-06T18:08:31Z</dcterms:created>
  <dcterms:modified xsi:type="dcterms:W3CDTF">2021-09-02T17:10:29Z</dcterms:modified>
</cp:coreProperties>
</file>