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63"/>
  </p:notesMasterIdLst>
  <p:sldIdLst>
    <p:sldId id="256" r:id="rId2"/>
    <p:sldId id="370" r:id="rId3"/>
    <p:sldId id="283" r:id="rId4"/>
    <p:sldId id="273" r:id="rId5"/>
    <p:sldId id="274" r:id="rId6"/>
    <p:sldId id="362" r:id="rId7"/>
    <p:sldId id="261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363" r:id="rId17"/>
    <p:sldId id="284" r:id="rId18"/>
    <p:sldId id="285" r:id="rId19"/>
    <p:sldId id="364" r:id="rId20"/>
    <p:sldId id="288" r:id="rId21"/>
    <p:sldId id="289" r:id="rId22"/>
    <p:sldId id="290" r:id="rId23"/>
    <p:sldId id="291" r:id="rId24"/>
    <p:sldId id="365" r:id="rId25"/>
    <p:sldId id="292" r:id="rId26"/>
    <p:sldId id="293" r:id="rId27"/>
    <p:sldId id="294" r:id="rId28"/>
    <p:sldId id="295" r:id="rId29"/>
    <p:sldId id="296" r:id="rId30"/>
    <p:sldId id="297" r:id="rId31"/>
    <p:sldId id="301" r:id="rId32"/>
    <p:sldId id="263" r:id="rId33"/>
    <p:sldId id="266" r:id="rId34"/>
    <p:sldId id="369" r:id="rId35"/>
    <p:sldId id="307" r:id="rId36"/>
    <p:sldId id="340" r:id="rId37"/>
    <p:sldId id="333" r:id="rId38"/>
    <p:sldId id="308" r:id="rId39"/>
    <p:sldId id="302" r:id="rId40"/>
    <p:sldId id="303" r:id="rId41"/>
    <p:sldId id="304" r:id="rId42"/>
    <p:sldId id="305" r:id="rId43"/>
    <p:sldId id="310" r:id="rId44"/>
    <p:sldId id="311" r:id="rId45"/>
    <p:sldId id="312" r:id="rId46"/>
    <p:sldId id="314" r:id="rId47"/>
    <p:sldId id="367" r:id="rId48"/>
    <p:sldId id="313" r:id="rId49"/>
    <p:sldId id="317" r:id="rId50"/>
    <p:sldId id="316" r:id="rId51"/>
    <p:sldId id="344" r:id="rId52"/>
    <p:sldId id="336" r:id="rId53"/>
    <p:sldId id="318" r:id="rId54"/>
    <p:sldId id="319" r:id="rId55"/>
    <p:sldId id="320" r:id="rId56"/>
    <p:sldId id="329" r:id="rId57"/>
    <p:sldId id="338" r:id="rId58"/>
    <p:sldId id="322" r:id="rId59"/>
    <p:sldId id="323" r:id="rId60"/>
    <p:sldId id="326" r:id="rId61"/>
    <p:sldId id="328" r:id="rId6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51" autoAdjust="0"/>
  </p:normalViewPr>
  <p:slideViewPr>
    <p:cSldViewPr>
      <p:cViewPr varScale="1">
        <p:scale>
          <a:sx n="111" d="100"/>
          <a:sy n="111" d="100"/>
        </p:scale>
        <p:origin x="168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FD0F9D6-D843-4C9B-97B6-54D98C4E082A}" type="datetimeFigureOut">
              <a:rPr lang="uk-UA"/>
              <a:pPr>
                <a:defRPr/>
              </a:pPr>
              <a:t>02.09.21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1C8701D-C6F8-4F13-B98C-9AC68AA6E74C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295387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DBF83AC-3B23-4904-A7AA-D923F129F496}" type="slidenum">
              <a:rPr lang="uk-UA" altLang="ru-RU">
                <a:latin typeface="Calibri" panose="020F0502020204030204" pitchFamily="34" charset="0"/>
              </a:rPr>
              <a:pPr eaLnBrk="1" hangingPunct="1"/>
              <a:t>20</a:t>
            </a:fld>
            <a:endParaRPr lang="uk-UA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669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C8701D-C6F8-4F13-B98C-9AC68AA6E74C}" type="slidenum">
              <a:rPr lang="uk-UA" altLang="ru-RU" smtClean="0"/>
              <a:pPr/>
              <a:t>27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524625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C63F7AB-2EFD-46B0-893C-671C396A47A6}" type="slidenum">
              <a:rPr lang="uk-UA" altLang="ru-RU">
                <a:latin typeface="Calibri" panose="020F0502020204030204" pitchFamily="34" charset="0"/>
              </a:rPr>
              <a:pPr eaLnBrk="1" hangingPunct="1"/>
              <a:t>44</a:t>
            </a:fld>
            <a:endParaRPr lang="uk-UA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46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B3EAC-99C2-4226-8426-DB9FFDA428E6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A3C9B-8C0F-4500-A990-89A1207840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2556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B7F55-6859-4F33-9429-6E9A49F0215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F4021-874F-4CDD-9E36-8D13CF056D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1432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25B49-B05C-42C5-92BF-AFF7F46F169C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2344A-7EC3-45A8-ADCC-7D49BA5150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4901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6781492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96757-BA1F-43EF-966D-6A4EEE583A1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73D36E2-A23C-4BE4-B9CD-6BF6E86525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234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208CC-9B41-457B-80C0-7D9B9A2F2DA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80F8B-FFC4-4C16-9DE9-3B035A4ECB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1531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0D378-938E-491D-B604-72D3F3274BD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77252D2A-0CD6-47EE-B463-ABB003A863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1854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72E95-1173-4544-9FB0-07D6D169487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BCBCF-3FC6-4B61-9216-F55E1B6912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9646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CA6AF-D669-486C-9A32-C9A8BA4FCC5B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62B189-0D2E-4A62-9F32-185D10DC50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7351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A5791-9F85-4732-9070-03C5EA7275BD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30925B-473D-4324-8ECC-E33FD5FB38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154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8ECE1-2090-4E70-B675-792131EA58F8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6FAF2-662B-41D5-8BBB-F717303DC4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9931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FA0C6-1827-4203-8FEF-518C01D98C5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A9857-38A3-4527-9F3C-3C513EC624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877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6B5FED-9D43-4EA7-8D4E-1AE626E79762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70AD2112-B37B-47E3-B1A6-1C07FB0D2DB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1" r:id="rId1"/>
    <p:sldLayoutId id="2147483853" r:id="rId2"/>
    <p:sldLayoutId id="2147483862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63" r:id="rId9"/>
    <p:sldLayoutId id="2147483859" r:id="rId10"/>
    <p:sldLayoutId id="2147483860" r:id="rId11"/>
    <p:sldLayoutId id="2147483864" r:id="rId12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Наташа\Студенты\Рентген для студ 3 курс\Картинки для лекций\забол легких\Легкие рисуно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0528" y="80635"/>
            <a:ext cx="9324528" cy="5301208"/>
          </a:xfrm>
        </p:spPr>
        <p:txBody>
          <a:bodyPr/>
          <a:lstStyle/>
          <a:p>
            <a:pPr marL="182880" indent="0" algn="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4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Променеве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досл</a:t>
            </a:r>
            <a:r>
              <a:rPr lang="uk-UA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і</a:t>
            </a:r>
            <a:r>
              <a:rPr lang="ru-RU" sz="4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дження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органів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дихання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                             </a:t>
            </a:r>
            <a:r>
              <a:rPr lang="ru-RU" sz="4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синдроми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патолог</a:t>
            </a:r>
            <a:r>
              <a:rPr lang="uk-UA" sz="4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ії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ru-RU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ru-RU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Наташа\Студенты\Рентген для студ 3 курс\Картинки для лекций\забол легких\линейн томограм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338" y="2060575"/>
            <a:ext cx="4624387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Прямоугольник 1"/>
          <p:cNvSpPr>
            <a:spLocks noChangeArrowheads="1"/>
          </p:cNvSpPr>
          <p:nvPr/>
        </p:nvSpPr>
        <p:spPr bwMode="auto">
          <a:xfrm>
            <a:off x="179388" y="790575"/>
            <a:ext cx="8947150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- пошарове дослідження органів грудної клітини: </a:t>
            </a:r>
            <a:r>
              <a:rPr lang="uk-UA" altLang="ru-RU" sz="2000" dirty="0" err="1">
                <a:solidFill>
                  <a:schemeClr val="tx1"/>
                </a:solidFill>
              </a:rPr>
              <a:t>легенів</a:t>
            </a:r>
            <a:r>
              <a:rPr lang="uk-UA" altLang="ru-RU" sz="2000" dirty="0">
                <a:solidFill>
                  <a:schemeClr val="tx1"/>
                </a:solidFill>
              </a:rPr>
              <a:t>, трахеї, бронхів, </a:t>
            </a:r>
            <a:r>
              <a:rPr lang="uk-UA" altLang="ru-RU" sz="2000" dirty="0" err="1">
                <a:solidFill>
                  <a:schemeClr val="tx1"/>
                </a:solidFill>
              </a:rPr>
              <a:t>внутрішньогрудних</a:t>
            </a:r>
            <a:r>
              <a:rPr lang="uk-UA" altLang="ru-RU" sz="2000" dirty="0">
                <a:solidFill>
                  <a:schemeClr val="tx1"/>
                </a:solidFill>
              </a:rPr>
              <a:t> лімфатичних вузлів.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             Рутинна рентгенівська томографія - лінійна томографія.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0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Вибирають оптимальний зріз на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підставі оглядових знімків в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прямій і бічній проекціях.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Виділяють томографічний шар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від 1 до 0,5 см, і більш чітке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відображення отримують тонкі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структурні утворення: булли,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кісти, каверни, просвіти бронхів,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стінки бронхів.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 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0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На прямій лінійної </a:t>
            </a:r>
            <a:r>
              <a:rPr lang="uk-UA" altLang="ru-RU" sz="2000" dirty="0" err="1">
                <a:solidFill>
                  <a:schemeClr val="tx1"/>
                </a:solidFill>
              </a:rPr>
              <a:t>томограмме</a:t>
            </a:r>
            <a:endParaRPr lang="uk-UA" altLang="ru-RU" sz="20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органів грудної клітки немає тіні </a:t>
            </a:r>
            <a:r>
              <a:rPr lang="uk-UA" altLang="ru-RU" sz="2000" dirty="0" err="1">
                <a:solidFill>
                  <a:schemeClr val="tx1"/>
                </a:solidFill>
              </a:rPr>
              <a:t>ребер</a:t>
            </a:r>
            <a:r>
              <a:rPr lang="uk-UA" altLang="ru-RU" sz="2000" dirty="0">
                <a:solidFill>
                  <a:schemeClr val="tx1"/>
                </a:solidFill>
              </a:rPr>
              <a:t>, видно шар легеневої тканини товщиною від 1 до 4 см на заданій глибині.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96769" y="188640"/>
            <a:ext cx="6512511" cy="72008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  <a:effectLst/>
              </a:rPr>
              <a:t>Томографія</a:t>
            </a:r>
            <a:br>
              <a:rPr lang="uk-UA" dirty="0">
                <a:solidFill>
                  <a:schemeClr val="tx1"/>
                </a:solidFill>
                <a:effectLst/>
              </a:rPr>
            </a:b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13" y="404813"/>
            <a:ext cx="9144000" cy="53860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>
                <a:latin typeface="+mn-lt"/>
                <a:cs typeface="+mn-cs"/>
              </a:rPr>
              <a:t>Показання для призначення томографії: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200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sz="2800" dirty="0">
                <a:latin typeface="+mn-lt"/>
                <a:cs typeface="+mn-cs"/>
              </a:rPr>
              <a:t>Визначення характеру, локалізації, структури та поширеності патологічного процесу в легеневій паренхімі при запальних захворюваннях, при </a:t>
            </a:r>
            <a:r>
              <a:rPr lang="uk-UA" sz="2800" dirty="0" err="1">
                <a:latin typeface="+mn-lt"/>
                <a:cs typeface="+mn-cs"/>
              </a:rPr>
              <a:t>неопластичних</a:t>
            </a:r>
            <a:r>
              <a:rPr lang="uk-UA" sz="2800" dirty="0">
                <a:latin typeface="+mn-lt"/>
                <a:cs typeface="+mn-cs"/>
              </a:rPr>
              <a:t> процесах.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uk-UA" sz="2800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sz="2800" dirty="0">
                <a:latin typeface="+mn-lt"/>
                <a:cs typeface="+mn-cs"/>
              </a:rPr>
              <a:t>Оцінка стану стінок і просвіту бронхів при ознаках порушення бронхіальної прохідності.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uk-UA" sz="2800" dirty="0"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sz="2800" dirty="0">
                <a:latin typeface="+mn-lt"/>
                <a:cs typeface="+mn-cs"/>
              </a:rPr>
              <a:t>Виявлення збільшених лімфатичних вузлів у коренях легень і в середостінні.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5744" y="195460"/>
            <a:ext cx="6512511" cy="792088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  <a:effectLst/>
              </a:rPr>
              <a:t>Бронхографія</a:t>
            </a: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908050"/>
            <a:ext cx="9144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2400" dirty="0">
                <a:latin typeface="+mn-lt"/>
                <a:cs typeface="+mn-cs"/>
              </a:rPr>
              <a:t>метод штучного контрастування бронхіального дерева </a:t>
            </a:r>
            <a:r>
              <a:rPr lang="uk-UA" sz="2400" dirty="0" err="1">
                <a:latin typeface="+mn-lt"/>
                <a:cs typeface="+mn-cs"/>
              </a:rPr>
              <a:t>рентгеноконтрастними</a:t>
            </a:r>
            <a:r>
              <a:rPr lang="uk-UA" sz="2400" dirty="0">
                <a:latin typeface="+mn-lt"/>
                <a:cs typeface="+mn-cs"/>
              </a:rPr>
              <a:t> речовинами.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uk-UA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        Показання для бронхографії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1. Виявлення </a:t>
            </a:r>
            <a:r>
              <a:rPr lang="uk-UA" sz="2400" dirty="0" err="1">
                <a:latin typeface="+mn-lt"/>
                <a:cs typeface="+mn-cs"/>
              </a:rPr>
              <a:t>бронхоектазів</a:t>
            </a:r>
            <a:r>
              <a:rPr lang="uk-UA" sz="2400" dirty="0">
                <a:latin typeface="+mn-lt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2. Підозра на аномалію розвитку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      бронхіального дерева.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3. Візуалізація внутрішньої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      бронхіальної або </a:t>
            </a:r>
            <a:r>
              <a:rPr lang="uk-UA" sz="2400" dirty="0" err="1">
                <a:latin typeface="+mn-lt"/>
                <a:cs typeface="+mn-cs"/>
              </a:rPr>
              <a:t>бронхоплев</a:t>
            </a:r>
            <a:r>
              <a:rPr lang="uk-UA" sz="2400" dirty="0">
                <a:latin typeface="+mn-lt"/>
                <a:cs typeface="+mn-cs"/>
              </a:rPr>
              <a:t>-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      </a:t>
            </a:r>
            <a:r>
              <a:rPr lang="uk-UA" sz="2400" dirty="0" err="1">
                <a:latin typeface="+mn-lt"/>
                <a:cs typeface="+mn-cs"/>
              </a:rPr>
              <a:t>ральної</a:t>
            </a:r>
            <a:r>
              <a:rPr lang="uk-UA" sz="2400" dirty="0">
                <a:latin typeface="+mn-lt"/>
                <a:cs typeface="+mn-cs"/>
              </a:rPr>
              <a:t> нориці.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Введення контрастної речовини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через </a:t>
            </a:r>
            <a:r>
              <a:rPr lang="uk-UA" sz="2400" dirty="0" err="1">
                <a:latin typeface="+mn-lt"/>
                <a:cs typeface="+mn-cs"/>
              </a:rPr>
              <a:t>рентгеноконтрастні</a:t>
            </a:r>
            <a:r>
              <a:rPr lang="uk-UA" sz="2400" dirty="0">
                <a:latin typeface="+mn-lt"/>
                <a:cs typeface="+mn-cs"/>
              </a:rPr>
              <a:t> катетери.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Контрастні речовини -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err="1">
                <a:latin typeface="+mn-lt"/>
                <a:cs typeface="+mn-cs"/>
              </a:rPr>
              <a:t>йодовмісні</a:t>
            </a:r>
            <a:r>
              <a:rPr lang="uk-UA" sz="2400" dirty="0">
                <a:latin typeface="+mn-lt"/>
                <a:cs typeface="+mn-cs"/>
              </a:rPr>
              <a:t> масляні або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водорозчинні препарати.</a:t>
            </a:r>
            <a:endParaRPr lang="uk-UA" dirty="0">
              <a:latin typeface="+mn-lt"/>
              <a:cs typeface="+mn-cs"/>
            </a:endParaRPr>
          </a:p>
        </p:txBody>
      </p:sp>
      <p:pic>
        <p:nvPicPr>
          <p:cNvPr id="17412" name="Picture 2" descr="D:\Наташа\Студенты\Рентген для студ 3 курс\Картинки для лекций\забол легких\Схема бронхограмм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9" b="7443"/>
          <a:stretch>
            <a:fillRect/>
          </a:stretch>
        </p:blipFill>
        <p:spPr bwMode="auto">
          <a:xfrm>
            <a:off x="5584825" y="2133600"/>
            <a:ext cx="3559175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Наталья\Desktop\Bronchograph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63" y="476250"/>
            <a:ext cx="3024187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Прямоугольник 1"/>
          <p:cNvSpPr>
            <a:spLocks noChangeArrowheads="1"/>
          </p:cNvSpPr>
          <p:nvPr/>
        </p:nvSpPr>
        <p:spPr bwMode="auto">
          <a:xfrm>
            <a:off x="323850" y="333375"/>
            <a:ext cx="882015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Контрастують бронхіальне дерево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тільки однієї легені.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Під місцевою анестезією у дорослих,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у дітей - внутрішньовенний або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інгаляційний наркоз.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Ідентифікують кожен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 err="1">
                <a:solidFill>
                  <a:schemeClr val="tx1"/>
                </a:solidFill>
              </a:rPr>
              <a:t>контрастований</a:t>
            </a:r>
            <a:r>
              <a:rPr lang="uk-UA" altLang="ru-RU" sz="2400" dirty="0">
                <a:solidFill>
                  <a:schemeClr val="tx1"/>
                </a:solidFill>
              </a:rPr>
              <a:t> бронх,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визначають положення, форму,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калібр і обриси всіх бронхів.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Нормальний бронх має циліндричну форму, відходить від більшого стовбура під гострим кутом і під такими ж кутами віддає ряд дрібних гілок. Контури тіней бронхів рівні або злегка хвилясті.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0516" y="188640"/>
            <a:ext cx="6512511" cy="819019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  <a:effectLst/>
              </a:rPr>
              <a:t>Ангіографія</a:t>
            </a:r>
            <a:br>
              <a:rPr lang="uk-UA" dirty="0">
                <a:solidFill>
                  <a:schemeClr val="tx1"/>
                </a:solidFill>
                <a:effectLst/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179388" y="1052513"/>
            <a:ext cx="8931275" cy="563231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4000" b="1" dirty="0" err="1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ангіопульмонографія</a:t>
            </a:r>
            <a:r>
              <a:rPr lang="uk-UA" sz="3200" dirty="0">
                <a:cs typeface="Arial" charset="0"/>
              </a:rPr>
              <a:t> – контрастування гілок легеневої артерії,</a:t>
            </a:r>
          </a:p>
          <a:p>
            <a:pPr algn="ctr">
              <a:defRPr/>
            </a:pPr>
            <a:endParaRPr lang="uk-UA" sz="3200" dirty="0">
              <a:cs typeface="Arial" charset="0"/>
            </a:endParaRPr>
          </a:p>
          <a:p>
            <a:pPr algn="ctr">
              <a:defRPr/>
            </a:pPr>
            <a:r>
              <a:rPr lang="uk-UA" sz="3200" dirty="0">
                <a:cs typeface="Arial" charset="0"/>
              </a:rPr>
              <a:t>1. Виявлення первинного ураження судин </a:t>
            </a:r>
            <a:r>
              <a:rPr lang="uk-UA" sz="3200" dirty="0" err="1">
                <a:cs typeface="Arial" charset="0"/>
              </a:rPr>
              <a:t>легенів</a:t>
            </a:r>
            <a:r>
              <a:rPr lang="uk-UA" sz="3200" dirty="0">
                <a:cs typeface="Arial" charset="0"/>
              </a:rPr>
              <a:t> (аневризм, звужень, варикозного розширення легеневих вен, аномалій, </a:t>
            </a:r>
            <a:r>
              <a:rPr lang="uk-UA" sz="3200" dirty="0" err="1">
                <a:cs typeface="Arial" charset="0"/>
              </a:rPr>
              <a:t>тромбоемболій</a:t>
            </a:r>
            <a:r>
              <a:rPr lang="uk-UA" sz="3200" dirty="0">
                <a:cs typeface="Arial" charset="0"/>
              </a:rPr>
              <a:t>).</a:t>
            </a:r>
          </a:p>
          <a:p>
            <a:pPr algn="ctr">
              <a:defRPr/>
            </a:pPr>
            <a:r>
              <a:rPr lang="uk-UA" sz="3200" dirty="0">
                <a:cs typeface="Arial" charset="0"/>
              </a:rPr>
              <a:t>2. Уточнення ступеня залучення судин в патологічний процес при</a:t>
            </a:r>
          </a:p>
          <a:p>
            <a:pPr algn="ctr">
              <a:defRPr/>
            </a:pPr>
            <a:r>
              <a:rPr lang="uk-UA" sz="3200" dirty="0">
                <a:cs typeface="Arial" charset="0"/>
              </a:rPr>
              <a:t>    злоякісних пухлинах легень і</a:t>
            </a:r>
          </a:p>
          <a:p>
            <a:pPr algn="ctr">
              <a:defRPr/>
            </a:pPr>
            <a:r>
              <a:rPr lang="uk-UA" sz="3200" dirty="0">
                <a:cs typeface="Arial" charset="0"/>
              </a:rPr>
              <a:t>    середостіння.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Наташа\Студенты\Рентген для студ 3 курс\Картинки для лекций\забол легких\ангиопулмография ТЭЛ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" t="3236" r="3729" b="3043"/>
          <a:stretch>
            <a:fillRect/>
          </a:stretch>
        </p:blipFill>
        <p:spPr bwMode="auto">
          <a:xfrm>
            <a:off x="4265613" y="2201863"/>
            <a:ext cx="414655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38" y="471488"/>
            <a:ext cx="9144000" cy="18780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b="1" dirty="0" err="1">
                <a:latin typeface="Comic Sans MS" pitchFamily="66" charset="0"/>
                <a:cs typeface="+mn-cs"/>
              </a:rPr>
              <a:t>Ангіопульмонограма</a:t>
            </a:r>
            <a:endParaRPr lang="uk-UA" sz="3200" b="1" dirty="0">
              <a:latin typeface="Comic Sans MS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200" b="1" dirty="0">
              <a:latin typeface="Comic Sans MS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b="1" dirty="0" err="1">
                <a:latin typeface="Comic Sans MS" pitchFamily="66" charset="0"/>
                <a:cs typeface="+mn-cs"/>
              </a:rPr>
              <a:t>Тромбоемболія</a:t>
            </a:r>
            <a:r>
              <a:rPr lang="uk-UA" sz="3200" b="1" dirty="0">
                <a:latin typeface="Comic Sans MS" pitchFamily="66" charset="0"/>
                <a:cs typeface="+mn-cs"/>
              </a:rPr>
              <a:t> легеневої артерії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dirty="0"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100" y="2852738"/>
            <a:ext cx="4319588" cy="2124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 err="1">
                <a:latin typeface="+mn-lt"/>
                <a:cs typeface="+mn-cs"/>
              </a:rPr>
              <a:t>Безсудинна</a:t>
            </a:r>
            <a:r>
              <a:rPr lang="uk-UA" sz="2800" dirty="0">
                <a:latin typeface="+mn-lt"/>
                <a:cs typeface="+mn-cs"/>
              </a:rPr>
              <a:t> зона трикутної форми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latin typeface="+mn-lt"/>
                <a:cs typeface="+mn-cs"/>
              </a:rPr>
              <a:t>в нижніх відділах правої легені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0516" y="188640"/>
            <a:ext cx="6512511" cy="819019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  <a:effectLst/>
              </a:rPr>
              <a:t>Ангіографія</a:t>
            </a:r>
            <a:br>
              <a:rPr lang="uk-UA" dirty="0">
                <a:solidFill>
                  <a:schemeClr val="tx1"/>
                </a:solidFill>
                <a:effectLst/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-25400" y="981075"/>
            <a:ext cx="9144000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4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бронхіальна </a:t>
            </a:r>
            <a:r>
              <a:rPr lang="uk-UA" altLang="ru-RU" sz="40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артеріографія</a:t>
            </a:r>
            <a:r>
              <a:rPr lang="uk-UA" altLang="ru-RU" sz="4000" dirty="0">
                <a:latin typeface="Comic Sans MS" panose="030F0702030302020204" pitchFamily="66" charset="0"/>
              </a:rPr>
              <a:t> </a:t>
            </a:r>
            <a:r>
              <a:rPr lang="uk-UA" altLang="ru-RU" sz="4000" dirty="0"/>
              <a:t>-</a:t>
            </a:r>
            <a:r>
              <a:rPr lang="uk-UA" altLang="ru-RU" sz="3200" dirty="0"/>
              <a:t>контрастування бронхіальної артерії.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/>
              <a:t>  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/>
              <a:t>При </a:t>
            </a:r>
            <a:r>
              <a:rPr lang="ru-RU" altLang="ru-RU" sz="2800" dirty="0" err="1"/>
              <a:t>легеневій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кровотечі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або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кровохаркання</a:t>
            </a:r>
            <a:endParaRPr lang="ru-RU" altLang="ru-RU" sz="2800" dirty="0"/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/>
              <a:t>    з </a:t>
            </a:r>
            <a:r>
              <a:rPr lang="ru-RU" altLang="ru-RU" sz="2800" dirty="0" err="1"/>
              <a:t>невстановленою</a:t>
            </a:r>
            <a:r>
              <a:rPr lang="ru-RU" altLang="ru-RU" sz="2800" dirty="0"/>
              <a:t> причиною.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3200" dirty="0"/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/>
              <a:t> </a:t>
            </a:r>
            <a:r>
              <a:rPr lang="uk-UA" altLang="ru-RU" sz="40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медіастинальна</a:t>
            </a:r>
            <a:r>
              <a:rPr lang="uk-UA" altLang="ru-RU" sz="4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uk-UA" altLang="ru-RU" sz="40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флебографія</a:t>
            </a:r>
            <a:r>
              <a:rPr lang="uk-UA" altLang="ru-RU" sz="4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uk-UA" altLang="ru-RU" sz="4000" dirty="0">
                <a:latin typeface="Comic Sans MS" panose="030F0702030302020204" pitchFamily="66" charset="0"/>
              </a:rPr>
              <a:t>–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/>
              <a:t>контрастування верхньої порожнистої вени, непарної та </a:t>
            </a:r>
            <a:r>
              <a:rPr lang="uk-UA" altLang="ru-RU" sz="3200" dirty="0" err="1"/>
              <a:t>напівнепарної</a:t>
            </a:r>
            <a:r>
              <a:rPr lang="uk-UA" altLang="ru-RU" sz="3200" dirty="0"/>
              <a:t> вен.</a:t>
            </a:r>
            <a:r>
              <a:rPr lang="uk-UA" altLang="ru-RU" sz="3200" dirty="0">
                <a:solidFill>
                  <a:schemeClr val="tx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8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Для </a:t>
            </a:r>
            <a:r>
              <a:rPr lang="ru-RU" altLang="ru-RU" sz="2800" dirty="0" err="1">
                <a:solidFill>
                  <a:schemeClr val="tx1"/>
                </a:solidFill>
              </a:rPr>
              <a:t>оцінки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поширеності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злоякісних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пухлин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середостіння</a:t>
            </a:r>
            <a:r>
              <a:rPr lang="ru-RU" altLang="ru-RU" sz="2800" dirty="0">
                <a:solidFill>
                  <a:schemeClr val="tx1"/>
                </a:solidFill>
              </a:rPr>
              <a:t> і </a:t>
            </a:r>
            <a:r>
              <a:rPr lang="ru-RU" altLang="ru-RU" sz="2800" dirty="0" err="1">
                <a:solidFill>
                  <a:schemeClr val="tx1"/>
                </a:solidFill>
              </a:rPr>
              <a:t>легенів</a:t>
            </a:r>
            <a:r>
              <a:rPr lang="ru-RU" altLang="ru-RU" sz="2800" dirty="0">
                <a:solidFill>
                  <a:schemeClr val="tx1"/>
                </a:solidFill>
              </a:rPr>
              <a:t>.</a:t>
            </a:r>
            <a:endParaRPr lang="uk-UA" alt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Наташа\Студенты\Рентген для студ 3 курс\Картинки для лекций\К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7" b="3458"/>
          <a:stretch>
            <a:fillRect/>
          </a:stretch>
        </p:blipFill>
        <p:spPr bwMode="auto">
          <a:xfrm>
            <a:off x="5519738" y="0"/>
            <a:ext cx="3579812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0872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err="1">
                <a:solidFill>
                  <a:schemeClr val="tx1"/>
                </a:solidFill>
                <a:effectLst/>
              </a:rPr>
              <a:t>Компьютерна</a:t>
            </a:r>
            <a:r>
              <a:rPr lang="uk-UA" dirty="0">
                <a:solidFill>
                  <a:schemeClr val="tx1"/>
                </a:solidFill>
                <a:effectLst/>
              </a:rPr>
              <a:t>  томографія</a:t>
            </a:r>
            <a:br>
              <a:rPr lang="uk-UA" dirty="0">
                <a:solidFill>
                  <a:schemeClr val="tx1"/>
                </a:solidFill>
                <a:effectLst/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2532" name="Прямоугольник 2"/>
          <p:cNvSpPr>
            <a:spLocks noChangeArrowheads="1"/>
          </p:cNvSpPr>
          <p:nvPr/>
        </p:nvSpPr>
        <p:spPr bwMode="auto">
          <a:xfrm>
            <a:off x="-44450" y="1011238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- </a:t>
            </a:r>
            <a:r>
              <a:rPr lang="ru-RU" altLang="ru-RU" sz="2400" dirty="0" err="1">
                <a:solidFill>
                  <a:schemeClr val="tx1"/>
                </a:solidFill>
              </a:rPr>
              <a:t>універсальний</a:t>
            </a:r>
            <a:r>
              <a:rPr lang="ru-RU" altLang="ru-RU" sz="2400" dirty="0">
                <a:solidFill>
                  <a:schemeClr val="tx1"/>
                </a:solidFill>
              </a:rPr>
              <a:t> метод </a:t>
            </a:r>
            <a:r>
              <a:rPr lang="ru-RU" altLang="ru-RU" sz="2400" dirty="0" err="1">
                <a:solidFill>
                  <a:schemeClr val="tx1"/>
                </a:solidFill>
              </a:rPr>
              <a:t>пошарового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рентгенівського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дослідження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органів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і тканин в </a:t>
            </a:r>
            <a:r>
              <a:rPr lang="ru-RU" altLang="ru-RU" sz="2400" dirty="0" err="1">
                <a:solidFill>
                  <a:schemeClr val="tx1"/>
                </a:solidFill>
              </a:rPr>
              <a:t>аксіальній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проекції</a:t>
            </a:r>
            <a:r>
              <a:rPr lang="ru-RU" altLang="ru-RU" sz="2400" dirty="0">
                <a:solidFill>
                  <a:schemeClr val="tx1"/>
                </a:solidFill>
              </a:rPr>
              <a:t>.</a:t>
            </a:r>
            <a:endParaRPr lang="uk-UA" altLang="ru-RU" sz="2400" dirty="0">
              <a:solidFill>
                <a:schemeClr val="tx1"/>
              </a:solidFill>
            </a:endParaRPr>
          </a:p>
        </p:txBody>
      </p:sp>
      <p:sp>
        <p:nvSpPr>
          <p:cNvPr id="22533" name="Прямоугольник 3"/>
          <p:cNvSpPr>
            <a:spLocks noChangeArrowheads="1"/>
          </p:cNvSpPr>
          <p:nvPr/>
        </p:nvSpPr>
        <p:spPr bwMode="auto">
          <a:xfrm>
            <a:off x="179388" y="2349500"/>
            <a:ext cx="8964612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>
                <a:solidFill>
                  <a:srgbClr val="FFFF00"/>
                </a:solidFill>
              </a:rPr>
              <a:t>Показання до проведення КТ органів грудної клітини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1. Діагностика пухлин </a:t>
            </a:r>
            <a:r>
              <a:rPr lang="uk-UA" altLang="ru-RU" sz="2400" dirty="0" err="1">
                <a:solidFill>
                  <a:schemeClr val="tx1"/>
                </a:solidFill>
              </a:rPr>
              <a:t>легенів</a:t>
            </a:r>
            <a:r>
              <a:rPr lang="uk-UA" altLang="ru-RU" sz="2400" dirty="0">
                <a:solidFill>
                  <a:schemeClr val="tx1"/>
                </a:solidFill>
              </a:rPr>
              <a:t>, в тому числі при виявленні атипових клітин в мокроті і відсутності пухлини на рентгенограмі.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2. Виявлення метастазів передбачуваних і доведених на рентгенограмі для планування лікування онкологічних захворювань.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3. Виявлення патологічних утворень середостіння (первинних і метастатичних, ураження </a:t>
            </a:r>
            <a:r>
              <a:rPr lang="uk-UA" altLang="ru-RU" sz="2400" dirty="0" err="1">
                <a:solidFill>
                  <a:schemeClr val="tx1"/>
                </a:solidFill>
              </a:rPr>
              <a:t>внутрішньогрудних</a:t>
            </a:r>
            <a:r>
              <a:rPr lang="uk-UA" altLang="ru-RU" sz="2400" dirty="0">
                <a:solidFill>
                  <a:schemeClr val="tx1"/>
                </a:solidFill>
              </a:rPr>
              <a:t> лімфатичних вузлів, </a:t>
            </a:r>
            <a:r>
              <a:rPr lang="uk-UA" altLang="ru-RU" sz="2400" dirty="0" err="1">
                <a:solidFill>
                  <a:schemeClr val="tx1"/>
                </a:solidFill>
              </a:rPr>
              <a:t>вилочкової</a:t>
            </a:r>
            <a:r>
              <a:rPr lang="uk-UA" altLang="ru-RU" sz="2400" dirty="0">
                <a:solidFill>
                  <a:schemeClr val="tx1"/>
                </a:solidFill>
              </a:rPr>
              <a:t> і щитовидної залози, нейрогенних пухлин, </a:t>
            </a:r>
            <a:r>
              <a:rPr lang="uk-UA" altLang="ru-RU" sz="2400" dirty="0" err="1">
                <a:solidFill>
                  <a:schemeClr val="tx1"/>
                </a:solidFill>
              </a:rPr>
              <a:t>ентерогенних</a:t>
            </a:r>
            <a:r>
              <a:rPr lang="uk-UA" altLang="ru-RU" sz="2400" dirty="0">
                <a:solidFill>
                  <a:schemeClr val="tx1"/>
                </a:solidFill>
              </a:rPr>
              <a:t> кіст).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315913" y="765175"/>
            <a:ext cx="889158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>
                <a:solidFill>
                  <a:schemeClr val="tx1"/>
                </a:solidFill>
              </a:rPr>
              <a:t>4. Оцінка поширеності пухлин легені на сусідні органи, виявлення рецидиву пухлини, оцінка ефективності протипухлинної терапії.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>
                <a:solidFill>
                  <a:schemeClr val="tx1"/>
                </a:solidFill>
              </a:rPr>
              <a:t>5. Діагностика пухлин плеври.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>
                <a:solidFill>
                  <a:schemeClr val="tx1"/>
                </a:solidFill>
              </a:rPr>
              <a:t>6. Диференціальна діагностика дифузних і </a:t>
            </a:r>
            <a:r>
              <a:rPr lang="uk-UA" altLang="ru-RU" sz="3200" dirty="0" err="1">
                <a:solidFill>
                  <a:schemeClr val="tx1"/>
                </a:solidFill>
              </a:rPr>
              <a:t>дисемінованих</a:t>
            </a:r>
            <a:r>
              <a:rPr lang="uk-UA" altLang="ru-RU" sz="3200" dirty="0">
                <a:solidFill>
                  <a:schemeClr val="tx1"/>
                </a:solidFill>
              </a:rPr>
              <a:t> уражень </a:t>
            </a:r>
            <a:r>
              <a:rPr lang="uk-UA" altLang="ru-RU" sz="3200" dirty="0" err="1">
                <a:solidFill>
                  <a:schemeClr val="tx1"/>
                </a:solidFill>
              </a:rPr>
              <a:t>легенів</a:t>
            </a:r>
            <a:r>
              <a:rPr lang="uk-UA" altLang="ru-RU" sz="3200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>
                <a:solidFill>
                  <a:schemeClr val="tx1"/>
                </a:solidFill>
              </a:rPr>
              <a:t>7. Уточнення локалізації, стадії туберкульозного процесу, діагностика ускладнень, залишкових змін.</a:t>
            </a:r>
            <a:endParaRPr lang="uk-UA" alt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ОГК%20медиаст%20ок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959100"/>
            <a:ext cx="3240087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323850" y="404813"/>
            <a:ext cx="882015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/>
              <a:t>8. Травма </a:t>
            </a:r>
            <a:r>
              <a:rPr lang="ru-RU" altLang="ru-RU" sz="3200" dirty="0" err="1"/>
              <a:t>органів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грудної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клітини</a:t>
            </a:r>
            <a:r>
              <a:rPr lang="ru-RU" altLang="ru-RU" sz="3200" dirty="0"/>
              <a:t> (</a:t>
            </a:r>
            <a:r>
              <a:rPr lang="ru-RU" altLang="ru-RU" sz="3200" dirty="0" err="1"/>
              <a:t>забій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легені</a:t>
            </a:r>
            <a:r>
              <a:rPr lang="ru-RU" altLang="ru-RU" sz="3200" dirty="0"/>
              <a:t>, </a:t>
            </a:r>
            <a:r>
              <a:rPr lang="ru-RU" altLang="ru-RU" sz="3200" dirty="0" err="1"/>
              <a:t>внутрішньолегеневі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гематоми</a:t>
            </a:r>
            <a:r>
              <a:rPr lang="ru-RU" altLang="ru-RU" sz="3200" dirty="0"/>
              <a:t>, </a:t>
            </a:r>
            <a:r>
              <a:rPr lang="ru-RU" altLang="ru-RU" sz="3200" dirty="0" err="1"/>
              <a:t>гемоперикард</a:t>
            </a:r>
            <a:r>
              <a:rPr lang="ru-RU" altLang="ru-RU" sz="3200" dirty="0"/>
              <a:t>).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/>
              <a:t>9. </a:t>
            </a:r>
            <a:r>
              <a:rPr lang="ru-RU" altLang="ru-RU" sz="3200" dirty="0" err="1"/>
              <a:t>Визначення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порожнинних</a:t>
            </a:r>
            <a:r>
              <a:rPr lang="ru-RU" altLang="ru-RU" sz="3200" dirty="0"/>
              <a:t> </a:t>
            </a:r>
            <a:r>
              <a:rPr lang="ru-RU" altLang="ru-RU" sz="3200" dirty="0" err="1"/>
              <a:t>утворень</a:t>
            </a:r>
            <a:r>
              <a:rPr lang="ru-RU" altLang="ru-RU" sz="3200" dirty="0"/>
              <a:t> в </a:t>
            </a:r>
            <a:r>
              <a:rPr lang="ru-RU" altLang="ru-RU" sz="3200" dirty="0" err="1"/>
              <a:t>легенях</a:t>
            </a:r>
            <a:r>
              <a:rPr lang="ru-RU" altLang="ru-RU" sz="3200" dirty="0"/>
              <a:t> (</a:t>
            </a:r>
            <a:r>
              <a:rPr lang="ru-RU" altLang="ru-RU" sz="3200" dirty="0" err="1"/>
              <a:t>кіст</a:t>
            </a:r>
            <a:r>
              <a:rPr lang="ru-RU" altLang="ru-RU" sz="3200" dirty="0"/>
              <a:t>, </a:t>
            </a:r>
            <a:r>
              <a:rPr lang="ru-RU" altLang="ru-RU" sz="3200" dirty="0" err="1"/>
              <a:t>бронхоектазів</a:t>
            </a:r>
            <a:r>
              <a:rPr lang="ru-RU" altLang="ru-RU" sz="3200" dirty="0"/>
              <a:t>).</a:t>
            </a:r>
            <a:endParaRPr lang="uk-UA" altLang="ru-RU" sz="3200" dirty="0"/>
          </a:p>
        </p:txBody>
      </p:sp>
      <p:sp>
        <p:nvSpPr>
          <p:cNvPr id="24580" name="Прямоугольник 2"/>
          <p:cNvSpPr>
            <a:spLocks noChangeArrowheads="1"/>
          </p:cNvSpPr>
          <p:nvPr/>
        </p:nvSpPr>
        <p:spPr bwMode="auto">
          <a:xfrm>
            <a:off x="3328988" y="3257550"/>
            <a:ext cx="28098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/>
              <a:t>Толщина слоя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/>
              <a:t>от 1,0 до 10,0 мм.</a:t>
            </a:r>
          </a:p>
        </p:txBody>
      </p:sp>
      <p:pic>
        <p:nvPicPr>
          <p:cNvPr id="24581" name="Picture 3" descr="ОГК%20лег%20ок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178175"/>
            <a:ext cx="3243262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452438" y="6151890"/>
            <a:ext cx="27975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/>
              <a:t>легеневе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вікно</a:t>
            </a:r>
            <a:r>
              <a:rPr lang="ru-RU" altLang="ru-RU" sz="2800" b="1" dirty="0"/>
              <a:t> </a:t>
            </a:r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4878388" y="6120140"/>
            <a:ext cx="39132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/>
              <a:t>медіастинальне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вікно</a:t>
            </a:r>
            <a:r>
              <a:rPr lang="ru-RU" altLang="ru-RU" sz="2800" b="1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55576" y="1772816"/>
            <a:ext cx="792088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4800" dirty="0">
                <a:solidFill>
                  <a:schemeClr val="tx1"/>
                </a:solidFill>
                <a:effectLst/>
              </a:rPr>
              <a:t>Методи і методики променевого дослідження органів </a:t>
            </a:r>
            <a:br>
              <a:rPr lang="uk-UA" sz="4800" dirty="0">
                <a:solidFill>
                  <a:schemeClr val="tx1"/>
                </a:solidFill>
                <a:effectLst/>
              </a:rPr>
            </a:br>
            <a:r>
              <a:rPr lang="uk-UA" sz="4800" dirty="0">
                <a:solidFill>
                  <a:schemeClr val="tx1"/>
                </a:solidFill>
                <a:effectLst/>
              </a:rPr>
              <a:t>грудної клітини</a:t>
            </a:r>
            <a:endParaRPr lang="uk-UA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76" y="-7391"/>
            <a:ext cx="9143999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uk-UA" sz="4000" b="0" dirty="0">
                <a:solidFill>
                  <a:schemeClr val="tx1"/>
                </a:solidFill>
                <a:effectLst/>
              </a:rPr>
              <a:t>Магнітно-резонансна томографія</a:t>
            </a:r>
            <a:br>
              <a:rPr lang="uk-UA" b="0" dirty="0">
                <a:effectLst/>
              </a:rPr>
            </a:br>
            <a:endParaRPr lang="uk-UA" b="0" dirty="0"/>
          </a:p>
        </p:txBody>
      </p:sp>
      <p:sp>
        <p:nvSpPr>
          <p:cNvPr id="25603" name="Прямоугольник 2"/>
          <p:cNvSpPr>
            <a:spLocks noChangeArrowheads="1"/>
          </p:cNvSpPr>
          <p:nvPr/>
        </p:nvSpPr>
        <p:spPr bwMode="auto">
          <a:xfrm>
            <a:off x="155575" y="4913313"/>
            <a:ext cx="867727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>
                <a:solidFill>
                  <a:schemeClr val="tx1"/>
                </a:solidFill>
              </a:rPr>
              <a:t>оцінка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коренів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легень</a:t>
            </a:r>
            <a:r>
              <a:rPr lang="ru-RU" altLang="ru-RU" sz="2800" dirty="0">
                <a:solidFill>
                  <a:schemeClr val="tx1"/>
                </a:solidFill>
              </a:rPr>
              <a:t>, </a:t>
            </a:r>
            <a:r>
              <a:rPr lang="ru-RU" altLang="ru-RU" sz="2800" dirty="0" err="1">
                <a:solidFill>
                  <a:schemeClr val="tx1"/>
                </a:solidFill>
              </a:rPr>
              <a:t>плеври</a:t>
            </a:r>
            <a:r>
              <a:rPr lang="ru-RU" altLang="ru-RU" sz="2800" dirty="0">
                <a:solidFill>
                  <a:schemeClr val="tx1"/>
                </a:solidFill>
              </a:rPr>
              <a:t>, </a:t>
            </a:r>
            <a:r>
              <a:rPr lang="ru-RU" altLang="ru-RU" sz="2800" dirty="0" err="1">
                <a:solidFill>
                  <a:schemeClr val="tx1"/>
                </a:solidFill>
              </a:rPr>
              <a:t>грудної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стінки</a:t>
            </a:r>
            <a:r>
              <a:rPr lang="ru-RU" altLang="ru-RU" sz="2800" dirty="0">
                <a:solidFill>
                  <a:schemeClr val="tx1"/>
                </a:solidFill>
              </a:rPr>
              <a:t>, </a:t>
            </a:r>
            <a:r>
              <a:rPr lang="ru-RU" altLang="ru-RU" sz="2800" dirty="0" err="1">
                <a:solidFill>
                  <a:schemeClr val="tx1"/>
                </a:solidFill>
              </a:rPr>
              <a:t>діагностика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тромбоемболії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легенево</a:t>
            </a:r>
            <a:r>
              <a:rPr lang="uk-UA" altLang="ru-RU" sz="2800" dirty="0">
                <a:solidFill>
                  <a:schemeClr val="tx1"/>
                </a:solidFill>
              </a:rPr>
              <a:t>ї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артерії</a:t>
            </a:r>
            <a:r>
              <a:rPr lang="ru-RU" altLang="ru-RU" sz="2800" dirty="0">
                <a:solidFill>
                  <a:schemeClr val="tx1"/>
                </a:solidFill>
              </a:rPr>
              <a:t>, </a:t>
            </a:r>
            <a:r>
              <a:rPr lang="ru-RU" altLang="ru-RU" sz="2800" dirty="0" err="1">
                <a:solidFill>
                  <a:schemeClr val="tx1"/>
                </a:solidFill>
              </a:rPr>
              <a:t>захворювань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середостіння</a:t>
            </a:r>
            <a:r>
              <a:rPr lang="ru-RU" altLang="ru-RU" sz="2800" dirty="0">
                <a:solidFill>
                  <a:schemeClr val="tx1"/>
                </a:solidFill>
              </a:rPr>
              <a:t>.</a:t>
            </a:r>
            <a:endParaRPr lang="uk-UA" altLang="ru-RU" sz="2800" dirty="0">
              <a:solidFill>
                <a:schemeClr val="tx1"/>
              </a:solidFill>
            </a:endParaRPr>
          </a:p>
        </p:txBody>
      </p:sp>
      <p:pic>
        <p:nvPicPr>
          <p:cNvPr id="25604" name="Сердце и лег сос при ТЭЛА.gif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600075"/>
            <a:ext cx="4467225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Сердце МРТ.gif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01663"/>
            <a:ext cx="5073650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16632"/>
            <a:ext cx="9144001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  <a:effectLst/>
              </a:rPr>
              <a:t>Ультразвукове дослідження 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323850" y="981075"/>
            <a:ext cx="8820150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b="1" dirty="0">
                <a:solidFill>
                  <a:schemeClr val="tx1"/>
                </a:solidFill>
              </a:rPr>
              <a:t>                                      </a:t>
            </a:r>
            <a:r>
              <a:rPr lang="uk-UA" altLang="ru-RU" sz="2600" b="1" dirty="0">
                <a:solidFill>
                  <a:srgbClr val="FFFF00"/>
                </a:solidFill>
              </a:rPr>
              <a:t>Показання: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1. Визначення рідини в плевральних порожнинах, ознак </a:t>
            </a:r>
            <a:r>
              <a:rPr lang="uk-UA" altLang="ru-RU" sz="2600" dirty="0" err="1">
                <a:solidFill>
                  <a:schemeClr val="tx1"/>
                </a:solidFill>
              </a:rPr>
              <a:t>осумкованія</a:t>
            </a:r>
            <a:r>
              <a:rPr lang="uk-UA" altLang="ru-RU" sz="2600" dirty="0">
                <a:solidFill>
                  <a:schemeClr val="tx1"/>
                </a:solidFill>
              </a:rPr>
              <a:t>, емпієми.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2. Визначення оптимальної точки для пункції плевральної порожнини.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3. Виявлення злоякісних і доброякісних новоутворень плеври.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4. Виявлення та уточнення природи </a:t>
            </a:r>
            <a:r>
              <a:rPr lang="uk-UA" altLang="ru-RU" sz="2600" dirty="0" err="1">
                <a:solidFill>
                  <a:schemeClr val="tx1"/>
                </a:solidFill>
              </a:rPr>
              <a:t>субплевральних</a:t>
            </a:r>
            <a:r>
              <a:rPr lang="uk-UA" altLang="ru-RU" sz="2600" dirty="0">
                <a:solidFill>
                  <a:schemeClr val="tx1"/>
                </a:solidFill>
              </a:rPr>
              <a:t> утворень </a:t>
            </a:r>
            <a:r>
              <a:rPr lang="uk-UA" altLang="ru-RU" sz="2600" dirty="0" err="1">
                <a:solidFill>
                  <a:schemeClr val="tx1"/>
                </a:solidFill>
              </a:rPr>
              <a:t>легенів</a:t>
            </a:r>
            <a:r>
              <a:rPr lang="uk-UA" altLang="ru-RU" sz="2600" dirty="0">
                <a:solidFill>
                  <a:schemeClr val="tx1"/>
                </a:solidFill>
              </a:rPr>
              <a:t> розміром від 2 см, оцінка характеру ураження грудної стінки.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5. Виявлення об'ємних утворень переднього середостіння, збільшених лімфатичних вузлів, солідних, </a:t>
            </a:r>
            <a:r>
              <a:rPr lang="uk-UA" altLang="ru-RU" sz="2600" dirty="0" err="1">
                <a:solidFill>
                  <a:schemeClr val="tx1"/>
                </a:solidFill>
              </a:rPr>
              <a:t>кістозних</a:t>
            </a:r>
            <a:r>
              <a:rPr lang="uk-UA" altLang="ru-RU" sz="2600" dirty="0">
                <a:solidFill>
                  <a:schemeClr val="tx1"/>
                </a:solidFill>
              </a:rPr>
              <a:t> і судинних утворень.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73025" y="317500"/>
            <a:ext cx="903605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За допомогою УЗД вдається виявити мінімальну кількість плевральної рідини (15-20 мл) у важкодоступних для рентгенологічного дослідження зонах (в базальних відділах плевральної порожнини, в плевральних синусах і передніх </a:t>
            </a:r>
            <a:r>
              <a:rPr lang="uk-UA" altLang="ru-RU" sz="2400" dirty="0" err="1">
                <a:solidFill>
                  <a:schemeClr val="tx1"/>
                </a:solidFill>
              </a:rPr>
              <a:t>парамедіастінальних</a:t>
            </a:r>
            <a:r>
              <a:rPr lang="uk-UA" altLang="ru-RU" sz="2400" dirty="0">
                <a:solidFill>
                  <a:schemeClr val="tx1"/>
                </a:solidFill>
              </a:rPr>
              <a:t> відділах).</a:t>
            </a:r>
          </a:p>
        </p:txBody>
      </p:sp>
      <p:pic>
        <p:nvPicPr>
          <p:cNvPr id="27651" name="Picture 2" descr="D:\Наташа\Студенты\Рентген для студ 3 курс\Картинки для лекций\плеврит\узи плеври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257425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63" y="120650"/>
            <a:ext cx="9143999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  <a:effectLst/>
              </a:rPr>
              <a:t>Радіоізотопне дослідження</a:t>
            </a:r>
            <a:br>
              <a:rPr lang="uk-UA" dirty="0">
                <a:effectLst/>
              </a:rPr>
            </a:b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28675" name="Прямоугольник 2"/>
          <p:cNvSpPr>
            <a:spLocks noChangeArrowheads="1"/>
          </p:cNvSpPr>
          <p:nvPr/>
        </p:nvSpPr>
        <p:spPr bwMode="auto">
          <a:xfrm>
            <a:off x="250825" y="966788"/>
            <a:ext cx="8910638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000" b="1" u="sng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b="1" dirty="0" err="1">
                <a:solidFill>
                  <a:srgbClr val="FFFF00"/>
                </a:solidFill>
              </a:rPr>
              <a:t>Перфузійна</a:t>
            </a:r>
            <a:r>
              <a:rPr lang="uk-UA" altLang="ru-RU" sz="3200" b="1" dirty="0">
                <a:solidFill>
                  <a:srgbClr val="FFFF00"/>
                </a:solidFill>
              </a:rPr>
              <a:t> </a:t>
            </a:r>
            <a:r>
              <a:rPr lang="uk-UA" altLang="ru-RU" sz="3200" b="1" dirty="0" err="1">
                <a:solidFill>
                  <a:srgbClr val="FFFF00"/>
                </a:solidFill>
              </a:rPr>
              <a:t>сцинтіграфія</a:t>
            </a:r>
            <a:r>
              <a:rPr lang="uk-UA" altLang="ru-RU" sz="3200" b="1" dirty="0">
                <a:solidFill>
                  <a:srgbClr val="FFFF00"/>
                </a:solidFill>
              </a:rPr>
              <a:t> </a:t>
            </a:r>
            <a:r>
              <a:rPr lang="uk-UA" altLang="ru-RU" sz="2400" dirty="0">
                <a:solidFill>
                  <a:schemeClr val="tx1"/>
                </a:solidFill>
              </a:rPr>
              <a:t>- методика дослідженні капілярної легеневого кровотоку.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Принцип методики заснований на «</a:t>
            </a:r>
            <a:r>
              <a:rPr lang="uk-UA" altLang="ru-RU" sz="2400" dirty="0" err="1">
                <a:solidFill>
                  <a:schemeClr val="tx1"/>
                </a:solidFill>
              </a:rPr>
              <a:t>застряванні</a:t>
            </a:r>
            <a:r>
              <a:rPr lang="uk-UA" altLang="ru-RU" sz="2400" dirty="0">
                <a:solidFill>
                  <a:schemeClr val="tx1"/>
                </a:solidFill>
              </a:rPr>
              <a:t>» радіоактивних частинок в </a:t>
            </a:r>
            <a:r>
              <a:rPr lang="uk-UA" altLang="ru-RU" sz="2400" dirty="0" err="1">
                <a:solidFill>
                  <a:schemeClr val="tx1"/>
                </a:solidFill>
              </a:rPr>
              <a:t>прекаппілярних</a:t>
            </a:r>
            <a:r>
              <a:rPr lang="uk-UA" altLang="ru-RU" sz="2400" dirty="0">
                <a:solidFill>
                  <a:schemeClr val="tx1"/>
                </a:solidFill>
              </a:rPr>
              <a:t> </a:t>
            </a:r>
            <a:r>
              <a:rPr lang="uk-UA" altLang="ru-RU" sz="2400" dirty="0" err="1">
                <a:solidFill>
                  <a:schemeClr val="tx1"/>
                </a:solidFill>
              </a:rPr>
              <a:t>артериолах</a:t>
            </a:r>
            <a:r>
              <a:rPr lang="uk-UA" altLang="ru-RU" sz="2400" dirty="0">
                <a:solidFill>
                  <a:schemeClr val="tx1"/>
                </a:solidFill>
              </a:rPr>
              <a:t> або </a:t>
            </a:r>
            <a:r>
              <a:rPr lang="uk-UA" altLang="ru-RU" sz="2400" dirty="0" err="1">
                <a:solidFill>
                  <a:schemeClr val="tx1"/>
                </a:solidFill>
              </a:rPr>
              <a:t>каппілярах</a:t>
            </a:r>
            <a:r>
              <a:rPr lang="uk-UA" altLang="ru-RU" sz="2400" dirty="0">
                <a:solidFill>
                  <a:schemeClr val="tx1"/>
                </a:solidFill>
              </a:rPr>
              <a:t> </a:t>
            </a:r>
            <a:r>
              <a:rPr lang="uk-UA" altLang="ru-RU" sz="2400" dirty="0" err="1">
                <a:solidFill>
                  <a:schemeClr val="tx1"/>
                </a:solidFill>
              </a:rPr>
              <a:t>легенів</a:t>
            </a:r>
            <a:r>
              <a:rPr lang="uk-UA" altLang="ru-RU" sz="2400" dirty="0">
                <a:solidFill>
                  <a:schemeClr val="tx1"/>
                </a:solidFill>
              </a:rPr>
              <a:t> з тимчасовою </a:t>
            </a:r>
            <a:r>
              <a:rPr lang="uk-UA" altLang="ru-RU" sz="2400" dirty="0" err="1">
                <a:solidFill>
                  <a:schemeClr val="tx1"/>
                </a:solidFill>
              </a:rPr>
              <a:t>емболізацією</a:t>
            </a:r>
            <a:r>
              <a:rPr lang="uk-UA" altLang="ru-RU" sz="2400" dirty="0">
                <a:solidFill>
                  <a:schemeClr val="tx1"/>
                </a:solidFill>
              </a:rPr>
              <a:t> капілярного русла. Їх розподіл </a:t>
            </a:r>
            <a:r>
              <a:rPr lang="uk-UA" altLang="ru-RU" sz="2400" dirty="0" err="1">
                <a:solidFill>
                  <a:schemeClr val="tx1"/>
                </a:solidFill>
              </a:rPr>
              <a:t>пропорційно</a:t>
            </a:r>
            <a:r>
              <a:rPr lang="uk-UA" altLang="ru-RU" sz="2400" dirty="0">
                <a:solidFill>
                  <a:schemeClr val="tx1"/>
                </a:solidFill>
              </a:rPr>
              <a:t> </a:t>
            </a:r>
            <a:r>
              <a:rPr lang="uk-UA" altLang="ru-RU" sz="2400" dirty="0" err="1">
                <a:solidFill>
                  <a:schemeClr val="tx1"/>
                </a:solidFill>
              </a:rPr>
              <a:t>регіонарному</a:t>
            </a:r>
            <a:r>
              <a:rPr lang="uk-UA" altLang="ru-RU" sz="2400" dirty="0">
                <a:solidFill>
                  <a:schemeClr val="tx1"/>
                </a:solidFill>
              </a:rPr>
              <a:t> легеневому кровотоку.</a:t>
            </a:r>
          </a:p>
        </p:txBody>
      </p:sp>
      <p:sp>
        <p:nvSpPr>
          <p:cNvPr id="28676" name="Прямоугольник 3"/>
          <p:cNvSpPr>
            <a:spLocks noChangeArrowheads="1"/>
          </p:cNvSpPr>
          <p:nvPr/>
        </p:nvSpPr>
        <p:spPr bwMode="auto">
          <a:xfrm>
            <a:off x="242888" y="4292600"/>
            <a:ext cx="88550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>
                <a:solidFill>
                  <a:schemeClr val="tx1"/>
                </a:solidFill>
              </a:rPr>
              <a:t>                  </a:t>
            </a:r>
            <a:r>
              <a:rPr lang="uk-UA" altLang="ru-RU" sz="2800" dirty="0">
                <a:solidFill>
                  <a:srgbClr val="FFFF00"/>
                </a:solidFill>
              </a:rPr>
              <a:t>Показання до проведення: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1. </a:t>
            </a:r>
            <a:r>
              <a:rPr lang="ru-RU" altLang="ru-RU" sz="2800" dirty="0" err="1">
                <a:solidFill>
                  <a:schemeClr val="tx1"/>
                </a:solidFill>
              </a:rPr>
              <a:t>Діагностика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тромбоемболії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гілок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легеневої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артерії</a:t>
            </a:r>
            <a:r>
              <a:rPr lang="ru-RU" altLang="ru-RU" sz="2800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2. </a:t>
            </a:r>
            <a:r>
              <a:rPr lang="ru-RU" altLang="ru-RU" sz="2800" dirty="0" err="1">
                <a:solidFill>
                  <a:schemeClr val="tx1"/>
                </a:solidFill>
              </a:rPr>
              <a:t>Визначення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порушення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перфузії</a:t>
            </a:r>
            <a:r>
              <a:rPr lang="ru-RU" altLang="ru-RU" sz="2800" dirty="0">
                <a:solidFill>
                  <a:schemeClr val="tx1"/>
                </a:solidFill>
              </a:rPr>
              <a:t> та </a:t>
            </a:r>
            <a:r>
              <a:rPr lang="ru-RU" altLang="ru-RU" sz="2800" dirty="0" err="1">
                <a:solidFill>
                  <a:schemeClr val="tx1"/>
                </a:solidFill>
              </a:rPr>
              <a:t>вентиляції</a:t>
            </a:r>
            <a:r>
              <a:rPr lang="ru-RU" altLang="ru-RU" sz="2800" dirty="0">
                <a:solidFill>
                  <a:schemeClr val="tx1"/>
                </a:solidFill>
              </a:rPr>
              <a:t> у </a:t>
            </a:r>
            <a:r>
              <a:rPr lang="ru-RU" altLang="ru-RU" sz="2800" dirty="0" err="1">
                <a:solidFill>
                  <a:schemeClr val="tx1"/>
                </a:solidFill>
              </a:rPr>
              <a:t>хворих</a:t>
            </a:r>
            <a:r>
              <a:rPr lang="ru-RU" altLang="ru-RU" sz="2800" dirty="0">
                <a:solidFill>
                  <a:schemeClr val="tx1"/>
                </a:solidFill>
              </a:rPr>
              <a:t> на ХОЗЛ.</a:t>
            </a:r>
            <a:endParaRPr lang="uk-UA" alt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Наташа\Студенты\Рентген для студ 3 курс\Картинки для лекций\забол легких\перфузион сцинитграфия легк ТЄЛ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471863"/>
            <a:ext cx="3895725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76"/>
            <a:ext cx="9143999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  <a:effectLst/>
              </a:rPr>
              <a:t>Радіоізотопне дослідження</a:t>
            </a:r>
            <a:br>
              <a:rPr lang="uk-UA" dirty="0">
                <a:effectLst/>
              </a:rPr>
            </a:b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29700" name="Прямоугольник 4"/>
          <p:cNvSpPr>
            <a:spLocks noChangeArrowheads="1"/>
          </p:cNvSpPr>
          <p:nvPr/>
        </p:nvSpPr>
        <p:spPr bwMode="auto">
          <a:xfrm>
            <a:off x="503238" y="1308100"/>
            <a:ext cx="8613775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b="1" dirty="0">
                <a:solidFill>
                  <a:srgbClr val="FFFF00"/>
                </a:solidFill>
              </a:rPr>
              <a:t>Інгаляційна </a:t>
            </a:r>
            <a:r>
              <a:rPr lang="uk-UA" altLang="ru-RU" sz="3200" b="1" dirty="0" err="1">
                <a:solidFill>
                  <a:srgbClr val="FFFF00"/>
                </a:solidFill>
              </a:rPr>
              <a:t>сцинтіграфія</a:t>
            </a:r>
            <a:r>
              <a:rPr lang="uk-UA" altLang="ru-RU" sz="3200" b="1" dirty="0">
                <a:solidFill>
                  <a:srgbClr val="FFFF00"/>
                </a:solidFill>
              </a:rPr>
              <a:t> </a:t>
            </a:r>
            <a:r>
              <a:rPr lang="uk-UA" altLang="ru-RU" sz="3200" b="1" dirty="0">
                <a:solidFill>
                  <a:schemeClr val="tx1"/>
                </a:solidFill>
              </a:rPr>
              <a:t>-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>
                <a:solidFill>
                  <a:schemeClr val="tx1"/>
                </a:solidFill>
              </a:rPr>
              <a:t>ділянки порушеної вентиляції </a:t>
            </a:r>
            <a:r>
              <a:rPr lang="uk-UA" altLang="ru-RU" sz="3200" dirty="0" err="1">
                <a:solidFill>
                  <a:schemeClr val="tx1"/>
                </a:solidFill>
              </a:rPr>
              <a:t>легенів</a:t>
            </a:r>
            <a:r>
              <a:rPr lang="uk-UA" altLang="ru-RU" sz="3200" dirty="0">
                <a:solidFill>
                  <a:schemeClr val="tx1"/>
                </a:solidFill>
              </a:rPr>
              <a:t> відповідають місцям зниженого накопичення РФП при обструктивних ураженнях </a:t>
            </a:r>
            <a:r>
              <a:rPr lang="uk-UA" altLang="ru-RU" sz="3200" dirty="0" err="1">
                <a:solidFill>
                  <a:schemeClr val="tx1"/>
                </a:solidFill>
              </a:rPr>
              <a:t>легенів</a:t>
            </a:r>
            <a:r>
              <a:rPr lang="uk-UA" altLang="ru-RU" sz="3200" dirty="0">
                <a:solidFill>
                  <a:schemeClr val="tx1"/>
                </a:solidFill>
              </a:rPr>
              <a:t> -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>
                <a:solidFill>
                  <a:schemeClr val="tx1"/>
                </a:solidFill>
              </a:rPr>
              <a:t>бронхіті,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>
                <a:solidFill>
                  <a:schemeClr val="tx1"/>
                </a:solidFill>
              </a:rPr>
              <a:t>бронхіальній астмі,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>
                <a:solidFill>
                  <a:schemeClr val="tx1"/>
                </a:solidFill>
              </a:rPr>
              <a:t>локальному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>
                <a:solidFill>
                  <a:schemeClr val="tx1"/>
                </a:solidFill>
              </a:rPr>
              <a:t>пневмосклерозі,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>
                <a:solidFill>
                  <a:schemeClr val="tx1"/>
                </a:solidFill>
              </a:rPr>
              <a:t>раку бронха.</a:t>
            </a:r>
            <a:endParaRPr lang="uk-UA" altLang="ru-RU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Норма прям"/>
          <p:cNvPicPr>
            <a:picLocks noChangeAspect="1" noChangeArrowheads="1"/>
          </p:cNvPicPr>
          <p:nvPr/>
        </p:nvPicPr>
        <p:blipFill>
          <a:blip r:embed="rId2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687388"/>
            <a:ext cx="8066087" cy="5827712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116632"/>
            <a:ext cx="9143999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sz="2800" dirty="0">
                <a:solidFill>
                  <a:schemeClr val="tx1"/>
                </a:solidFill>
                <a:effectLst/>
              </a:rPr>
              <a:t>Рентгенівська анатомія органів грудної клітини</a:t>
            </a:r>
            <a:br>
              <a:rPr lang="uk-UA" dirty="0">
                <a:effectLst/>
              </a:rPr>
            </a:br>
            <a:endParaRPr lang="uk-UA" dirty="0"/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 descr="рис%2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013" y="196850"/>
            <a:ext cx="4178300" cy="463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Прямоугольник 2"/>
          <p:cNvSpPr>
            <a:spLocks noChangeArrowheads="1"/>
          </p:cNvSpPr>
          <p:nvPr/>
        </p:nvSpPr>
        <p:spPr bwMode="auto">
          <a:xfrm>
            <a:off x="684213" y="333375"/>
            <a:ext cx="36744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600" dirty="0">
                <a:solidFill>
                  <a:schemeClr val="tx1"/>
                </a:solidFill>
              </a:rPr>
              <a:t>Бокова проекція</a:t>
            </a:r>
          </a:p>
        </p:txBody>
      </p:sp>
      <p:sp>
        <p:nvSpPr>
          <p:cNvPr id="31748" name="Прямоугольник 1"/>
          <p:cNvSpPr>
            <a:spLocks noChangeArrowheads="1"/>
          </p:cNvSpPr>
          <p:nvPr/>
        </p:nvSpPr>
        <p:spPr bwMode="auto">
          <a:xfrm>
            <a:off x="195263" y="1341438"/>
            <a:ext cx="45720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 err="1">
                <a:solidFill>
                  <a:schemeClr val="tx1"/>
                </a:solidFill>
              </a:rPr>
              <a:t>Легені</a:t>
            </a:r>
            <a:r>
              <a:rPr lang="ru-RU" altLang="ru-RU" sz="3200" b="1" dirty="0">
                <a:solidFill>
                  <a:schemeClr val="tx1"/>
                </a:solidFill>
              </a:rPr>
              <a:t> -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 err="1">
                <a:solidFill>
                  <a:schemeClr val="tx1"/>
                </a:solidFill>
              </a:rPr>
              <a:t>великі</a:t>
            </a:r>
            <a:r>
              <a:rPr lang="ru-RU" altLang="ru-RU" sz="3200" b="1" dirty="0">
                <a:solidFill>
                  <a:schemeClr val="tx1"/>
                </a:solidFill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</a:rPr>
              <a:t>ділянки</a:t>
            </a:r>
            <a:r>
              <a:rPr lang="ru-RU" altLang="ru-RU" sz="3200" b="1" dirty="0">
                <a:solidFill>
                  <a:schemeClr val="tx1"/>
                </a:solidFill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</a:rPr>
              <a:t>просвітлення</a:t>
            </a:r>
            <a:r>
              <a:rPr lang="ru-RU" altLang="ru-RU" sz="3200" b="1" dirty="0">
                <a:solidFill>
                  <a:schemeClr val="tx1"/>
                </a:solidFill>
              </a:rPr>
              <a:t>,</a:t>
            </a:r>
          </a:p>
        </p:txBody>
      </p:sp>
      <p:pic>
        <p:nvPicPr>
          <p:cNvPr id="31749" name="Picture 3" descr="Норма прям"/>
          <p:cNvPicPr>
            <a:picLocks noChangeAspect="1" noChangeArrowheads="1"/>
          </p:cNvPicPr>
          <p:nvPr/>
        </p:nvPicPr>
        <p:blipFill>
          <a:blip r:embed="rId4" cstate="print">
            <a:lum bright="-18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3332163"/>
            <a:ext cx="3743325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Прямоугольник 1"/>
          <p:cNvSpPr>
            <a:spLocks noChangeArrowheads="1"/>
          </p:cNvSpPr>
          <p:nvPr/>
        </p:nvSpPr>
        <p:spPr bwMode="auto">
          <a:xfrm>
            <a:off x="4357120" y="4951413"/>
            <a:ext cx="47164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b="1" dirty="0">
                <a:solidFill>
                  <a:schemeClr val="tx1"/>
                </a:solidFill>
              </a:rPr>
              <a:t>на </a:t>
            </a:r>
            <a:r>
              <a:rPr lang="ru-RU" altLang="ru-RU" sz="2800" b="1" dirty="0" err="1">
                <a:solidFill>
                  <a:schemeClr val="tx1"/>
                </a:solidFill>
              </a:rPr>
              <a:t>тлі</a:t>
            </a:r>
            <a:r>
              <a:rPr lang="ru-RU" altLang="ru-RU" sz="2800" b="1" dirty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>
                <a:solidFill>
                  <a:schemeClr val="tx1"/>
                </a:solidFill>
              </a:rPr>
              <a:t>яких</a:t>
            </a:r>
            <a:r>
              <a:rPr lang="ru-RU" altLang="ru-RU" sz="2800" b="1" dirty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>
                <a:solidFill>
                  <a:schemeClr val="tx1"/>
                </a:solidFill>
              </a:rPr>
              <a:t>визначаються</a:t>
            </a:r>
            <a:r>
              <a:rPr lang="ru-RU" altLang="ru-RU" sz="2800" b="1" dirty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>
                <a:solidFill>
                  <a:schemeClr val="tx1"/>
                </a:solidFill>
              </a:rPr>
              <a:t>лінійні</a:t>
            </a:r>
            <a:r>
              <a:rPr lang="ru-RU" altLang="ru-RU" sz="2800" b="1" dirty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>
                <a:solidFill>
                  <a:schemeClr val="tx1"/>
                </a:solidFill>
              </a:rPr>
              <a:t>тіні</a:t>
            </a:r>
            <a:r>
              <a:rPr lang="ru-RU" altLang="ru-RU" sz="2800" b="1" dirty="0">
                <a:solidFill>
                  <a:schemeClr val="tx1"/>
                </a:solidFill>
              </a:rPr>
              <a:t> (</a:t>
            </a:r>
            <a:r>
              <a:rPr lang="ru-RU" altLang="ru-RU" sz="2800" b="1" dirty="0" err="1">
                <a:solidFill>
                  <a:schemeClr val="tx1"/>
                </a:solidFill>
              </a:rPr>
              <a:t>легеневий</a:t>
            </a:r>
            <a:r>
              <a:rPr lang="ru-RU" altLang="ru-RU" sz="2800" b="1" dirty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>
                <a:solidFill>
                  <a:schemeClr val="tx1"/>
                </a:solidFill>
              </a:rPr>
              <a:t>малюнок</a:t>
            </a:r>
            <a:r>
              <a:rPr lang="ru-RU" altLang="ru-RU" sz="2800" b="1" dirty="0">
                <a:solidFill>
                  <a:schemeClr val="tx1"/>
                </a:solidFill>
              </a:rPr>
              <a:t>).</a:t>
            </a:r>
          </a:p>
        </p:txBody>
      </p:sp>
    </p:spTree>
    <p:custDataLst>
      <p:tags r:id="rId1"/>
    </p:custDataLst>
  </p:cSld>
  <p:clrMapOvr>
    <a:masterClrMapping/>
  </p:clrMapOvr>
  <p:transition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Норма прям"/>
          <p:cNvPicPr>
            <a:picLocks noChangeAspect="1" noChangeArrowheads="1"/>
          </p:cNvPicPr>
          <p:nvPr/>
        </p:nvPicPr>
        <p:blipFill>
          <a:blip r:embed="rId3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565400"/>
            <a:ext cx="5643563" cy="407828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116632"/>
            <a:ext cx="9143999" cy="5715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sz="3600" dirty="0">
                <a:solidFill>
                  <a:schemeClr val="tx1"/>
                </a:solidFill>
                <a:effectLst/>
              </a:rPr>
              <a:t>Бронхіальне дерево</a:t>
            </a: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32772" name="Прямоугольник 2"/>
          <p:cNvSpPr>
            <a:spLocks noChangeArrowheads="1"/>
          </p:cNvSpPr>
          <p:nvPr/>
        </p:nvSpPr>
        <p:spPr bwMode="auto">
          <a:xfrm>
            <a:off x="179388" y="687388"/>
            <a:ext cx="8964612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b="1" dirty="0">
                <a:solidFill>
                  <a:srgbClr val="FFFF00"/>
                </a:solidFill>
              </a:rPr>
              <a:t>Трахея </a:t>
            </a:r>
            <a:r>
              <a:rPr lang="uk-UA" altLang="ru-RU" sz="2800" dirty="0">
                <a:solidFill>
                  <a:schemeClr val="tx1"/>
                </a:solidFill>
              </a:rPr>
              <a:t>– серединний повітряний стовп, шириною 17 - 19 мм. Біфуркація на рівні </a:t>
            </a:r>
            <a:r>
              <a:rPr lang="en-US" altLang="ru-RU" sz="2800" dirty="0" err="1">
                <a:solidFill>
                  <a:schemeClr val="tx1"/>
                </a:solidFill>
              </a:rPr>
              <a:t>Thv-Thvi</a:t>
            </a:r>
            <a:r>
              <a:rPr lang="en-US" altLang="ru-RU" sz="2800" dirty="0">
                <a:solidFill>
                  <a:schemeClr val="tx1"/>
                </a:solidFill>
              </a:rPr>
              <a:t>, </a:t>
            </a:r>
            <a:r>
              <a:rPr lang="uk-UA" altLang="ru-RU" sz="2800" dirty="0">
                <a:solidFill>
                  <a:schemeClr val="tx1"/>
                </a:solidFill>
              </a:rPr>
              <a:t>кут біфуркації 70 °.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b="1" dirty="0">
                <a:solidFill>
                  <a:srgbClr val="FFFF00"/>
                </a:solidFill>
              </a:rPr>
              <a:t>Правий головний бронх </a:t>
            </a:r>
            <a:r>
              <a:rPr lang="ru-RU" altLang="ru-RU" sz="2800" dirty="0" err="1">
                <a:solidFill>
                  <a:schemeClr val="tx1"/>
                </a:solidFill>
              </a:rPr>
              <a:t>ширше</a:t>
            </a:r>
            <a:r>
              <a:rPr lang="ru-RU" altLang="ru-RU" sz="2800" dirty="0">
                <a:solidFill>
                  <a:schemeClr val="tx1"/>
                </a:solidFill>
              </a:rPr>
              <a:t> і </a:t>
            </a:r>
            <a:r>
              <a:rPr lang="ru-RU" altLang="ru-RU" sz="2800" dirty="0" err="1">
                <a:solidFill>
                  <a:schemeClr val="tx1"/>
                </a:solidFill>
              </a:rPr>
              <a:t>коротше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лівого</a:t>
            </a:r>
            <a:r>
              <a:rPr lang="ru-RU" altLang="ru-RU" sz="2800" dirty="0">
                <a:solidFill>
                  <a:schemeClr val="tx1"/>
                </a:solidFill>
              </a:rPr>
              <a:t> і </a:t>
            </a:r>
            <a:r>
              <a:rPr lang="ru-RU" altLang="ru-RU" sz="2800" dirty="0" err="1">
                <a:solidFill>
                  <a:schemeClr val="tx1"/>
                </a:solidFill>
              </a:rPr>
              <a:t>розташований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більш</a:t>
            </a:r>
            <a:endParaRPr lang="ru-RU" altLang="ru-RU" sz="2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вертикально.</a:t>
            </a:r>
            <a:endParaRPr lang="uk-UA" altLang="ru-RU" sz="2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b="1" dirty="0">
                <a:solidFill>
                  <a:srgbClr val="FFFF00"/>
                </a:solidFill>
              </a:rPr>
              <a:t>Лівий головний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b="1" dirty="0">
                <a:solidFill>
                  <a:srgbClr val="FFFF00"/>
                </a:solidFill>
              </a:rPr>
              <a:t>бронх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>
                <a:solidFill>
                  <a:schemeClr val="tx1"/>
                </a:solidFill>
              </a:rPr>
              <a:t>розташований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>
                <a:solidFill>
                  <a:schemeClr val="tx1"/>
                </a:solidFill>
              </a:rPr>
              <a:t>більш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горизонтально,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>
                <a:solidFill>
                  <a:schemeClr val="tx1"/>
                </a:solidFill>
              </a:rPr>
              <a:t>вужче</a:t>
            </a:r>
            <a:r>
              <a:rPr lang="ru-RU" altLang="ru-RU" sz="2800" dirty="0">
                <a:solidFill>
                  <a:schemeClr val="tx1"/>
                </a:solidFill>
              </a:rPr>
              <a:t> правого,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в 2 рази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>
                <a:solidFill>
                  <a:schemeClr val="tx1"/>
                </a:solidFill>
              </a:rPr>
              <a:t>довше</a:t>
            </a:r>
            <a:r>
              <a:rPr lang="ru-RU" altLang="ru-RU" sz="2800" dirty="0">
                <a:solidFill>
                  <a:schemeClr val="tx1"/>
                </a:solidFill>
              </a:rPr>
              <a:t>.</a:t>
            </a:r>
            <a:endParaRPr lang="uk-UA" alt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Норма прям"/>
          <p:cNvPicPr>
            <a:picLocks noChangeAspect="1" noChangeArrowheads="1"/>
          </p:cNvPicPr>
          <p:nvPr/>
        </p:nvPicPr>
        <p:blipFill>
          <a:blip r:embed="rId2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88" y="2636838"/>
            <a:ext cx="4581525" cy="38862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-6379" y="285750"/>
            <a:ext cx="9143999" cy="5715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3600" dirty="0" err="1">
                <a:solidFill>
                  <a:schemeClr val="tx1"/>
                </a:solidFill>
                <a:effectLst/>
              </a:rPr>
              <a:t>Рентгенологічний</a:t>
            </a:r>
            <a:r>
              <a:rPr lang="ru-RU" sz="3600" dirty="0">
                <a:solidFill>
                  <a:schemeClr val="tx1"/>
                </a:solidFill>
                <a:effectLst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</a:rPr>
              <a:t>корінь</a:t>
            </a:r>
            <a:r>
              <a:rPr lang="ru-RU" sz="3600" dirty="0">
                <a:solidFill>
                  <a:schemeClr val="tx1"/>
                </a:solidFill>
                <a:effectLst/>
              </a:rPr>
              <a:t> </a:t>
            </a:r>
            <a:r>
              <a:rPr lang="ru-RU" sz="3600" dirty="0" err="1">
                <a:solidFill>
                  <a:schemeClr val="tx1"/>
                </a:solidFill>
                <a:effectLst/>
              </a:rPr>
              <a:t>легені</a:t>
            </a: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33796" name="Прямоугольник 2"/>
          <p:cNvSpPr>
            <a:spLocks noChangeArrowheads="1"/>
          </p:cNvSpPr>
          <p:nvPr/>
        </p:nvSpPr>
        <p:spPr bwMode="auto">
          <a:xfrm>
            <a:off x="65088" y="865188"/>
            <a:ext cx="9144000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rgbClr val="FFFF00"/>
                </a:solidFill>
              </a:rPr>
              <a:t>        - Легенева артерія з розгалуженнями, просвіт проміжного бронха (праворуч) або </a:t>
            </a:r>
            <a:r>
              <a:rPr lang="uk-UA" altLang="ru-RU" sz="2600" dirty="0" err="1">
                <a:solidFill>
                  <a:srgbClr val="FFFF00"/>
                </a:solidFill>
              </a:rPr>
              <a:t>нижньодолевого</a:t>
            </a:r>
            <a:r>
              <a:rPr lang="uk-UA" altLang="ru-RU" sz="2600" dirty="0">
                <a:solidFill>
                  <a:srgbClr val="FFFF00"/>
                </a:solidFill>
              </a:rPr>
              <a:t> бронха (зліва), розташовані </a:t>
            </a:r>
            <a:r>
              <a:rPr lang="uk-UA" altLang="ru-RU" sz="2600" dirty="0" err="1">
                <a:solidFill>
                  <a:srgbClr val="FFFF00"/>
                </a:solidFill>
              </a:rPr>
              <a:t>медіально</a:t>
            </a:r>
            <a:r>
              <a:rPr lang="uk-UA" altLang="ru-RU" sz="2600" dirty="0">
                <a:solidFill>
                  <a:srgbClr val="FFFF00"/>
                </a:solidFill>
              </a:rPr>
              <a:t> від тіні артерії і перетинають їх великі вени.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 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Основний розмір кореня </a:t>
            </a:r>
            <a:r>
              <a:rPr lang="ru-RU" altLang="ru-RU" sz="2400" dirty="0">
                <a:solidFill>
                  <a:schemeClr val="tx1"/>
                </a:solidFill>
              </a:rPr>
              <a:t>-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         </a:t>
            </a:r>
            <a:r>
              <a:rPr lang="ru-RU" altLang="ru-RU" sz="2400" dirty="0" err="1">
                <a:solidFill>
                  <a:schemeClr val="tx1"/>
                </a:solidFill>
              </a:rPr>
              <a:t>його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діаметр</a:t>
            </a:r>
            <a:r>
              <a:rPr lang="ru-RU" altLang="ru-RU" sz="2400" dirty="0">
                <a:solidFill>
                  <a:schemeClr val="tx1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ширина ЛА + ширина бронха.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Вимірюють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від</a:t>
            </a:r>
            <a:r>
              <a:rPr lang="ru-RU" altLang="ru-RU" sz="2400" dirty="0">
                <a:solidFill>
                  <a:schemeClr val="tx1"/>
                </a:solidFill>
              </a:rPr>
              <a:t> краю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серединної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тіні</a:t>
            </a:r>
            <a:r>
              <a:rPr lang="ru-RU" altLang="ru-RU" sz="2400" dirty="0">
                <a:solidFill>
                  <a:schemeClr val="tx1"/>
                </a:solidFill>
              </a:rPr>
              <a:t> до </a:t>
            </a:r>
            <a:r>
              <a:rPr lang="ru-RU" altLang="ru-RU" sz="2400" dirty="0" err="1">
                <a:solidFill>
                  <a:schemeClr val="tx1"/>
                </a:solidFill>
              </a:rPr>
              <a:t>зовнішнього</a:t>
            </a:r>
            <a:r>
              <a:rPr lang="ru-RU" altLang="ru-RU" sz="2400" dirty="0">
                <a:solidFill>
                  <a:schemeClr val="tx1"/>
                </a:solidFill>
              </a:rPr>
              <a:t> контуру ЛА.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         Норма &lt;27 мм.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Корінь</a:t>
            </a:r>
            <a:r>
              <a:rPr lang="ru-RU" altLang="ru-RU" sz="2400" dirty="0">
                <a:solidFill>
                  <a:schemeClr val="tx1"/>
                </a:solidFill>
              </a:rPr>
              <a:t>, </a:t>
            </a:r>
            <a:r>
              <a:rPr lang="ru-RU" altLang="ru-RU" sz="2400" dirty="0" err="1">
                <a:solidFill>
                  <a:schemeClr val="tx1"/>
                </a:solidFill>
              </a:rPr>
              <a:t>складові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елементи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якого</a:t>
            </a:r>
            <a:r>
              <a:rPr lang="ru-RU" altLang="ru-RU" sz="2400" dirty="0">
                <a:solidFill>
                  <a:schemeClr val="tx1"/>
                </a:solidFill>
              </a:rPr>
              <a:t> добре видно на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рентгенограмі</a:t>
            </a:r>
            <a:r>
              <a:rPr lang="ru-RU" altLang="ru-RU" sz="2400" dirty="0">
                <a:solidFill>
                  <a:schemeClr val="tx1"/>
                </a:solidFill>
              </a:rPr>
              <a:t>, </a:t>
            </a:r>
            <a:r>
              <a:rPr lang="ru-RU" altLang="ru-RU" sz="2400" dirty="0" err="1">
                <a:solidFill>
                  <a:schemeClr val="tx1"/>
                </a:solidFill>
              </a:rPr>
              <a:t>називають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структурним</a:t>
            </a:r>
            <a:r>
              <a:rPr lang="ru-RU" altLang="ru-RU" sz="2400" dirty="0">
                <a:solidFill>
                  <a:schemeClr val="tx1"/>
                </a:solidFill>
              </a:rPr>
              <a:t>.</a:t>
            </a:r>
            <a:endParaRPr lang="uk-UA" alt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Норма прям"/>
          <p:cNvPicPr>
            <a:picLocks noChangeAspect="1" noChangeArrowheads="1"/>
          </p:cNvPicPr>
          <p:nvPr/>
        </p:nvPicPr>
        <p:blipFill>
          <a:blip r:embed="rId2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3141663"/>
            <a:ext cx="4883150" cy="35274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-22949" y="115888"/>
            <a:ext cx="9143999" cy="5715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4000" dirty="0" err="1">
                <a:solidFill>
                  <a:schemeClr val="tx1"/>
                </a:solidFill>
                <a:effectLst/>
              </a:rPr>
              <a:t>Легеневий</a:t>
            </a:r>
            <a:r>
              <a:rPr lang="ru-RU" sz="4000" dirty="0">
                <a:solidFill>
                  <a:schemeClr val="tx1"/>
                </a:solidFill>
                <a:effectLst/>
              </a:rPr>
              <a:t> </a:t>
            </a:r>
            <a:r>
              <a:rPr lang="ru-RU" sz="4000" dirty="0" err="1">
                <a:solidFill>
                  <a:schemeClr val="tx1"/>
                </a:solidFill>
                <a:effectLst/>
              </a:rPr>
              <a:t>малюнок</a:t>
            </a:r>
            <a:br>
              <a:rPr lang="uk-UA" dirty="0">
                <a:effectLst/>
              </a:rPr>
            </a:b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687388"/>
            <a:ext cx="8964612" cy="51090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2400" dirty="0">
                <a:latin typeface="+mn-lt"/>
                <a:cs typeface="+mn-cs"/>
              </a:rPr>
              <a:t>довгасті, округлі або овальні інтенсивні тіні, більш інтенсивні і великі в медіальних відділах.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+mn-lt"/>
                <a:cs typeface="+mn-cs"/>
              </a:rPr>
              <a:t>До периферичних ділянках легеневих полів кількість розгалужених тіней убуває через зменшення їх діаметра, в плащової зоні легені в нормі легеневої малюнок не видно.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600" dirty="0">
                <a:solidFill>
                  <a:srgbClr val="FFFF00"/>
                </a:solidFill>
                <a:latin typeface="+mn-lt"/>
                <a:cs typeface="+mn-cs"/>
              </a:rPr>
              <a:t>Анатомічний субстрат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solidFill>
                  <a:srgbClr val="FFFF00"/>
                </a:solidFill>
                <a:latin typeface="+mn-lt"/>
                <a:cs typeface="+mn-cs"/>
              </a:rPr>
              <a:t>- </a:t>
            </a:r>
            <a:r>
              <a:rPr lang="ru-RU" sz="2600" dirty="0" err="1">
                <a:solidFill>
                  <a:srgbClr val="FFFF00"/>
                </a:solidFill>
                <a:latin typeface="+mn-lt"/>
                <a:cs typeface="+mn-cs"/>
              </a:rPr>
              <a:t>кровоносні</a:t>
            </a:r>
            <a:r>
              <a:rPr lang="ru-RU" sz="2600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2600" dirty="0" err="1">
                <a:solidFill>
                  <a:srgbClr val="FFFF00"/>
                </a:solidFill>
                <a:latin typeface="+mn-lt"/>
                <a:cs typeface="+mn-cs"/>
              </a:rPr>
              <a:t>судини</a:t>
            </a:r>
            <a:endParaRPr lang="ru-RU" sz="2600" dirty="0">
              <a:solidFill>
                <a:srgbClr val="FFFF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solidFill>
                  <a:srgbClr val="FFFF00"/>
                </a:solidFill>
                <a:latin typeface="+mn-lt"/>
                <a:cs typeface="+mn-cs"/>
              </a:rPr>
              <a:t>(</a:t>
            </a:r>
            <a:r>
              <a:rPr lang="ru-RU" sz="2600" dirty="0" err="1">
                <a:solidFill>
                  <a:srgbClr val="FFFF00"/>
                </a:solidFill>
                <a:latin typeface="+mn-lt"/>
                <a:cs typeface="+mn-cs"/>
              </a:rPr>
              <a:t>артерії</a:t>
            </a:r>
            <a:r>
              <a:rPr lang="ru-RU" sz="2600" dirty="0">
                <a:solidFill>
                  <a:srgbClr val="FFFF00"/>
                </a:solidFill>
                <a:latin typeface="+mn-lt"/>
                <a:cs typeface="+mn-cs"/>
              </a:rPr>
              <a:t>, </a:t>
            </a:r>
            <a:r>
              <a:rPr lang="ru-RU" sz="2600" dirty="0" err="1">
                <a:solidFill>
                  <a:srgbClr val="FFFF00"/>
                </a:solidFill>
                <a:latin typeface="+mn-lt"/>
                <a:cs typeface="+mn-cs"/>
              </a:rPr>
              <a:t>вени</a:t>
            </a:r>
            <a:r>
              <a:rPr lang="ru-RU" sz="2600" dirty="0">
                <a:solidFill>
                  <a:srgbClr val="FFFF00"/>
                </a:solidFill>
                <a:latin typeface="+mn-lt"/>
                <a:cs typeface="+mn-cs"/>
              </a:rPr>
              <a:t> 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 err="1">
                <a:solidFill>
                  <a:srgbClr val="FFFF00"/>
                </a:solidFill>
                <a:latin typeface="+mn-lt"/>
                <a:cs typeface="+mn-cs"/>
              </a:rPr>
              <a:t>різних</a:t>
            </a:r>
            <a:r>
              <a:rPr lang="ru-RU" sz="2600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2600" dirty="0" err="1">
                <a:solidFill>
                  <a:srgbClr val="FFFF00"/>
                </a:solidFill>
                <a:latin typeface="+mn-lt"/>
                <a:cs typeface="+mn-cs"/>
              </a:rPr>
              <a:t>проекціях</a:t>
            </a:r>
            <a:r>
              <a:rPr lang="ru-RU" sz="2600" dirty="0">
                <a:solidFill>
                  <a:srgbClr val="FFFF00"/>
                </a:solidFill>
                <a:latin typeface="+mn-lt"/>
                <a:cs typeface="+mn-cs"/>
              </a:rPr>
              <a:t>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600" dirty="0">
                <a:latin typeface="+mn-lt"/>
                <a:cs typeface="+mn-cs"/>
              </a:rPr>
              <a:t>Стінки бронхів в нормі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600" dirty="0">
                <a:latin typeface="+mn-lt"/>
                <a:cs typeface="+mn-cs"/>
              </a:rPr>
              <a:t>тіні не дають!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6512511" cy="764704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  <a:effectLst/>
              </a:rPr>
              <a:t>Флюорографія</a:t>
            </a:r>
            <a:br>
              <a:rPr lang="uk-UA" dirty="0">
                <a:solidFill>
                  <a:schemeClr val="tx1"/>
                </a:solidFill>
                <a:effectLst/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323850" y="914400"/>
            <a:ext cx="882015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- метод </a:t>
            </a:r>
            <a:r>
              <a:rPr lang="ru-RU" altLang="ru-RU" sz="2400" dirty="0" err="1">
                <a:solidFill>
                  <a:schemeClr val="tx1"/>
                </a:solidFill>
              </a:rPr>
              <a:t>рентгендослідження</a:t>
            </a:r>
            <a:r>
              <a:rPr lang="ru-RU" altLang="ru-RU" sz="2400" dirty="0">
                <a:solidFill>
                  <a:schemeClr val="tx1"/>
                </a:solidFill>
              </a:rPr>
              <a:t>, </a:t>
            </a:r>
            <a:r>
              <a:rPr lang="ru-RU" altLang="ru-RU" sz="2400" dirty="0" err="1">
                <a:solidFill>
                  <a:schemeClr val="tx1"/>
                </a:solidFill>
              </a:rPr>
              <a:t>що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передбачає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фотографування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зображення</a:t>
            </a:r>
            <a:r>
              <a:rPr lang="ru-RU" altLang="ru-RU" sz="2400" dirty="0">
                <a:solidFill>
                  <a:schemeClr val="tx1"/>
                </a:solidFill>
              </a:rPr>
              <a:t> з </a:t>
            </a:r>
            <a:r>
              <a:rPr lang="ru-RU" altLang="ru-RU" sz="2400" dirty="0" err="1">
                <a:solidFill>
                  <a:schemeClr val="tx1"/>
                </a:solidFill>
              </a:rPr>
              <a:t>рентгенівського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флюоресцентного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екрану</a:t>
            </a:r>
            <a:r>
              <a:rPr lang="ru-RU" altLang="ru-RU" sz="2400" dirty="0">
                <a:solidFill>
                  <a:schemeClr val="tx1"/>
                </a:solidFill>
              </a:rPr>
              <a:t> на </a:t>
            </a:r>
            <a:r>
              <a:rPr lang="ru-RU" altLang="ru-RU" sz="2400" dirty="0" err="1">
                <a:solidFill>
                  <a:schemeClr val="tx1"/>
                </a:solidFill>
              </a:rPr>
              <a:t>фотоплівку</a:t>
            </a:r>
            <a:r>
              <a:rPr lang="ru-RU" altLang="ru-RU" sz="2400" dirty="0">
                <a:solidFill>
                  <a:schemeClr val="tx1"/>
                </a:solidFill>
              </a:rPr>
              <a:t> невеликого формату </a:t>
            </a:r>
            <a:r>
              <a:rPr lang="ru-RU" altLang="ru-RU" sz="2400" dirty="0" err="1">
                <a:solidFill>
                  <a:schemeClr val="tx1"/>
                </a:solidFill>
              </a:rPr>
              <a:t>або</a:t>
            </a:r>
            <a:r>
              <a:rPr lang="ru-RU" altLang="ru-RU" sz="2400" dirty="0">
                <a:solidFill>
                  <a:schemeClr val="tx1"/>
                </a:solidFill>
              </a:rPr>
              <a:t> при </a:t>
            </a:r>
            <a:r>
              <a:rPr lang="ru-RU" altLang="ru-RU" sz="2400" dirty="0" err="1">
                <a:solidFill>
                  <a:schemeClr val="tx1"/>
                </a:solidFill>
              </a:rPr>
              <a:t>цифровій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флюорографії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на </a:t>
            </a:r>
            <a:r>
              <a:rPr lang="ru-RU" altLang="ru-RU" sz="2400" dirty="0" err="1">
                <a:solidFill>
                  <a:schemeClr val="tx1"/>
                </a:solidFill>
              </a:rPr>
              <a:t>монітор</a:t>
            </a:r>
            <a:r>
              <a:rPr lang="ru-RU" altLang="ru-RU" sz="2400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rgbClr val="FFFF00"/>
                </a:solidFill>
              </a:rPr>
              <a:t>Показання до флюорографії: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FFFF00"/>
                </a:solidFill>
              </a:rPr>
              <a:t>- </a:t>
            </a:r>
            <a:r>
              <a:rPr lang="ru-RU" altLang="ru-RU" sz="2400" dirty="0" err="1">
                <a:solidFill>
                  <a:srgbClr val="FFFF00"/>
                </a:solidFill>
              </a:rPr>
              <a:t>проведення</a:t>
            </a:r>
            <a:r>
              <a:rPr lang="ru-RU" altLang="ru-RU" sz="2400" dirty="0">
                <a:solidFill>
                  <a:srgbClr val="FFFF00"/>
                </a:solidFill>
              </a:rPr>
              <a:t> </a:t>
            </a:r>
            <a:r>
              <a:rPr lang="ru-RU" altLang="ru-RU" sz="2400" dirty="0" err="1">
                <a:solidFill>
                  <a:srgbClr val="FFFF00"/>
                </a:solidFill>
              </a:rPr>
              <a:t>масових</a:t>
            </a:r>
            <a:r>
              <a:rPr lang="ru-RU" altLang="ru-RU" sz="2400" dirty="0">
                <a:solidFill>
                  <a:srgbClr val="FFFF00"/>
                </a:solidFill>
              </a:rPr>
              <a:t> </a:t>
            </a:r>
            <a:r>
              <a:rPr lang="ru-RU" altLang="ru-RU" sz="2400" dirty="0" err="1">
                <a:solidFill>
                  <a:srgbClr val="FFFF00"/>
                </a:solidFill>
              </a:rPr>
              <a:t>профілактичних</a:t>
            </a:r>
            <a:endParaRPr lang="ru-RU" altLang="ru-RU" sz="2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rgbClr val="FFFF00"/>
                </a:solidFill>
              </a:rPr>
              <a:t>досліджень</a:t>
            </a:r>
            <a:r>
              <a:rPr lang="ru-RU" altLang="ru-RU" sz="2400" dirty="0">
                <a:solidFill>
                  <a:srgbClr val="FFFF00"/>
                </a:solidFill>
              </a:rPr>
              <a:t>, для </a:t>
            </a:r>
            <a:r>
              <a:rPr lang="ru-RU" altLang="ru-RU" sz="2400" dirty="0" err="1">
                <a:solidFill>
                  <a:srgbClr val="FFFF00"/>
                </a:solidFill>
              </a:rPr>
              <a:t>виявлення</a:t>
            </a:r>
            <a:r>
              <a:rPr lang="ru-RU" altLang="ru-RU" sz="2400" dirty="0">
                <a:solidFill>
                  <a:srgbClr val="FFFF00"/>
                </a:solidFill>
              </a:rPr>
              <a:t> </a:t>
            </a:r>
            <a:r>
              <a:rPr lang="ru-RU" altLang="ru-RU" sz="2400" dirty="0" err="1">
                <a:solidFill>
                  <a:srgbClr val="FFFF00"/>
                </a:solidFill>
              </a:rPr>
              <a:t>приховано</a:t>
            </a:r>
            <a:r>
              <a:rPr lang="ru-RU" altLang="ru-RU" sz="2400" dirty="0">
                <a:solidFill>
                  <a:srgbClr val="FFFF00"/>
                </a:solidFill>
              </a:rPr>
              <a:t> </a:t>
            </a:r>
            <a:r>
              <a:rPr lang="ru-RU" altLang="ru-RU" sz="2400" dirty="0" err="1">
                <a:solidFill>
                  <a:srgbClr val="FFFF00"/>
                </a:solidFill>
              </a:rPr>
              <a:t>протікаючих</a:t>
            </a:r>
            <a:r>
              <a:rPr lang="ru-RU" altLang="ru-RU" sz="2400" dirty="0">
                <a:solidFill>
                  <a:srgbClr val="FFFF00"/>
                </a:solidFill>
              </a:rPr>
              <a:t> хвороб </a:t>
            </a:r>
            <a:r>
              <a:rPr lang="ru-RU" altLang="ru-RU" sz="2400" dirty="0" err="1">
                <a:solidFill>
                  <a:srgbClr val="FFFF00"/>
                </a:solidFill>
              </a:rPr>
              <a:t>легенів</a:t>
            </a:r>
            <a:r>
              <a:rPr lang="ru-RU" alt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Перевага - можливість обстеження великої кількості людей протягом короткого часу, економічність, зручність зберігання </a:t>
            </a:r>
            <a:r>
              <a:rPr lang="uk-UA" altLang="ru-RU" sz="2400" dirty="0" err="1">
                <a:solidFill>
                  <a:schemeClr val="tx1"/>
                </a:solidFill>
              </a:rPr>
              <a:t>флюорограм</a:t>
            </a:r>
            <a:r>
              <a:rPr lang="uk-UA" altLang="ru-RU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196" name="Picture 2" descr="D:\Наташа\Студенты\Рентген для студ 3 курс\Картинки для лекций\забол легких\Рак легк флюорог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133600"/>
            <a:ext cx="2019300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23850" y="1700213"/>
            <a:ext cx="85344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4000" b="1" dirty="0" err="1">
                <a:solidFill>
                  <a:srgbClr val="FFFF99"/>
                </a:solidFill>
              </a:rPr>
              <a:t>Затінення</a:t>
            </a:r>
            <a:r>
              <a:rPr lang="ru-RU" altLang="ru-RU" sz="4000" b="1" dirty="0">
                <a:solidFill>
                  <a:srgbClr val="FFFF99"/>
                </a:solidFill>
              </a:rPr>
              <a:t> </a:t>
            </a:r>
            <a:r>
              <a:rPr lang="ru-RU" altLang="ru-RU" sz="4000" b="1" dirty="0" err="1">
                <a:solidFill>
                  <a:srgbClr val="FFFF99"/>
                </a:solidFill>
              </a:rPr>
              <a:t>легеневого</a:t>
            </a:r>
            <a:r>
              <a:rPr lang="ru-RU" altLang="ru-RU" sz="4000" b="1" dirty="0">
                <a:solidFill>
                  <a:srgbClr val="FFFF99"/>
                </a:solidFill>
              </a:rPr>
              <a:t> поля </a:t>
            </a:r>
            <a:r>
              <a:rPr lang="ru-RU" altLang="ru-RU" sz="4000" b="1" dirty="0" err="1">
                <a:solidFill>
                  <a:srgbClr val="FFFF99"/>
                </a:solidFill>
              </a:rPr>
              <a:t>або</a:t>
            </a:r>
            <a:r>
              <a:rPr lang="ru-RU" altLang="ru-RU" sz="4000" b="1" dirty="0">
                <a:solidFill>
                  <a:srgbClr val="FFFF99"/>
                </a:solidFill>
              </a:rPr>
              <a:t> </a:t>
            </a:r>
            <a:r>
              <a:rPr lang="ru-RU" altLang="ru-RU" sz="4000" b="1" dirty="0" err="1">
                <a:solidFill>
                  <a:srgbClr val="FFFF99"/>
                </a:solidFill>
              </a:rPr>
              <a:t>його</a:t>
            </a:r>
            <a:r>
              <a:rPr lang="ru-RU" altLang="ru-RU" sz="4000" b="1" dirty="0">
                <a:solidFill>
                  <a:srgbClr val="FFFF99"/>
                </a:solidFill>
              </a:rPr>
              <a:t> </a:t>
            </a:r>
            <a:r>
              <a:rPr lang="ru-RU" altLang="ru-RU" sz="4000" b="1" dirty="0" err="1">
                <a:solidFill>
                  <a:srgbClr val="FFFF99"/>
                </a:solidFill>
              </a:rPr>
              <a:t>частини</a:t>
            </a:r>
            <a:endParaRPr lang="ru-RU" altLang="ru-RU" sz="4000" b="1" dirty="0">
              <a:solidFill>
                <a:srgbClr val="FFFF99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4000" b="1" dirty="0" err="1">
                <a:solidFill>
                  <a:srgbClr val="FFFF99"/>
                </a:solidFill>
              </a:rPr>
              <a:t>Просвітлення</a:t>
            </a:r>
            <a:r>
              <a:rPr lang="ru-RU" altLang="ru-RU" sz="4000" b="1" dirty="0">
                <a:solidFill>
                  <a:srgbClr val="FFFF99"/>
                </a:solidFill>
              </a:rPr>
              <a:t> </a:t>
            </a:r>
            <a:r>
              <a:rPr lang="ru-RU" altLang="ru-RU" sz="4000" b="1" dirty="0" err="1">
                <a:solidFill>
                  <a:srgbClr val="FFFF99"/>
                </a:solidFill>
              </a:rPr>
              <a:t>легеневого</a:t>
            </a:r>
            <a:r>
              <a:rPr lang="ru-RU" altLang="ru-RU" sz="4000" b="1" dirty="0">
                <a:solidFill>
                  <a:srgbClr val="FFFF99"/>
                </a:solidFill>
              </a:rPr>
              <a:t> поля </a:t>
            </a:r>
            <a:r>
              <a:rPr lang="ru-RU" altLang="ru-RU" sz="4000" b="1" dirty="0" err="1">
                <a:solidFill>
                  <a:srgbClr val="FFFF99"/>
                </a:solidFill>
              </a:rPr>
              <a:t>або</a:t>
            </a:r>
            <a:r>
              <a:rPr lang="ru-RU" altLang="ru-RU" sz="4000" b="1" dirty="0">
                <a:solidFill>
                  <a:srgbClr val="FFFF99"/>
                </a:solidFill>
              </a:rPr>
              <a:t> </a:t>
            </a:r>
            <a:r>
              <a:rPr lang="ru-RU" altLang="ru-RU" sz="4000" b="1" dirty="0" err="1">
                <a:solidFill>
                  <a:srgbClr val="FFFF99"/>
                </a:solidFill>
              </a:rPr>
              <a:t>його</a:t>
            </a:r>
            <a:r>
              <a:rPr lang="ru-RU" altLang="ru-RU" sz="4000" b="1" dirty="0">
                <a:solidFill>
                  <a:srgbClr val="FFFF99"/>
                </a:solidFill>
              </a:rPr>
              <a:t> </a:t>
            </a:r>
            <a:r>
              <a:rPr lang="ru-RU" altLang="ru-RU" sz="4000" b="1" dirty="0" err="1">
                <a:solidFill>
                  <a:srgbClr val="FFFF99"/>
                </a:solidFill>
              </a:rPr>
              <a:t>частини</a:t>
            </a:r>
            <a:endParaRPr lang="ru-RU" altLang="ru-RU" sz="4000" b="1" dirty="0">
              <a:solidFill>
                <a:srgbClr val="FFFF99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4000" b="1" dirty="0" err="1">
                <a:solidFill>
                  <a:srgbClr val="FFFF99"/>
                </a:solidFill>
              </a:rPr>
              <a:t>Зміна</a:t>
            </a:r>
            <a:r>
              <a:rPr lang="ru-RU" altLang="ru-RU" sz="4000" b="1" dirty="0">
                <a:solidFill>
                  <a:srgbClr val="FFFF99"/>
                </a:solidFill>
              </a:rPr>
              <a:t> </a:t>
            </a:r>
            <a:r>
              <a:rPr lang="ru-RU" altLang="ru-RU" sz="4000" b="1" dirty="0" err="1">
                <a:solidFill>
                  <a:srgbClr val="FFFF99"/>
                </a:solidFill>
              </a:rPr>
              <a:t>легеневого</a:t>
            </a:r>
            <a:r>
              <a:rPr lang="ru-RU" altLang="ru-RU" sz="4000" b="1" dirty="0">
                <a:solidFill>
                  <a:srgbClr val="FFFF99"/>
                </a:solidFill>
              </a:rPr>
              <a:t> </a:t>
            </a:r>
            <a:r>
              <a:rPr lang="ru-RU" altLang="ru-RU" sz="4000" b="1" dirty="0" err="1">
                <a:solidFill>
                  <a:srgbClr val="FFFF99"/>
                </a:solidFill>
              </a:rPr>
              <a:t>малюнка</a:t>
            </a:r>
            <a:endParaRPr lang="ru-RU" altLang="ru-RU" sz="4000" b="1" dirty="0">
              <a:solidFill>
                <a:srgbClr val="FFFF99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4000" b="1" dirty="0" err="1">
                <a:solidFill>
                  <a:srgbClr val="FFFF99"/>
                </a:solidFill>
              </a:rPr>
              <a:t>Зміна</a:t>
            </a:r>
            <a:r>
              <a:rPr lang="ru-RU" altLang="ru-RU" sz="4000" b="1" dirty="0">
                <a:solidFill>
                  <a:srgbClr val="FFFF99"/>
                </a:solidFill>
              </a:rPr>
              <a:t> </a:t>
            </a:r>
            <a:r>
              <a:rPr lang="ru-RU" altLang="ru-RU" sz="4000" b="1" dirty="0" err="1">
                <a:solidFill>
                  <a:srgbClr val="FFFF99"/>
                </a:solidFill>
              </a:rPr>
              <a:t>коренів</a:t>
            </a:r>
            <a:r>
              <a:rPr lang="ru-RU" altLang="ru-RU" sz="4000" b="1" dirty="0">
                <a:solidFill>
                  <a:srgbClr val="FFFF99"/>
                </a:solidFill>
              </a:rPr>
              <a:t> </a:t>
            </a:r>
            <a:r>
              <a:rPr lang="ru-RU" altLang="ru-RU" sz="4000" b="1" dirty="0" err="1">
                <a:solidFill>
                  <a:srgbClr val="FFFF99"/>
                </a:solidFill>
              </a:rPr>
              <a:t>легенів</a:t>
            </a:r>
            <a:endParaRPr lang="ru-RU" altLang="ru-RU" sz="4000" b="1" dirty="0">
              <a:solidFill>
                <a:srgbClr val="FFFF99"/>
              </a:solidFill>
            </a:endParaRP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460384" y="620713"/>
            <a:ext cx="8501045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Синдроми</a:t>
            </a:r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 </a:t>
            </a:r>
            <a:r>
              <a:rPr lang="ru-RU" sz="4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легеневої</a:t>
            </a:r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 </a:t>
            </a:r>
            <a:r>
              <a:rPr lang="ru-RU" sz="4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n-cs"/>
              </a:rPr>
              <a:t>патології</a:t>
            </a:r>
            <a:endParaRPr lang="ru-RU" sz="4400" b="1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250825" y="549275"/>
            <a:ext cx="8893175" cy="575542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Характеристика пат. синдрому: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1.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Локалізація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 (поля,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зони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, ребра,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долі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,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сегменти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2.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Протяжність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 (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тотальне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,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субтоталь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-не,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обмежене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3.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Інтенсивність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 (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висока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,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середня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,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низька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 -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еталон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судини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або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 ребра)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4. Структура (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однорідна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,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неоднорідна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5. Форма (округла,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трикутна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 і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т.і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.)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6. Характер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контурів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 (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чіткі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, </a:t>
            </a:r>
            <a:r>
              <a:rPr lang="ru-RU" sz="3600" b="1" dirty="0" err="1">
                <a:solidFill>
                  <a:srgbClr val="FFFF99"/>
                </a:solidFill>
                <a:latin typeface="+mn-lt"/>
                <a:cs typeface="+mn-cs"/>
              </a:rPr>
              <a:t>нечіткі</a:t>
            </a:r>
            <a:r>
              <a:rPr lang="ru-RU" sz="3600" b="1" dirty="0">
                <a:solidFill>
                  <a:srgbClr val="FFFF99"/>
                </a:solidFill>
                <a:latin typeface="+mn-lt"/>
                <a:cs typeface="+mn-cs"/>
              </a:rPr>
              <a:t>)</a:t>
            </a:r>
            <a:endParaRPr lang="ru-RU" sz="3200" b="1" dirty="0">
              <a:solidFill>
                <a:srgbClr val="FFFF99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ChangeArrowheads="1"/>
          </p:cNvSpPr>
          <p:nvPr/>
        </p:nvSpPr>
        <p:spPr bwMode="auto">
          <a:xfrm>
            <a:off x="179388" y="1052513"/>
            <a:ext cx="8534400" cy="452431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Рідина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в альвеолах (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ексудат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, транссудат, кров,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лімфа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)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Заміщення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повітряної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легеневої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тканини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безповітряним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утворенням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(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гранульома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,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новоутворення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,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сполучна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тканина)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Спадання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стінок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альвеол (ателектаз)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Позалегеневі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процеси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: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рідина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в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плевральній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порожнині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 (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ексудат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, транссудат,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гній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, кров, </a:t>
            </a:r>
            <a:r>
              <a:rPr lang="ru-RU" sz="3200" dirty="0" err="1">
                <a:solidFill>
                  <a:srgbClr val="FFFF99"/>
                </a:solidFill>
                <a:latin typeface="+mn-lt"/>
                <a:cs typeface="+mn-cs"/>
              </a:rPr>
              <a:t>лімфа</a:t>
            </a:r>
            <a:r>
              <a:rPr lang="ru-RU" sz="3200" dirty="0">
                <a:solidFill>
                  <a:srgbClr val="FFFF99"/>
                </a:solidFill>
                <a:latin typeface="+mn-lt"/>
                <a:cs typeface="+mn-cs"/>
              </a:rPr>
              <a:t>)</a:t>
            </a:r>
            <a:endParaRPr lang="ru-RU" sz="2400" dirty="0">
              <a:solidFill>
                <a:srgbClr val="FFFF99"/>
              </a:solidFill>
              <a:latin typeface="+mn-lt"/>
              <a:cs typeface="+mn-cs"/>
            </a:endParaRPr>
          </a:p>
        </p:txBody>
      </p:sp>
      <p:sp>
        <p:nvSpPr>
          <p:cNvPr id="270339" name="Rectangle 3"/>
          <p:cNvSpPr>
            <a:spLocks noChangeArrowheads="1"/>
          </p:cNvSpPr>
          <p:nvPr/>
        </p:nvSpPr>
        <p:spPr bwMode="auto">
          <a:xfrm>
            <a:off x="827088" y="260350"/>
            <a:ext cx="6912470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Причини </a:t>
            </a:r>
            <a:r>
              <a:rPr lang="ru-RU" sz="6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затінення</a:t>
            </a:r>
            <a:endParaRPr lang="ru-RU" sz="60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23528" y="0"/>
            <a:ext cx="8640763" cy="855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>
                <a:solidFill>
                  <a:srgbClr val="FF5050"/>
                </a:solidFill>
                <a:latin typeface="Comic Sans MS" panose="030F0702030302020204" pitchFamily="66" charset="0"/>
              </a:rPr>
              <a:t>ТОТАЛЬНЕ ЗАТЕМНЕННЯ </a:t>
            </a:r>
            <a:r>
              <a:rPr lang="ru-RU" alt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-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протяжність</a:t>
            </a:r>
            <a:r>
              <a:rPr lang="ru-RU" alt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3 </a:t>
            </a:r>
            <a:r>
              <a:rPr lang="ru-RU" altLang="ru-RU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легеневих</a:t>
            </a:r>
            <a:r>
              <a:rPr lang="ru-RU" alt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поля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3200" dirty="0">
              <a:solidFill>
                <a:srgbClr val="FFFF99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Причини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часті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: ателектаз,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рідина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 в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плевральній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порожнині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,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пневмонія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,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фіброторакс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.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Рідше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: набряк,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цироз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,</a:t>
            </a: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пухлина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,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геміторакс</a:t>
            </a:r>
            <a:endParaRPr lang="ru-RU" altLang="ru-RU" sz="3200" dirty="0">
              <a:solidFill>
                <a:srgbClr val="FFFF99"/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3200" dirty="0">
              <a:solidFill>
                <a:srgbClr val="FFFF99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>
                <a:solidFill>
                  <a:srgbClr val="FF5050"/>
                </a:solidFill>
                <a:latin typeface="Comic Sans MS" panose="030F0702030302020204" pitchFamily="66" charset="0"/>
              </a:rPr>
              <a:t>СУБТОТАЛЬНЕ ЗАТЕМНЕННЯ</a:t>
            </a:r>
            <a:r>
              <a:rPr lang="ru-RU" altLang="ru-RU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- </a:t>
            </a:r>
            <a:r>
              <a:rPr lang="ru-RU" altLang="ru-RU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протяжність</a:t>
            </a:r>
            <a:r>
              <a:rPr lang="ru-RU" alt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1 </a:t>
            </a:r>
            <a:r>
              <a:rPr lang="ru-RU" altLang="ru-RU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легеневе</a:t>
            </a:r>
            <a:r>
              <a:rPr lang="ru-RU" alt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поле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3200" dirty="0">
              <a:solidFill>
                <a:srgbClr val="FFFF99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Причини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ті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 ж + набряк,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цироз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, невелика </a:t>
            </a:r>
            <a:r>
              <a:rPr lang="ru-RU" altLang="ru-RU" sz="3200" dirty="0" err="1">
                <a:solidFill>
                  <a:srgbClr val="FFFF99"/>
                </a:solidFill>
                <a:latin typeface="Comic Sans MS" panose="030F0702030302020204" pitchFamily="66" charset="0"/>
              </a:rPr>
              <a:t>пухлина</a:t>
            </a:r>
            <a:r>
              <a:rPr lang="ru-RU" altLang="ru-RU" sz="3200" dirty="0">
                <a:solidFill>
                  <a:srgbClr val="FFFF99"/>
                </a:solidFill>
                <a:latin typeface="Comic Sans MS" panose="030F0702030302020204" pitchFamily="66" charset="0"/>
              </a:rPr>
              <a:t>.</a:t>
            </a:r>
            <a:endParaRPr lang="ru-RU" altLang="ru-RU" sz="2400" dirty="0">
              <a:solidFill>
                <a:srgbClr val="FF5050"/>
              </a:solidFill>
            </a:endParaRPr>
          </a:p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400" dirty="0">
              <a:solidFill>
                <a:srgbClr val="FFFF99"/>
              </a:solidFill>
            </a:endParaRPr>
          </a:p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4400" dirty="0">
              <a:solidFill>
                <a:srgbClr val="FF5050"/>
              </a:solidFill>
            </a:endParaRPr>
          </a:p>
        </p:txBody>
      </p:sp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1"/>
          <p:cNvSpPr>
            <a:spLocks noChangeArrowheads="1"/>
          </p:cNvSpPr>
          <p:nvPr/>
        </p:nvSpPr>
        <p:spPr bwMode="auto">
          <a:xfrm>
            <a:off x="900113" y="692150"/>
            <a:ext cx="7920037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dirty="0"/>
              <a:t>Знання нормальної </a:t>
            </a:r>
            <a:r>
              <a:rPr lang="uk-UA" altLang="ru-RU" sz="3200" dirty="0" err="1"/>
              <a:t>рентгенанатомії</a:t>
            </a:r>
            <a:endParaRPr lang="uk-UA" altLang="ru-RU" sz="3200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/>
              <a:t>і </a:t>
            </a:r>
            <a:r>
              <a:rPr lang="ru-RU" altLang="ru-RU" sz="3200" dirty="0" err="1"/>
              <a:t>проявів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основних</a:t>
            </a:r>
            <a:r>
              <a:rPr lang="ru-RU" altLang="ru-RU" sz="3200" dirty="0"/>
              <a:t> </a:t>
            </a:r>
            <a:r>
              <a:rPr lang="ru-RU" altLang="ru-RU" sz="3200" dirty="0" err="1"/>
              <a:t>синдромів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патології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органів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дихання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дозволяють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лікарю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побачити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відхилення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від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норми</a:t>
            </a:r>
            <a:r>
              <a:rPr lang="ru-RU" altLang="ru-RU" sz="3200" dirty="0"/>
              <a:t>, </a:t>
            </a:r>
            <a:r>
              <a:rPr lang="ru-RU" altLang="ru-RU" sz="3200" dirty="0" err="1"/>
              <a:t>виявити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ознаки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патологічного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процесу</a:t>
            </a:r>
            <a:r>
              <a:rPr lang="ru-RU" altLang="ru-RU" sz="3200" dirty="0"/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3200" dirty="0"/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5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Променева діагностика захворювань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9" descr="D:\Наташа\Студенты\Рентген для студ 3 курс\Картинки для лекций\пневмония\pneumo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4475"/>
            <a:ext cx="3906838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Прямоугольник 4"/>
          <p:cNvSpPr>
            <a:spLocks noChangeArrowheads="1"/>
          </p:cNvSpPr>
          <p:nvPr/>
        </p:nvSpPr>
        <p:spPr bwMode="auto">
          <a:xfrm>
            <a:off x="5076825" y="271463"/>
            <a:ext cx="242085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dirty="0" err="1">
                <a:solidFill>
                  <a:schemeClr val="tx1"/>
                </a:solidFill>
              </a:rPr>
              <a:t>Пневмонія</a:t>
            </a:r>
            <a:endParaRPr lang="ru-RU" altLang="ru-RU" sz="36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   </a:t>
            </a:r>
            <a:endParaRPr lang="uk-UA" altLang="ru-RU" sz="2800" dirty="0">
              <a:solidFill>
                <a:schemeClr val="tx1"/>
              </a:solidFill>
            </a:endParaRPr>
          </a:p>
        </p:txBody>
      </p:sp>
      <p:pic>
        <p:nvPicPr>
          <p:cNvPr id="40964" name="Picture 10" descr="D:\Наташа\Студенты\Рентген для студ 3 курс\Картинки для лекций\пневмония\winter08_pneumonia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88" y="911225"/>
            <a:ext cx="4221162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Прямоугольник 1"/>
          <p:cNvSpPr>
            <a:spLocks noChangeArrowheads="1"/>
          </p:cNvSpPr>
          <p:nvPr/>
        </p:nvSpPr>
        <p:spPr bwMode="auto">
          <a:xfrm>
            <a:off x="157163" y="4581525"/>
            <a:ext cx="88201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>
                <a:solidFill>
                  <a:schemeClr val="tx1"/>
                </a:solidFill>
              </a:rPr>
              <a:t>Ділянка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затемнення</a:t>
            </a:r>
            <a:r>
              <a:rPr lang="ru-RU" altLang="ru-RU" sz="2800" dirty="0">
                <a:solidFill>
                  <a:schemeClr val="tx1"/>
                </a:solidFill>
              </a:rPr>
              <a:t> з </a:t>
            </a:r>
            <a:r>
              <a:rPr lang="ru-RU" altLang="ru-RU" sz="2800" dirty="0" err="1">
                <a:solidFill>
                  <a:schemeClr val="tx1"/>
                </a:solidFill>
              </a:rPr>
              <a:t>вузькими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світлими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смужками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бронхів</a:t>
            </a:r>
            <a:r>
              <a:rPr lang="ru-RU" altLang="ru-RU" sz="2800" dirty="0">
                <a:solidFill>
                  <a:schemeClr val="tx1"/>
                </a:solidFill>
              </a:rPr>
              <a:t>, з </a:t>
            </a:r>
            <a:r>
              <a:rPr lang="ru-RU" altLang="ru-RU" sz="2800" dirty="0" err="1">
                <a:solidFill>
                  <a:schemeClr val="tx1"/>
                </a:solidFill>
              </a:rPr>
              <a:t>чітким</a:t>
            </a:r>
            <a:r>
              <a:rPr lang="ru-RU" altLang="ru-RU" sz="2800" dirty="0">
                <a:solidFill>
                  <a:schemeClr val="tx1"/>
                </a:solidFill>
              </a:rPr>
              <a:t> кордоном, </a:t>
            </a:r>
            <a:r>
              <a:rPr lang="ru-RU" altLang="ru-RU" sz="2800" dirty="0" err="1">
                <a:solidFill>
                  <a:schemeClr val="tx1"/>
                </a:solidFill>
              </a:rPr>
              <a:t>що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збігається</a:t>
            </a:r>
            <a:r>
              <a:rPr lang="ru-RU" altLang="ru-RU" sz="2800" dirty="0">
                <a:solidFill>
                  <a:schemeClr val="tx1"/>
                </a:solidFill>
              </a:rPr>
              <a:t> з </a:t>
            </a:r>
            <a:r>
              <a:rPr lang="ru-RU" altLang="ru-RU" sz="2800" dirty="0" err="1">
                <a:solidFill>
                  <a:schemeClr val="tx1"/>
                </a:solidFill>
              </a:rPr>
              <a:t>міждолевою</a:t>
            </a:r>
            <a:r>
              <a:rPr lang="ru-RU" altLang="ru-RU" sz="2800" dirty="0">
                <a:solidFill>
                  <a:schemeClr val="tx1"/>
                </a:solidFill>
              </a:rPr>
              <a:t> плеврою, межа </a:t>
            </a:r>
            <a:r>
              <a:rPr lang="ru-RU" altLang="ru-RU" sz="2800" dirty="0" err="1">
                <a:solidFill>
                  <a:schemeClr val="tx1"/>
                </a:solidFill>
              </a:rPr>
              <a:t>затемнення</a:t>
            </a:r>
            <a:r>
              <a:rPr lang="ru-RU" altLang="ru-RU" sz="2800" dirty="0">
                <a:solidFill>
                  <a:schemeClr val="tx1"/>
                </a:solidFill>
              </a:rPr>
              <a:t>, </a:t>
            </a:r>
            <a:r>
              <a:rPr lang="ru-RU" altLang="ru-RU" sz="2800" dirty="0" err="1">
                <a:solidFill>
                  <a:schemeClr val="tx1"/>
                </a:solidFill>
              </a:rPr>
              <a:t>що</a:t>
            </a:r>
            <a:r>
              <a:rPr lang="ru-RU" altLang="ru-RU" sz="2800" dirty="0">
                <a:solidFill>
                  <a:schemeClr val="tx1"/>
                </a:solidFill>
              </a:rPr>
              <a:t> не є </a:t>
            </a:r>
            <a:r>
              <a:rPr lang="ru-RU" altLang="ru-RU" sz="2800" dirty="0" err="1">
                <a:solidFill>
                  <a:schemeClr val="tx1"/>
                </a:solidFill>
              </a:rPr>
              <a:t>прилеглою</a:t>
            </a:r>
            <a:r>
              <a:rPr lang="ru-RU" altLang="ru-RU" sz="2800" dirty="0">
                <a:solidFill>
                  <a:schemeClr val="tx1"/>
                </a:solidFill>
              </a:rPr>
              <a:t> до </a:t>
            </a:r>
            <a:r>
              <a:rPr lang="ru-RU" altLang="ru-RU" sz="2800" dirty="0" err="1">
                <a:solidFill>
                  <a:schemeClr val="tx1"/>
                </a:solidFill>
              </a:rPr>
              <a:t>плеври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має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розмиті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контури</a:t>
            </a:r>
            <a:r>
              <a:rPr lang="ru-RU" altLang="ru-RU" sz="2800" dirty="0">
                <a:solidFill>
                  <a:schemeClr val="tx1"/>
                </a:solidFill>
              </a:rPr>
              <a:t>.</a:t>
            </a:r>
            <a:endParaRPr lang="uk-UA" alt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1"/>
          <p:cNvSpPr>
            <a:spLocks noChangeArrowheads="1"/>
          </p:cNvSpPr>
          <p:nvPr/>
        </p:nvSpPr>
        <p:spPr bwMode="auto">
          <a:xfrm>
            <a:off x="2555875" y="430213"/>
            <a:ext cx="409759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dirty="0" err="1"/>
              <a:t>Пневмонія</a:t>
            </a:r>
            <a:r>
              <a:rPr lang="ru-RU" altLang="ru-RU" sz="4400" dirty="0"/>
              <a:t> УЗД</a:t>
            </a:r>
            <a:endParaRPr lang="uk-UA" altLang="ru-RU" sz="4400" dirty="0"/>
          </a:p>
        </p:txBody>
      </p:sp>
      <p:pic>
        <p:nvPicPr>
          <p:cNvPr id="41987" name="Picture 2" descr="C:\Users\Наталья\Desktop\пневмония у ребенка УЗ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1484313"/>
            <a:ext cx="7561263" cy="479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Прямоугольник 1"/>
          <p:cNvSpPr>
            <a:spLocks noChangeArrowheads="1"/>
          </p:cNvSpPr>
          <p:nvPr/>
        </p:nvSpPr>
        <p:spPr bwMode="auto">
          <a:xfrm>
            <a:off x="250825" y="333375"/>
            <a:ext cx="8785225" cy="63087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dirty="0">
                <a:latin typeface="Comic Sans MS" pitchFamily="66" charset="0"/>
                <a:cs typeface="Arial" charset="0"/>
              </a:rPr>
              <a:t>Ателектаз</a:t>
            </a:r>
            <a:r>
              <a:rPr lang="ru-RU" sz="3600" dirty="0">
                <a:latin typeface="Comic Sans MS" pitchFamily="66" charset="0"/>
                <a:cs typeface="Arial" charset="0"/>
              </a:rPr>
              <a:t> </a:t>
            </a:r>
          </a:p>
          <a:p>
            <a:pPr marL="571500" indent="-571500">
              <a:buFontTx/>
              <a:buChar char="-"/>
              <a:defRPr/>
            </a:pPr>
            <a:r>
              <a:rPr lang="uk-UA" sz="3600" dirty="0">
                <a:cs typeface="Arial" charset="0"/>
              </a:rPr>
              <a:t>інтенсивне</a:t>
            </a:r>
            <a:r>
              <a:rPr lang="ru-RU" sz="3600" dirty="0">
                <a:cs typeface="Arial" charset="0"/>
              </a:rPr>
              <a:t>,</a:t>
            </a:r>
          </a:p>
          <a:p>
            <a:pPr>
              <a:defRPr/>
            </a:pPr>
            <a:r>
              <a:rPr lang="ru-RU" sz="3600" dirty="0" err="1">
                <a:cs typeface="Arial" charset="0"/>
              </a:rPr>
              <a:t>однорідне</a:t>
            </a:r>
            <a:endParaRPr lang="ru-RU" sz="3600" dirty="0">
              <a:cs typeface="Arial" charset="0"/>
            </a:endParaRPr>
          </a:p>
          <a:p>
            <a:pPr>
              <a:defRPr/>
            </a:pPr>
            <a:r>
              <a:rPr lang="ru-RU" sz="3600" dirty="0" err="1">
                <a:cs typeface="Arial" charset="0"/>
              </a:rPr>
              <a:t>затемнення</a:t>
            </a:r>
            <a:r>
              <a:rPr lang="ru-RU" sz="3600" dirty="0">
                <a:cs typeface="Arial" charset="0"/>
              </a:rPr>
              <a:t> </a:t>
            </a:r>
            <a:r>
              <a:rPr lang="ru-RU" sz="3600" dirty="0" err="1">
                <a:cs typeface="Arial" charset="0"/>
              </a:rPr>
              <a:t>зі</a:t>
            </a:r>
            <a:endParaRPr lang="ru-RU" sz="3600" dirty="0">
              <a:cs typeface="Arial" charset="0"/>
            </a:endParaRPr>
          </a:p>
          <a:p>
            <a:pPr>
              <a:defRPr/>
            </a:pPr>
            <a:r>
              <a:rPr lang="ru-RU" sz="3600" dirty="0" err="1">
                <a:cs typeface="Arial" charset="0"/>
              </a:rPr>
              <a:t>швидко</a:t>
            </a:r>
            <a:endParaRPr lang="ru-RU" sz="3600" dirty="0">
              <a:cs typeface="Arial" charset="0"/>
            </a:endParaRPr>
          </a:p>
          <a:p>
            <a:pPr>
              <a:defRPr/>
            </a:pPr>
            <a:r>
              <a:rPr lang="ru-RU" sz="3600" dirty="0" err="1">
                <a:cs typeface="Arial" charset="0"/>
              </a:rPr>
              <a:t>наростаючим</a:t>
            </a:r>
            <a:endParaRPr lang="ru-RU" sz="3600" dirty="0">
              <a:cs typeface="Arial" charset="0"/>
            </a:endParaRPr>
          </a:p>
          <a:p>
            <a:pPr>
              <a:defRPr/>
            </a:pPr>
            <a:r>
              <a:rPr lang="ru-RU" sz="3600" dirty="0" err="1">
                <a:cs typeface="Arial" charset="0"/>
              </a:rPr>
              <a:t>зменшенням</a:t>
            </a:r>
            <a:endParaRPr lang="ru-RU" sz="3600" dirty="0">
              <a:cs typeface="Arial" charset="0"/>
            </a:endParaRPr>
          </a:p>
          <a:p>
            <a:pPr>
              <a:defRPr/>
            </a:pPr>
            <a:r>
              <a:rPr lang="ru-RU" sz="3600" dirty="0" err="1">
                <a:cs typeface="Arial" charset="0"/>
              </a:rPr>
              <a:t>обсягу</a:t>
            </a:r>
            <a:r>
              <a:rPr lang="ru-RU" sz="3600" dirty="0">
                <a:cs typeface="Arial" charset="0"/>
              </a:rPr>
              <a:t> і</a:t>
            </a:r>
          </a:p>
          <a:p>
            <a:pPr>
              <a:defRPr/>
            </a:pPr>
            <a:r>
              <a:rPr lang="ru-RU" sz="3600" dirty="0" err="1">
                <a:cs typeface="Arial" charset="0"/>
              </a:rPr>
              <a:t>зміщенням</a:t>
            </a:r>
            <a:r>
              <a:rPr lang="ru-RU" sz="3600" dirty="0">
                <a:cs typeface="Arial" charset="0"/>
              </a:rPr>
              <a:t> </a:t>
            </a:r>
            <a:r>
              <a:rPr lang="ru-RU" sz="3600" dirty="0" err="1">
                <a:cs typeface="Arial" charset="0"/>
              </a:rPr>
              <a:t>всіх</a:t>
            </a:r>
            <a:r>
              <a:rPr lang="ru-RU" sz="3600" dirty="0">
                <a:cs typeface="Arial" charset="0"/>
              </a:rPr>
              <a:t> структур </a:t>
            </a:r>
            <a:r>
              <a:rPr lang="ru-RU" sz="3600" dirty="0" err="1">
                <a:cs typeface="Arial" charset="0"/>
              </a:rPr>
              <a:t>легені</a:t>
            </a:r>
            <a:endParaRPr lang="ru-RU" sz="3600" dirty="0">
              <a:cs typeface="Arial" charset="0"/>
            </a:endParaRPr>
          </a:p>
          <a:p>
            <a:pPr>
              <a:defRPr/>
            </a:pPr>
            <a:r>
              <a:rPr lang="ru-RU" sz="3600" dirty="0">
                <a:cs typeface="Arial" charset="0"/>
              </a:rPr>
              <a:t>і </a:t>
            </a:r>
            <a:r>
              <a:rPr lang="ru-RU" sz="3600" dirty="0" err="1">
                <a:cs typeface="Arial" charset="0"/>
              </a:rPr>
              <a:t>середостіння</a:t>
            </a:r>
            <a:r>
              <a:rPr lang="ru-RU" sz="3600" dirty="0">
                <a:cs typeface="Arial" charset="0"/>
              </a:rPr>
              <a:t> в сторону </a:t>
            </a:r>
            <a:r>
              <a:rPr lang="ru-RU" sz="3600" dirty="0" err="1">
                <a:cs typeface="Arial" charset="0"/>
              </a:rPr>
              <a:t>патологічного</a:t>
            </a:r>
            <a:r>
              <a:rPr lang="ru-RU" sz="3600" dirty="0">
                <a:cs typeface="Arial" charset="0"/>
              </a:rPr>
              <a:t> </a:t>
            </a:r>
            <a:r>
              <a:rPr lang="ru-RU" sz="3600" dirty="0" err="1">
                <a:cs typeface="Arial" charset="0"/>
              </a:rPr>
              <a:t>процесу</a:t>
            </a:r>
            <a:r>
              <a:rPr lang="ru-RU" sz="3600" dirty="0">
                <a:cs typeface="Arial" charset="0"/>
              </a:rPr>
              <a:t>.</a:t>
            </a:r>
            <a:endParaRPr lang="uk-UA" sz="3600" dirty="0">
              <a:latin typeface="Comic Sans MS" pitchFamily="66" charset="0"/>
              <a:cs typeface="Arial" charset="0"/>
            </a:endParaRPr>
          </a:p>
        </p:txBody>
      </p:sp>
      <p:pic>
        <p:nvPicPr>
          <p:cNvPr id="43011" name="Picture 2" descr="C:\Users\Наталья\Desktop\ателектаз в дол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196975"/>
            <a:ext cx="4776787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8" descr="D:\Наташа\Студенты\Рентген для студ 3 курс\Картинки для лекций\плеврит\плеврит как узи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125538"/>
            <a:ext cx="4098925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Прямоугольник 2"/>
          <p:cNvSpPr>
            <a:spLocks noChangeArrowheads="1"/>
          </p:cNvSpPr>
          <p:nvPr/>
        </p:nvSpPr>
        <p:spPr bwMode="auto">
          <a:xfrm>
            <a:off x="155575" y="203200"/>
            <a:ext cx="8785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>
                <a:solidFill>
                  <a:schemeClr val="tx1"/>
                </a:solidFill>
              </a:rPr>
              <a:t>Ексудативний</a:t>
            </a:r>
            <a:r>
              <a:rPr lang="ru-RU" altLang="ru-RU" sz="2800" dirty="0">
                <a:solidFill>
                  <a:schemeClr val="tx1"/>
                </a:solidFill>
              </a:rPr>
              <a:t> плеврит    </a:t>
            </a:r>
            <a:r>
              <a:rPr lang="ru-RU" altLang="ru-RU" sz="2800" dirty="0" err="1">
                <a:solidFill>
                  <a:schemeClr val="tx1"/>
                </a:solidFill>
              </a:rPr>
              <a:t>тотальне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затемнення</a:t>
            </a:r>
            <a:endParaRPr lang="ru-RU" altLang="ru-RU" sz="2800" dirty="0">
              <a:solidFill>
                <a:schemeClr val="tx1"/>
              </a:solidFill>
            </a:endParaRPr>
          </a:p>
        </p:txBody>
      </p:sp>
      <p:pic>
        <p:nvPicPr>
          <p:cNvPr id="44036" name="Picture 2" descr="C:\Users\Наталья\Desktop\тотал плеврит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811338"/>
            <a:ext cx="338455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144000" cy="1112168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48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Обмежені</a:t>
            </a:r>
            <a:r>
              <a:rPr lang="ru-RU" sz="4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затемнення</a:t>
            </a:r>
            <a:endParaRPr lang="ru-RU" sz="48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5059" name="Text Box 2051"/>
          <p:cNvSpPr txBox="1">
            <a:spLocks noChangeArrowheads="1"/>
          </p:cNvSpPr>
          <p:nvPr/>
        </p:nvSpPr>
        <p:spPr bwMode="auto">
          <a:xfrm>
            <a:off x="685800" y="981075"/>
            <a:ext cx="7848600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8000" dirty="0">
                <a:solidFill>
                  <a:srgbClr val="FFFF00"/>
                </a:solidFill>
              </a:rPr>
              <a:t> </a:t>
            </a:r>
            <a:r>
              <a:rPr lang="ru-RU" altLang="ru-RU" sz="7200" dirty="0" err="1">
                <a:solidFill>
                  <a:srgbClr val="FFFF00"/>
                </a:solidFill>
              </a:rPr>
              <a:t>вогнищева</a:t>
            </a:r>
            <a:r>
              <a:rPr lang="ru-RU" altLang="ru-RU" sz="7200" dirty="0">
                <a:solidFill>
                  <a:srgbClr val="FFFF00"/>
                </a:solidFill>
              </a:rPr>
              <a:t> </a:t>
            </a:r>
            <a:r>
              <a:rPr lang="ru-RU" altLang="ru-RU" sz="7200" dirty="0" err="1">
                <a:solidFill>
                  <a:srgbClr val="FFFF00"/>
                </a:solidFill>
              </a:rPr>
              <a:t>тінь</a:t>
            </a:r>
            <a:endParaRPr lang="ru-RU" altLang="ru-RU" sz="7200" dirty="0">
              <a:solidFill>
                <a:srgbClr val="FFFF00"/>
              </a:solidFill>
            </a:endParaRPr>
          </a:p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7200" dirty="0">
                <a:solidFill>
                  <a:srgbClr val="FFFF00"/>
                </a:solidFill>
              </a:rPr>
              <a:t> округла </a:t>
            </a:r>
            <a:r>
              <a:rPr lang="ru-RU" altLang="ru-RU" sz="7200" dirty="0" err="1">
                <a:solidFill>
                  <a:srgbClr val="FFFF00"/>
                </a:solidFill>
              </a:rPr>
              <a:t>тінь</a:t>
            </a:r>
            <a:endParaRPr lang="ru-RU" altLang="ru-RU" sz="7200" dirty="0">
              <a:solidFill>
                <a:srgbClr val="FFFF00"/>
              </a:solidFill>
            </a:endParaRPr>
          </a:p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7200" dirty="0">
                <a:solidFill>
                  <a:srgbClr val="FFFF00"/>
                </a:solidFill>
              </a:rPr>
              <a:t> </a:t>
            </a:r>
            <a:r>
              <a:rPr lang="ru-RU" altLang="ru-RU" sz="7200" dirty="0" err="1">
                <a:solidFill>
                  <a:srgbClr val="FFFF00"/>
                </a:solidFill>
              </a:rPr>
              <a:t>кільцеподібна</a:t>
            </a:r>
            <a:r>
              <a:rPr lang="ru-RU" altLang="ru-RU" sz="7200" dirty="0">
                <a:solidFill>
                  <a:srgbClr val="FFFF00"/>
                </a:solidFill>
              </a:rPr>
              <a:t> </a:t>
            </a:r>
            <a:r>
              <a:rPr lang="ru-RU" altLang="ru-RU" sz="7200" dirty="0" err="1">
                <a:solidFill>
                  <a:srgbClr val="FFFF00"/>
                </a:solidFill>
              </a:rPr>
              <a:t>тінь</a:t>
            </a:r>
            <a:endParaRPr lang="ru-RU" altLang="ru-RU" sz="7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2"/>
          <p:cNvSpPr>
            <a:spLocks noChangeArrowheads="1"/>
          </p:cNvSpPr>
          <p:nvPr/>
        </p:nvSpPr>
        <p:spPr bwMode="auto">
          <a:xfrm>
            <a:off x="214313" y="739775"/>
            <a:ext cx="8905875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b="1" dirty="0">
                <a:solidFill>
                  <a:srgbClr val="FFFF00"/>
                </a:solidFill>
              </a:rPr>
              <a:t>Рентгенографія органів грудної клітки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800" b="1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- найбільш часто виконувана; рутинна діагностична процедура.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                    Доступна, проста, необтяжлива.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   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  Рентгенограма зберігається тривалий час, зіставляється з повторними рентгенограмами і пред'являється для колегіального обговорення.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    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Можливість архівування цифрових рентгенограм, інтеграції з даними інших досліджень і передачі зображення по мережах зв'язку.</a:t>
            </a:r>
            <a:endParaRPr lang="uk-UA" alt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4"/>
          <p:cNvSpPr txBox="1">
            <a:spLocks noChangeArrowheads="1"/>
          </p:cNvSpPr>
          <p:nvPr/>
        </p:nvSpPr>
        <p:spPr bwMode="auto">
          <a:xfrm>
            <a:off x="468313" y="1196975"/>
            <a:ext cx="914400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6000" dirty="0">
                <a:solidFill>
                  <a:srgbClr val="FFFF00"/>
                </a:solidFill>
              </a:rPr>
              <a:t>- &lt; 2 мм - </a:t>
            </a:r>
            <a:r>
              <a:rPr lang="ru-RU" altLang="ru-RU" sz="6000" dirty="0" err="1">
                <a:solidFill>
                  <a:srgbClr val="FFFF00"/>
                </a:solidFill>
              </a:rPr>
              <a:t>міліарні</a:t>
            </a:r>
            <a:endParaRPr lang="ru-RU" altLang="ru-RU" sz="60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6000" dirty="0">
                <a:solidFill>
                  <a:srgbClr val="FFFF00"/>
                </a:solidFill>
              </a:rPr>
              <a:t>- 2 - 4 мм - </a:t>
            </a:r>
            <a:r>
              <a:rPr lang="ru-RU" altLang="ru-RU" sz="6000" dirty="0" err="1">
                <a:solidFill>
                  <a:srgbClr val="FFFF00"/>
                </a:solidFill>
              </a:rPr>
              <a:t>дрібні</a:t>
            </a:r>
            <a:endParaRPr lang="ru-RU" altLang="ru-RU" sz="60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6000" dirty="0">
                <a:solidFill>
                  <a:srgbClr val="FFFF00"/>
                </a:solidFill>
              </a:rPr>
              <a:t>- 4 - 8 мм - </a:t>
            </a:r>
            <a:r>
              <a:rPr lang="ru-RU" altLang="ru-RU" sz="6000" dirty="0" err="1">
                <a:solidFill>
                  <a:srgbClr val="FFFF00"/>
                </a:solidFill>
              </a:rPr>
              <a:t>середні</a:t>
            </a:r>
            <a:endParaRPr lang="ru-RU" altLang="ru-RU" sz="60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6000" dirty="0">
                <a:solidFill>
                  <a:srgbClr val="FFFF00"/>
                </a:solidFill>
              </a:rPr>
              <a:t>- 8 - 12-15 - </a:t>
            </a:r>
            <a:r>
              <a:rPr lang="ru-RU" altLang="ru-RU" sz="6000" dirty="0" err="1">
                <a:solidFill>
                  <a:srgbClr val="FFFF00"/>
                </a:solidFill>
              </a:rPr>
              <a:t>великі</a:t>
            </a:r>
            <a:endParaRPr lang="ru-RU" alt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468313" y="0"/>
            <a:ext cx="7467600" cy="10985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66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ВОГНИЩЕВА ТІНЬ</a:t>
            </a:r>
            <a:endParaRPr lang="ru-RU" dirty="0">
              <a:solidFill>
                <a:schemeClr val="accent5">
                  <a:lumMod val="20000"/>
                  <a:lumOff val="8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0" y="1098550"/>
            <a:ext cx="9144000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000" b="1" u="sng" dirty="0">
                <a:solidFill>
                  <a:srgbClr val="FFFF00"/>
                </a:solidFill>
              </a:rPr>
              <a:t>МОРФОЛОГІЧНИЙ СУБСТРАТ:</a:t>
            </a:r>
            <a:endParaRPr lang="ru-RU" altLang="ru-RU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dirty="0">
                <a:solidFill>
                  <a:srgbClr val="FFFF00"/>
                </a:solidFill>
              </a:rPr>
              <a:t>- </a:t>
            </a:r>
            <a:r>
              <a:rPr lang="ru-RU" altLang="ru-RU" sz="4400" dirty="0" err="1">
                <a:solidFill>
                  <a:srgbClr val="FFFF00"/>
                </a:solidFill>
              </a:rPr>
              <a:t>Ексудат</a:t>
            </a:r>
            <a:r>
              <a:rPr lang="ru-RU" altLang="ru-RU" sz="4400" dirty="0">
                <a:solidFill>
                  <a:srgbClr val="FFFF00"/>
                </a:solidFill>
              </a:rPr>
              <a:t> (</a:t>
            </a:r>
            <a:r>
              <a:rPr lang="ru-RU" altLang="ru-RU" sz="4400" dirty="0" err="1">
                <a:solidFill>
                  <a:srgbClr val="FFFF00"/>
                </a:solidFill>
              </a:rPr>
              <a:t>вогнищева</a:t>
            </a:r>
            <a:r>
              <a:rPr lang="ru-RU" altLang="ru-RU" sz="4400" dirty="0">
                <a:solidFill>
                  <a:srgbClr val="FFFF00"/>
                </a:solidFill>
              </a:rPr>
              <a:t> </a:t>
            </a:r>
            <a:r>
              <a:rPr lang="ru-RU" altLang="ru-RU" sz="4400" dirty="0" err="1">
                <a:solidFill>
                  <a:srgbClr val="FFFF00"/>
                </a:solidFill>
              </a:rPr>
              <a:t>пневмонія</a:t>
            </a:r>
            <a:r>
              <a:rPr lang="ru-RU" altLang="ru-RU" sz="4400" dirty="0">
                <a:solidFill>
                  <a:srgbClr val="FFFF00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dirty="0">
                <a:solidFill>
                  <a:srgbClr val="FFFF00"/>
                </a:solidFill>
              </a:rPr>
              <a:t>- Транссудат (</a:t>
            </a:r>
            <a:r>
              <a:rPr lang="ru-RU" altLang="ru-RU" sz="4400" dirty="0" err="1">
                <a:solidFill>
                  <a:srgbClr val="FFFF00"/>
                </a:solidFill>
              </a:rPr>
              <a:t>дольковий</a:t>
            </a:r>
            <a:r>
              <a:rPr lang="ru-RU" altLang="ru-RU" sz="4400" dirty="0">
                <a:solidFill>
                  <a:srgbClr val="FFFF00"/>
                </a:solidFill>
              </a:rPr>
              <a:t> набряк)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dirty="0">
                <a:solidFill>
                  <a:srgbClr val="FFFF00"/>
                </a:solidFill>
              </a:rPr>
              <a:t>- Кров (</a:t>
            </a:r>
            <a:r>
              <a:rPr lang="ru-RU" altLang="ru-RU" sz="4400" dirty="0" err="1">
                <a:solidFill>
                  <a:srgbClr val="FFFF00"/>
                </a:solidFill>
              </a:rPr>
              <a:t>крововилив</a:t>
            </a:r>
            <a:r>
              <a:rPr lang="ru-RU" altLang="ru-RU" sz="4400" dirty="0">
                <a:solidFill>
                  <a:srgbClr val="FFFF00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dirty="0">
                <a:solidFill>
                  <a:srgbClr val="FFFF00"/>
                </a:solidFill>
              </a:rPr>
              <a:t>- </a:t>
            </a:r>
            <a:r>
              <a:rPr lang="ru-RU" altLang="ru-RU" sz="4400" dirty="0" err="1">
                <a:solidFill>
                  <a:srgbClr val="FFFF00"/>
                </a:solidFill>
              </a:rPr>
              <a:t>Гранульоматозне</a:t>
            </a:r>
            <a:r>
              <a:rPr lang="ru-RU" altLang="ru-RU" sz="4400" dirty="0">
                <a:solidFill>
                  <a:srgbClr val="FFFF00"/>
                </a:solidFill>
              </a:rPr>
              <a:t> </a:t>
            </a:r>
            <a:r>
              <a:rPr lang="ru-RU" altLang="ru-RU" sz="4400" dirty="0" err="1">
                <a:solidFill>
                  <a:srgbClr val="FFFF00"/>
                </a:solidFill>
              </a:rPr>
              <a:t>утворення</a:t>
            </a:r>
            <a:endParaRPr lang="ru-RU" altLang="ru-RU" sz="44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dirty="0">
                <a:solidFill>
                  <a:srgbClr val="FFFF00"/>
                </a:solidFill>
              </a:rPr>
              <a:t>- </a:t>
            </a:r>
            <a:r>
              <a:rPr lang="ru-RU" altLang="ru-RU" sz="4400" dirty="0" err="1">
                <a:solidFill>
                  <a:srgbClr val="FFFF00"/>
                </a:solidFill>
              </a:rPr>
              <a:t>Новоутворення</a:t>
            </a:r>
            <a:r>
              <a:rPr lang="ru-RU" altLang="ru-RU" sz="4400" dirty="0">
                <a:solidFill>
                  <a:srgbClr val="FFFF00"/>
                </a:solidFill>
              </a:rPr>
              <a:t> (</a:t>
            </a:r>
            <a:r>
              <a:rPr lang="ru-RU" altLang="ru-RU" sz="4400" dirty="0" err="1">
                <a:solidFill>
                  <a:srgbClr val="FFFF00"/>
                </a:solidFill>
              </a:rPr>
              <a:t>доброякісні</a:t>
            </a:r>
            <a:r>
              <a:rPr lang="ru-RU" altLang="ru-RU" sz="4400" dirty="0">
                <a:solidFill>
                  <a:srgbClr val="FFFF00"/>
                </a:solidFill>
              </a:rPr>
              <a:t> і </a:t>
            </a:r>
            <a:r>
              <a:rPr lang="ru-RU" altLang="ru-RU" sz="4400" dirty="0" err="1">
                <a:solidFill>
                  <a:srgbClr val="FFFF00"/>
                </a:solidFill>
              </a:rPr>
              <a:t>злоякісні</a:t>
            </a:r>
            <a:r>
              <a:rPr lang="ru-RU" altLang="ru-RU" sz="4400" dirty="0">
                <a:solidFill>
                  <a:srgbClr val="FFFF00"/>
                </a:solidFill>
              </a:rPr>
              <a:t> </a:t>
            </a:r>
            <a:r>
              <a:rPr lang="ru-RU" altLang="ru-RU" sz="4400" dirty="0" err="1">
                <a:solidFill>
                  <a:srgbClr val="FFFF00"/>
                </a:solidFill>
              </a:rPr>
              <a:t>пухлини</a:t>
            </a:r>
            <a:r>
              <a:rPr lang="ru-RU" altLang="ru-RU" sz="4400" dirty="0">
                <a:solidFill>
                  <a:srgbClr val="FFFF00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dirty="0">
                <a:solidFill>
                  <a:srgbClr val="FFFF00"/>
                </a:solidFill>
              </a:rPr>
              <a:t>- </a:t>
            </a:r>
            <a:r>
              <a:rPr lang="ru-RU" altLang="ru-RU" sz="4400" dirty="0" err="1">
                <a:solidFill>
                  <a:srgbClr val="FFFF00"/>
                </a:solidFill>
              </a:rPr>
              <a:t>Дольковий</a:t>
            </a:r>
            <a:r>
              <a:rPr lang="ru-RU" altLang="ru-RU" sz="4400" dirty="0">
                <a:solidFill>
                  <a:srgbClr val="FFFF00"/>
                </a:solidFill>
              </a:rPr>
              <a:t> ателектаз</a:t>
            </a:r>
            <a:endParaRPr lang="ru-RU" alt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84213" y="242888"/>
            <a:ext cx="7467600" cy="10985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66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ВОГНИЩЕВА ТІНЬ</a:t>
            </a:r>
            <a:endParaRPr lang="ru-RU" dirty="0">
              <a:solidFill>
                <a:schemeClr val="accent5">
                  <a:lumMod val="20000"/>
                  <a:lumOff val="8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0179" name="Text Box 8"/>
          <p:cNvSpPr txBox="1">
            <a:spLocks noChangeArrowheads="1"/>
          </p:cNvSpPr>
          <p:nvPr/>
        </p:nvSpPr>
        <p:spPr bwMode="auto">
          <a:xfrm>
            <a:off x="395288" y="1700213"/>
            <a:ext cx="8640762" cy="413036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3200" b="1" dirty="0" err="1">
                <a:solidFill>
                  <a:srgbClr val="FFFF00"/>
                </a:solidFill>
              </a:rPr>
              <a:t>Часті</a:t>
            </a:r>
            <a:r>
              <a:rPr lang="ru-RU" sz="3200" b="1" dirty="0">
                <a:solidFill>
                  <a:srgbClr val="FFFF00"/>
                </a:solidFill>
              </a:rPr>
              <a:t> причини:</a:t>
            </a:r>
            <a:endParaRPr lang="ru-RU" sz="3200" dirty="0"/>
          </a:p>
          <a:p>
            <a:pPr marL="457200" indent="-457200" eaLnBrk="1" hangingPunct="1">
              <a:lnSpc>
                <a:spcPct val="40000"/>
              </a:lnSpc>
              <a:spcBef>
                <a:spcPct val="50000"/>
              </a:spcBef>
              <a:buFontTx/>
              <a:buChar char="-"/>
              <a:defRPr/>
            </a:pPr>
            <a:r>
              <a:rPr lang="ru-RU" sz="3200" dirty="0" err="1"/>
              <a:t>вогнищева</a:t>
            </a:r>
            <a:r>
              <a:rPr lang="ru-RU" sz="3200" dirty="0"/>
              <a:t> </a:t>
            </a:r>
            <a:r>
              <a:rPr lang="ru-RU" sz="3200" dirty="0" err="1"/>
              <a:t>пневмонія</a:t>
            </a:r>
            <a:endParaRPr lang="ru-RU" sz="3200" dirty="0"/>
          </a:p>
          <a:p>
            <a:pPr eaLnBrk="1" hangingPunct="1">
              <a:lnSpc>
                <a:spcPct val="40000"/>
              </a:lnSpc>
              <a:spcBef>
                <a:spcPct val="50000"/>
              </a:spcBef>
              <a:defRPr/>
            </a:pPr>
            <a:r>
              <a:rPr lang="ru-RU" sz="3200" dirty="0"/>
              <a:t>- </a:t>
            </a:r>
            <a:r>
              <a:rPr lang="ru-RU" sz="3200" dirty="0" err="1"/>
              <a:t>туберкульоз</a:t>
            </a:r>
            <a:r>
              <a:rPr lang="ru-RU" sz="3200" dirty="0"/>
              <a:t> (</a:t>
            </a:r>
            <a:r>
              <a:rPr lang="ru-RU" sz="3200" dirty="0" err="1"/>
              <a:t>вогнищевий</a:t>
            </a:r>
            <a:r>
              <a:rPr lang="ru-RU" sz="3200" dirty="0"/>
              <a:t>, </a:t>
            </a:r>
            <a:r>
              <a:rPr lang="ru-RU" sz="3200" dirty="0" err="1"/>
              <a:t>дисемінований</a:t>
            </a:r>
            <a:r>
              <a:rPr lang="ru-RU" sz="3200" dirty="0"/>
              <a:t>)</a:t>
            </a:r>
          </a:p>
          <a:p>
            <a:pPr marL="457200" indent="-457200" eaLnBrk="1" hangingPunct="1">
              <a:lnSpc>
                <a:spcPct val="40000"/>
              </a:lnSpc>
              <a:spcBef>
                <a:spcPct val="50000"/>
              </a:spcBef>
              <a:buFontTx/>
              <a:buChar char="-"/>
              <a:defRPr/>
            </a:pPr>
            <a:r>
              <a:rPr lang="ru-RU" sz="3200" dirty="0" err="1"/>
              <a:t>пухлина</a:t>
            </a:r>
            <a:r>
              <a:rPr lang="ru-RU" sz="3200" dirty="0"/>
              <a:t> (</a:t>
            </a:r>
            <a:r>
              <a:rPr lang="ru-RU" sz="3200" dirty="0" err="1"/>
              <a:t>первинна</a:t>
            </a:r>
            <a:r>
              <a:rPr lang="ru-RU" sz="3200" dirty="0"/>
              <a:t>, </a:t>
            </a:r>
            <a:r>
              <a:rPr lang="ru-RU" sz="3200" dirty="0" err="1"/>
              <a:t>вторинна</a:t>
            </a:r>
            <a:r>
              <a:rPr lang="ru-RU" sz="3200" dirty="0"/>
              <a:t>)</a:t>
            </a:r>
          </a:p>
          <a:p>
            <a:pPr marL="457200" indent="-457200" eaLnBrk="1" hangingPunct="1">
              <a:lnSpc>
                <a:spcPct val="40000"/>
              </a:lnSpc>
              <a:spcBef>
                <a:spcPct val="50000"/>
              </a:spcBef>
              <a:buFontTx/>
              <a:buChar char="-"/>
              <a:defRPr/>
            </a:pPr>
            <a:endParaRPr lang="ru-RU" sz="3200" dirty="0"/>
          </a:p>
          <a:p>
            <a:pPr eaLnBrk="1" hangingPunct="1">
              <a:lnSpc>
                <a:spcPct val="40000"/>
              </a:lnSpc>
              <a:spcBef>
                <a:spcPct val="50000"/>
              </a:spcBef>
              <a:defRPr/>
            </a:pPr>
            <a:r>
              <a:rPr lang="uk-UA" sz="3200" b="1" dirty="0">
                <a:solidFill>
                  <a:srgbClr val="FFFF00"/>
                </a:solidFill>
              </a:rPr>
              <a:t>Рідше:</a:t>
            </a:r>
            <a:r>
              <a:rPr lang="uk-UA" sz="3200" dirty="0">
                <a:solidFill>
                  <a:srgbClr val="FFFF00"/>
                </a:solidFill>
              </a:rPr>
              <a:t>  </a:t>
            </a:r>
            <a:r>
              <a:rPr lang="ru-RU" sz="3200" dirty="0"/>
              <a:t>- </a:t>
            </a:r>
            <a:r>
              <a:rPr lang="ru-RU" sz="3200" dirty="0" err="1"/>
              <a:t>дольковий</a:t>
            </a:r>
            <a:r>
              <a:rPr lang="ru-RU" sz="3200" dirty="0"/>
              <a:t> ателектаз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  <a:defRPr/>
            </a:pPr>
            <a:r>
              <a:rPr lang="ru-RU" sz="3200" dirty="0"/>
              <a:t>             - </a:t>
            </a:r>
            <a:r>
              <a:rPr lang="ru-RU" sz="3200" dirty="0" err="1"/>
              <a:t>дольковий</a:t>
            </a:r>
            <a:r>
              <a:rPr lang="ru-RU" sz="3200" dirty="0"/>
              <a:t> набряк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  <a:defRPr/>
            </a:pPr>
            <a:r>
              <a:rPr lang="ru-RU" sz="3200" dirty="0"/>
              <a:t>             - </a:t>
            </a:r>
            <a:r>
              <a:rPr lang="ru-RU" sz="3200" dirty="0" err="1"/>
              <a:t>крововиливи</a:t>
            </a:r>
            <a:endParaRPr lang="ru-RU" sz="3200" dirty="0"/>
          </a:p>
          <a:p>
            <a:pPr eaLnBrk="1" hangingPunct="1">
              <a:lnSpc>
                <a:spcPct val="40000"/>
              </a:lnSpc>
              <a:spcBef>
                <a:spcPct val="50000"/>
              </a:spcBef>
              <a:defRPr/>
            </a:pPr>
            <a:r>
              <a:rPr lang="ru-RU" sz="3200" dirty="0"/>
              <a:t>             - </a:t>
            </a:r>
            <a:r>
              <a:rPr lang="ru-RU" sz="3200" dirty="0" err="1"/>
              <a:t>саркоїдоз</a:t>
            </a:r>
            <a:endParaRPr lang="ru-RU" sz="3200" dirty="0"/>
          </a:p>
        </p:txBody>
      </p:sp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381000"/>
            <a:ext cx="9144000" cy="7080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ДИСЕМІНАЦІЯ ВОГНИЩЕВИХ ТІНЕЙ</a:t>
            </a:r>
            <a:endParaRPr lang="ru-RU" sz="4000" dirty="0">
              <a:solidFill>
                <a:schemeClr val="accent5">
                  <a:lumMod val="20000"/>
                  <a:lumOff val="8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493713" y="1109663"/>
            <a:ext cx="8561387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FFFF00"/>
                </a:solidFill>
              </a:rPr>
              <a:t>- </a:t>
            </a:r>
            <a:r>
              <a:rPr lang="ru-RU" altLang="ru-RU" sz="3200" dirty="0" err="1">
                <a:solidFill>
                  <a:srgbClr val="FFFF00"/>
                </a:solidFill>
              </a:rPr>
              <a:t>розсіювання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вогнищевих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тіней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протягом</a:t>
            </a:r>
            <a:endParaRPr lang="ru-RU" altLang="ru-RU" sz="3200" dirty="0">
              <a:solidFill>
                <a:srgbClr val="FFFF00"/>
              </a:solidFill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FFFF00"/>
                </a:solidFill>
              </a:rPr>
              <a:t>одного </a:t>
            </a:r>
            <a:r>
              <a:rPr lang="ru-RU" altLang="ru-RU" sz="3200" dirty="0" err="1">
                <a:solidFill>
                  <a:srgbClr val="FFFF00"/>
                </a:solidFill>
              </a:rPr>
              <a:t>або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декількох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легеневих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полів</a:t>
            </a:r>
            <a:endParaRPr lang="ru-RU" altLang="ru-RU" sz="3200" dirty="0">
              <a:solidFill>
                <a:srgbClr val="FFFF00"/>
              </a:solidFill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800" b="1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b="1" dirty="0">
                <a:solidFill>
                  <a:schemeClr val="tx1"/>
                </a:solidFill>
              </a:rPr>
              <a:t>Часті причини:</a:t>
            </a:r>
            <a:endParaRPr lang="en-US" altLang="ru-RU" sz="2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800" dirty="0">
                <a:solidFill>
                  <a:srgbClr val="FFFF00"/>
                </a:solidFill>
              </a:rPr>
              <a:t> </a:t>
            </a:r>
            <a:r>
              <a:rPr lang="ru-RU" altLang="ru-RU" sz="2800" dirty="0" err="1">
                <a:solidFill>
                  <a:srgbClr val="FFFF00"/>
                </a:solidFill>
              </a:rPr>
              <a:t>дисемінований</a:t>
            </a:r>
            <a:r>
              <a:rPr lang="ru-RU" altLang="ru-RU" sz="2800" dirty="0">
                <a:solidFill>
                  <a:srgbClr val="FFFF00"/>
                </a:solidFill>
              </a:rPr>
              <a:t> </a:t>
            </a:r>
            <a:r>
              <a:rPr lang="ru-RU" altLang="ru-RU" sz="2800" dirty="0" err="1">
                <a:solidFill>
                  <a:srgbClr val="FFFF00"/>
                </a:solidFill>
              </a:rPr>
              <a:t>туберкульоз</a:t>
            </a:r>
            <a:r>
              <a:rPr lang="ru-RU" altLang="ru-RU" sz="2800" dirty="0">
                <a:solidFill>
                  <a:srgbClr val="FFFF00"/>
                </a:solidFill>
              </a:rPr>
              <a:t> </a:t>
            </a:r>
            <a:r>
              <a:rPr lang="ru-RU" altLang="ru-RU" sz="2800" dirty="0" err="1">
                <a:solidFill>
                  <a:srgbClr val="FFFF00"/>
                </a:solidFill>
              </a:rPr>
              <a:t>легень</a:t>
            </a:r>
            <a:endParaRPr lang="ru-RU" altLang="ru-RU" sz="28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800" dirty="0">
                <a:solidFill>
                  <a:srgbClr val="FFFF00"/>
                </a:solidFill>
              </a:rPr>
              <a:t> </a:t>
            </a:r>
            <a:r>
              <a:rPr lang="ru-RU" altLang="ru-RU" sz="2800" dirty="0" err="1">
                <a:solidFill>
                  <a:srgbClr val="FFFF00"/>
                </a:solidFill>
              </a:rPr>
              <a:t>вогнищева</a:t>
            </a:r>
            <a:r>
              <a:rPr lang="ru-RU" altLang="ru-RU" sz="2800" dirty="0">
                <a:solidFill>
                  <a:srgbClr val="FFFF00"/>
                </a:solidFill>
              </a:rPr>
              <a:t> </a:t>
            </a:r>
            <a:r>
              <a:rPr lang="ru-RU" altLang="ru-RU" sz="2800" dirty="0" err="1">
                <a:solidFill>
                  <a:srgbClr val="FFFF00"/>
                </a:solidFill>
              </a:rPr>
              <a:t>пневмонія</a:t>
            </a:r>
            <a:r>
              <a:rPr lang="ru-RU" altLang="ru-RU" sz="2800" dirty="0">
                <a:solidFill>
                  <a:srgbClr val="FFFF00"/>
                </a:solidFill>
              </a:rPr>
              <a:t> при </a:t>
            </a:r>
            <a:r>
              <a:rPr lang="ru-RU" altLang="ru-RU" sz="2800" dirty="0" err="1">
                <a:solidFill>
                  <a:srgbClr val="FFFF00"/>
                </a:solidFill>
              </a:rPr>
              <a:t>сепсисі</a:t>
            </a:r>
            <a:endParaRPr lang="ru-RU" altLang="ru-RU" sz="28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800" dirty="0">
                <a:solidFill>
                  <a:srgbClr val="FFFF00"/>
                </a:solidFill>
              </a:rPr>
              <a:t> </a:t>
            </a:r>
            <a:r>
              <a:rPr lang="ru-RU" altLang="ru-RU" sz="2800" dirty="0" err="1">
                <a:solidFill>
                  <a:srgbClr val="FFFF00"/>
                </a:solidFill>
              </a:rPr>
              <a:t>метастази</a:t>
            </a:r>
            <a:endParaRPr lang="ru-RU" altLang="ru-RU" sz="28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b="1" dirty="0" err="1">
                <a:solidFill>
                  <a:schemeClr val="tx1"/>
                </a:solidFill>
              </a:rPr>
              <a:t>Рідше</a:t>
            </a:r>
            <a:r>
              <a:rPr lang="ru-RU" altLang="ru-RU" sz="2800" b="1" dirty="0">
                <a:solidFill>
                  <a:schemeClr val="tx1"/>
                </a:solidFill>
              </a:rPr>
              <a:t>:</a:t>
            </a:r>
            <a:r>
              <a:rPr lang="ru-RU" altLang="ru-RU" sz="2800" dirty="0">
                <a:solidFill>
                  <a:schemeClr val="tx1"/>
                </a:solidFill>
              </a:rPr>
              <a:t>  </a:t>
            </a:r>
            <a:r>
              <a:rPr lang="ru-RU" altLang="ru-RU" sz="2800" dirty="0">
                <a:solidFill>
                  <a:srgbClr val="FFFF00"/>
                </a:solidFill>
              </a:rPr>
              <a:t>- </a:t>
            </a:r>
            <a:r>
              <a:rPr lang="ru-RU" altLang="ru-RU" sz="2800" dirty="0" err="1">
                <a:solidFill>
                  <a:srgbClr val="FFFF00"/>
                </a:solidFill>
              </a:rPr>
              <a:t>пневмоконіози</a:t>
            </a:r>
            <a:endParaRPr lang="ru-RU" altLang="ru-RU" sz="28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>
                <a:solidFill>
                  <a:srgbClr val="FFFF00"/>
                </a:solidFill>
              </a:rPr>
              <a:t>             - ацинозно-</a:t>
            </a:r>
            <a:r>
              <a:rPr lang="ru-RU" altLang="ru-RU" sz="2800" dirty="0" err="1">
                <a:solidFill>
                  <a:srgbClr val="FFFF00"/>
                </a:solidFill>
              </a:rPr>
              <a:t>дольковий</a:t>
            </a:r>
            <a:r>
              <a:rPr lang="ru-RU" altLang="ru-RU" sz="2800" dirty="0">
                <a:solidFill>
                  <a:srgbClr val="FFFF00"/>
                </a:solidFill>
              </a:rPr>
              <a:t> набряк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>
                <a:solidFill>
                  <a:srgbClr val="FFFF00"/>
                </a:solidFill>
              </a:rPr>
              <a:t>             - </a:t>
            </a:r>
            <a:r>
              <a:rPr lang="ru-RU" altLang="ru-RU" sz="2800" dirty="0" err="1">
                <a:solidFill>
                  <a:srgbClr val="FFFF00"/>
                </a:solidFill>
              </a:rPr>
              <a:t>гемосидероз</a:t>
            </a:r>
            <a:endParaRPr lang="ru-RU" altLang="ru-RU" sz="28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>
                <a:solidFill>
                  <a:srgbClr val="FFFF00"/>
                </a:solidFill>
              </a:rPr>
              <a:t>             - </a:t>
            </a:r>
            <a:r>
              <a:rPr lang="ru-RU" altLang="ru-RU" sz="2800" dirty="0" err="1">
                <a:solidFill>
                  <a:srgbClr val="FFFF00"/>
                </a:solidFill>
              </a:rPr>
              <a:t>саркоїдоз</a:t>
            </a:r>
            <a:endParaRPr lang="ru-RU" altLang="ru-RU" sz="28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>
                <a:solidFill>
                  <a:srgbClr val="FFFF00"/>
                </a:solidFill>
              </a:rPr>
              <a:t>             - </a:t>
            </a:r>
            <a:r>
              <a:rPr lang="ru-RU" altLang="ru-RU" sz="2800" dirty="0" err="1">
                <a:solidFill>
                  <a:srgbClr val="FFFF00"/>
                </a:solidFill>
              </a:rPr>
              <a:t>альвеоліти</a:t>
            </a:r>
            <a:endParaRPr lang="ru-RU" alt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8" descr="D:\Наташа\Студенты\Рентген для студ 3 курс\Картинки для лекций\пневмония\Очаговая пневмо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3467100"/>
            <a:ext cx="3927475" cy="332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 descr="D:\Наташа\Студенты\Рентген для студ 3 курс\Картинки для лекций\рак легкого\Метаст в легком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" t="1810" r="3036" b="2647"/>
          <a:stretch>
            <a:fillRect/>
          </a:stretch>
        </p:blipFill>
        <p:spPr bwMode="auto">
          <a:xfrm>
            <a:off x="5233988" y="204788"/>
            <a:ext cx="3548062" cy="629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2" descr="D:\Наташа\Студенты\Рентген для студ 3 курс\Картинки для лекций\Туберкулез легких\Диссемен туберкул лег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58738"/>
            <a:ext cx="4219575" cy="337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Прямоугольник 4"/>
          <p:cNvSpPr>
            <a:spLocks noChangeArrowheads="1"/>
          </p:cNvSpPr>
          <p:nvPr/>
        </p:nvSpPr>
        <p:spPr bwMode="auto">
          <a:xfrm>
            <a:off x="539750" y="2981325"/>
            <a:ext cx="26677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 dirty="0" err="1">
                <a:solidFill>
                  <a:schemeClr val="bg1"/>
                </a:solidFill>
              </a:rPr>
              <a:t>Дисемін</a:t>
            </a:r>
            <a:r>
              <a:rPr lang="ru-RU" altLang="ru-RU" sz="1800" b="1" dirty="0">
                <a:solidFill>
                  <a:schemeClr val="bg1"/>
                </a:solidFill>
              </a:rPr>
              <a:t>. </a:t>
            </a:r>
            <a:r>
              <a:rPr lang="ru-RU" altLang="ru-RU" sz="1800" b="1" dirty="0" err="1">
                <a:solidFill>
                  <a:schemeClr val="bg1"/>
                </a:solidFill>
              </a:rPr>
              <a:t>туберкульоз</a:t>
            </a:r>
            <a:endParaRPr lang="uk-UA" altLang="ru-RU" sz="1800" b="1" dirty="0">
              <a:solidFill>
                <a:schemeClr val="bg1"/>
              </a:solidFill>
            </a:endParaRPr>
          </a:p>
        </p:txBody>
      </p:sp>
      <p:sp>
        <p:nvSpPr>
          <p:cNvPr id="50182" name="Прямоугольник 5"/>
          <p:cNvSpPr>
            <a:spLocks noChangeArrowheads="1"/>
          </p:cNvSpPr>
          <p:nvPr/>
        </p:nvSpPr>
        <p:spPr bwMode="auto">
          <a:xfrm>
            <a:off x="7475538" y="6122988"/>
            <a:ext cx="13388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 dirty="0" err="1">
                <a:solidFill>
                  <a:schemeClr val="bg1"/>
                </a:solidFill>
              </a:rPr>
              <a:t>Метастази</a:t>
            </a:r>
            <a:endParaRPr lang="uk-UA" altLang="ru-RU" sz="1800" b="1" dirty="0">
              <a:solidFill>
                <a:schemeClr val="bg1"/>
              </a:solidFill>
            </a:endParaRPr>
          </a:p>
        </p:txBody>
      </p:sp>
      <p:sp>
        <p:nvSpPr>
          <p:cNvPr id="50183" name="Прямоугольник 6"/>
          <p:cNvSpPr>
            <a:spLocks noChangeArrowheads="1"/>
          </p:cNvSpPr>
          <p:nvPr/>
        </p:nvSpPr>
        <p:spPr bwMode="auto">
          <a:xfrm>
            <a:off x="985838" y="6319838"/>
            <a:ext cx="22926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 dirty="0" err="1">
                <a:solidFill>
                  <a:schemeClr val="tx1"/>
                </a:solidFill>
              </a:rPr>
              <a:t>Септич</a:t>
            </a:r>
            <a:r>
              <a:rPr lang="ru-RU" altLang="ru-RU" sz="1800" b="1" dirty="0">
                <a:solidFill>
                  <a:schemeClr val="tx1"/>
                </a:solidFill>
              </a:rPr>
              <a:t>. </a:t>
            </a:r>
            <a:r>
              <a:rPr lang="ru-RU" altLang="ru-RU" sz="1800" b="1" dirty="0" err="1">
                <a:solidFill>
                  <a:schemeClr val="tx1"/>
                </a:solidFill>
              </a:rPr>
              <a:t>пневмонія</a:t>
            </a:r>
            <a:endParaRPr lang="uk-UA" altLang="ru-RU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07950" y="65088"/>
            <a:ext cx="8610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b="1" dirty="0">
                <a:solidFill>
                  <a:srgbClr val="FF9933"/>
                </a:solidFill>
              </a:rPr>
              <a:t>ОКРУГЛА ТІНЬ</a:t>
            </a:r>
            <a:endParaRPr lang="ru-RU" altLang="ru-RU" sz="4800" dirty="0">
              <a:solidFill>
                <a:schemeClr val="tx1"/>
              </a:solidFill>
            </a:endParaRP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0" y="887413"/>
            <a:ext cx="9144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FFFF00"/>
                </a:solidFill>
              </a:rPr>
              <a:t>РОЗМІРИ </a:t>
            </a:r>
            <a:r>
              <a:rPr lang="ru-RU" altLang="ru-RU" sz="3200" dirty="0" err="1">
                <a:solidFill>
                  <a:srgbClr val="FFFF00"/>
                </a:solidFill>
              </a:rPr>
              <a:t>від</a:t>
            </a:r>
            <a:r>
              <a:rPr lang="ru-RU" altLang="ru-RU" sz="3200" dirty="0">
                <a:solidFill>
                  <a:srgbClr val="FFFF00"/>
                </a:solidFill>
              </a:rPr>
              <a:t> 1.5 до 6-12 см і </a:t>
            </a:r>
            <a:r>
              <a:rPr lang="ru-RU" altLang="ru-RU" sz="3200" dirty="0" err="1">
                <a:solidFill>
                  <a:srgbClr val="FFFF00"/>
                </a:solidFill>
              </a:rPr>
              <a:t>більше</a:t>
            </a:r>
            <a:endParaRPr lang="ru-RU" altLang="ru-RU" sz="3200" dirty="0">
              <a:solidFill>
                <a:srgbClr val="FFFF00"/>
              </a:solidFill>
            </a:endParaRPr>
          </a:p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>
                <a:solidFill>
                  <a:schemeClr val="tx1"/>
                </a:solidFill>
              </a:rPr>
              <a:t>ПРИЧИНИ</a:t>
            </a:r>
            <a:r>
              <a:rPr lang="ru-RU" altLang="ru-RU" sz="32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0" y="1998663"/>
            <a:ext cx="9144000" cy="494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</a:t>
            </a:r>
            <a:r>
              <a:rPr lang="ru-RU" altLang="ru-RU" sz="4800" dirty="0" err="1">
                <a:solidFill>
                  <a:srgbClr val="FFFF00"/>
                </a:solidFill>
              </a:rPr>
              <a:t>пухлина</a:t>
            </a:r>
            <a:endParaRPr lang="ru-RU" altLang="ru-RU" sz="4800" dirty="0">
              <a:solidFill>
                <a:srgbClr val="FFFF00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</a:t>
            </a:r>
            <a:r>
              <a:rPr lang="ru-RU" altLang="ru-RU" sz="4800" dirty="0" err="1">
                <a:solidFill>
                  <a:srgbClr val="FFFF00"/>
                </a:solidFill>
              </a:rPr>
              <a:t>туберкулома</a:t>
            </a:r>
            <a:endParaRPr lang="ru-RU" altLang="ru-RU" sz="4800" dirty="0">
              <a:solidFill>
                <a:srgbClr val="FFFF00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</a:t>
            </a:r>
            <a:r>
              <a:rPr lang="ru-RU" altLang="ru-RU" sz="4800" dirty="0" err="1">
                <a:solidFill>
                  <a:srgbClr val="FFFF00"/>
                </a:solidFill>
              </a:rPr>
              <a:t>недренований</a:t>
            </a:r>
            <a:r>
              <a:rPr lang="ru-RU" altLang="ru-RU" sz="4800" dirty="0">
                <a:solidFill>
                  <a:srgbClr val="FFFF00"/>
                </a:solidFill>
              </a:rPr>
              <a:t> </a:t>
            </a:r>
            <a:r>
              <a:rPr lang="ru-RU" altLang="ru-RU" sz="4800" dirty="0" err="1">
                <a:solidFill>
                  <a:srgbClr val="FFFF00"/>
                </a:solidFill>
              </a:rPr>
              <a:t>абсцес</a:t>
            </a:r>
            <a:endParaRPr lang="ru-RU" altLang="ru-RU" sz="4800" dirty="0">
              <a:solidFill>
                <a:srgbClr val="FFFF00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</a:t>
            </a:r>
            <a:r>
              <a:rPr lang="ru-RU" altLang="ru-RU" sz="4800" dirty="0" err="1">
                <a:solidFill>
                  <a:srgbClr val="FFFF00"/>
                </a:solidFill>
              </a:rPr>
              <a:t>кіста</a:t>
            </a:r>
            <a:r>
              <a:rPr lang="ru-RU" altLang="ru-RU" sz="4800" dirty="0">
                <a:solidFill>
                  <a:srgbClr val="FFFF00"/>
                </a:solidFill>
              </a:rPr>
              <a:t> з </a:t>
            </a:r>
            <a:r>
              <a:rPr lang="ru-RU" altLang="ru-RU" sz="4800" dirty="0" err="1">
                <a:solidFill>
                  <a:srgbClr val="FFFF00"/>
                </a:solidFill>
              </a:rPr>
              <a:t>рідиною</a:t>
            </a:r>
            <a:endParaRPr lang="ru-RU" altLang="ru-RU" sz="4800" dirty="0">
              <a:solidFill>
                <a:srgbClr val="FFFF00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</a:t>
            </a:r>
            <a:r>
              <a:rPr lang="ru-RU" altLang="ru-RU" sz="4800" dirty="0" err="1">
                <a:solidFill>
                  <a:srgbClr val="FFFF00"/>
                </a:solidFill>
              </a:rPr>
              <a:t>туберкульозний</a:t>
            </a:r>
            <a:r>
              <a:rPr lang="ru-RU" altLang="ru-RU" sz="4800" dirty="0">
                <a:solidFill>
                  <a:srgbClr val="FFFF00"/>
                </a:solidFill>
              </a:rPr>
              <a:t> </a:t>
            </a:r>
            <a:r>
              <a:rPr lang="ru-RU" altLang="ru-RU" sz="4800" dirty="0" err="1">
                <a:solidFill>
                  <a:srgbClr val="FFFF00"/>
                </a:solidFill>
              </a:rPr>
              <a:t>інфільтрат</a:t>
            </a:r>
            <a:endParaRPr lang="ru-RU" altLang="ru-RU" sz="4800" dirty="0">
              <a:solidFill>
                <a:srgbClr val="FFFF00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</a:t>
            </a:r>
            <a:r>
              <a:rPr lang="ru-RU" altLang="ru-RU" sz="4800" dirty="0" err="1">
                <a:solidFill>
                  <a:srgbClr val="FFFF00"/>
                </a:solidFill>
              </a:rPr>
              <a:t>еозинофільний</a:t>
            </a:r>
            <a:r>
              <a:rPr lang="ru-RU" altLang="ru-RU" sz="4800" dirty="0">
                <a:solidFill>
                  <a:srgbClr val="FFFF00"/>
                </a:solidFill>
              </a:rPr>
              <a:t> </a:t>
            </a:r>
            <a:r>
              <a:rPr lang="ru-RU" altLang="ru-RU" sz="4800" dirty="0" err="1">
                <a:solidFill>
                  <a:srgbClr val="FFFF00"/>
                </a:solidFill>
              </a:rPr>
              <a:t>інфільтрат</a:t>
            </a:r>
            <a:endParaRPr lang="ru-RU" altLang="ru-RU" sz="4800" dirty="0">
              <a:solidFill>
                <a:srgbClr val="FFFF00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</a:t>
            </a:r>
            <a:r>
              <a:rPr lang="ru-RU" altLang="ru-RU" sz="4800" dirty="0" err="1">
                <a:solidFill>
                  <a:srgbClr val="FFFF00"/>
                </a:solidFill>
              </a:rPr>
              <a:t>пневмонічний</a:t>
            </a:r>
            <a:r>
              <a:rPr lang="ru-RU" altLang="ru-RU" sz="4800" dirty="0">
                <a:solidFill>
                  <a:srgbClr val="FFFF00"/>
                </a:solidFill>
              </a:rPr>
              <a:t> </a:t>
            </a:r>
            <a:r>
              <a:rPr lang="ru-RU" altLang="ru-RU" sz="4800" dirty="0" err="1">
                <a:solidFill>
                  <a:srgbClr val="FFFF00"/>
                </a:solidFill>
              </a:rPr>
              <a:t>інфільтрат</a:t>
            </a:r>
            <a:endParaRPr lang="ru-RU" altLang="ru-RU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D:\Наташа\Студенты\Рентген для студ 3 курс\Картинки для лекций\рак легкого\Периф рак лег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" b="3998"/>
          <a:stretch>
            <a:fillRect/>
          </a:stretch>
        </p:blipFill>
        <p:spPr bwMode="auto">
          <a:xfrm>
            <a:off x="4427538" y="1196975"/>
            <a:ext cx="4249737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Прямоугольник 4"/>
          <p:cNvSpPr>
            <a:spLocks noChangeArrowheads="1"/>
          </p:cNvSpPr>
          <p:nvPr/>
        </p:nvSpPr>
        <p:spPr bwMode="auto">
          <a:xfrm>
            <a:off x="268288" y="412750"/>
            <a:ext cx="774282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Периферичний</a:t>
            </a:r>
            <a:r>
              <a:rPr lang="ru-RU" altLang="ru-RU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 рак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 err="1">
                <a:solidFill>
                  <a:schemeClr val="tx1"/>
                </a:solidFill>
                <a:latin typeface="Calibri" panose="020F0502020204030204" pitchFamily="34" charset="0"/>
              </a:rPr>
              <a:t>тінь</a:t>
            </a:r>
            <a:endParaRPr lang="ru-RU" altLang="ru-RU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 err="1">
                <a:solidFill>
                  <a:schemeClr val="tx1"/>
                </a:solidFill>
                <a:latin typeface="Calibri" panose="020F0502020204030204" pitchFamily="34" charset="0"/>
              </a:rPr>
              <a:t>малої</a:t>
            </a:r>
            <a:r>
              <a:rPr lang="ru-RU" altLang="ru-RU" sz="3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Calibri" panose="020F0502020204030204" pitchFamily="34" charset="0"/>
              </a:rPr>
              <a:t>інтенсивності</a:t>
            </a:r>
            <a:endParaRPr lang="ru-RU" altLang="ru-RU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>
                <a:solidFill>
                  <a:schemeClr val="tx1"/>
                </a:solidFill>
                <a:latin typeface="Calibri" panose="020F0502020204030204" pitchFamily="34" charset="0"/>
              </a:rPr>
              <a:t>з </a:t>
            </a:r>
            <a:r>
              <a:rPr lang="ru-RU" altLang="ru-RU" sz="3200" dirty="0" err="1">
                <a:solidFill>
                  <a:schemeClr val="tx1"/>
                </a:solidFill>
                <a:latin typeface="Calibri" panose="020F0502020204030204" pitchFamily="34" charset="0"/>
              </a:rPr>
              <a:t>нечіткими</a:t>
            </a:r>
            <a:endParaRPr lang="ru-RU" altLang="ru-RU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>
                <a:solidFill>
                  <a:schemeClr val="tx1"/>
                </a:solidFill>
                <a:latin typeface="Calibri" panose="020F0502020204030204" pitchFamily="34" charset="0"/>
              </a:rPr>
              <a:t>контурами.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3200" b="1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3200" b="1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3200" b="1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3200" b="1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3200" b="1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КТ</a:t>
            </a:r>
            <a:r>
              <a:rPr lang="uk-UA" altLang="ru-RU" sz="3200" dirty="0">
                <a:solidFill>
                  <a:schemeClr val="tx1"/>
                </a:solidFill>
                <a:latin typeface="Calibri" panose="020F0502020204030204" pitchFamily="34" charset="0"/>
              </a:rPr>
              <a:t> - поширення, проростання, лімфовузли.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Сцинтіграфія</a:t>
            </a:r>
            <a:r>
              <a:rPr lang="uk-UA" altLang="ru-RU" sz="3200" dirty="0">
                <a:solidFill>
                  <a:schemeClr val="tx1"/>
                </a:solidFill>
                <a:latin typeface="Calibri" panose="020F0502020204030204" pitchFamily="34" charset="0"/>
              </a:rPr>
              <a:t> з </a:t>
            </a:r>
            <a:r>
              <a:rPr lang="uk-UA" altLang="ru-RU" sz="3200" dirty="0" err="1">
                <a:solidFill>
                  <a:schemeClr val="tx1"/>
                </a:solidFill>
                <a:latin typeface="Calibri" panose="020F0502020204030204" pitchFamily="34" charset="0"/>
              </a:rPr>
              <a:t>пухлиннотропним</a:t>
            </a:r>
            <a:r>
              <a:rPr lang="uk-UA" altLang="ru-RU" sz="3200" dirty="0">
                <a:solidFill>
                  <a:schemeClr val="tx1"/>
                </a:solidFill>
                <a:latin typeface="Calibri" panose="020F0502020204030204" pitchFamily="34" charset="0"/>
              </a:rPr>
              <a:t> РФП.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D:\Наташа\Студенты\Рентген для студ 3 курс\Картинки для лекций\Туберкулез легких\КТ туберкулёма лег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549275"/>
            <a:ext cx="4214813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2" descr="D:\Наташа\Студенты\Рентген для студ 3 курс\Картинки для лекций\рак легкого\Доброк опух легк рентг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765175"/>
            <a:ext cx="4513262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Прямоугольник 4"/>
          <p:cNvSpPr>
            <a:spLocks noChangeArrowheads="1"/>
          </p:cNvSpPr>
          <p:nvPr/>
        </p:nvSpPr>
        <p:spPr bwMode="auto">
          <a:xfrm>
            <a:off x="128588" y="5084763"/>
            <a:ext cx="7983537" cy="1570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algn="r">
              <a:buFontTx/>
              <a:buAutoNum type="arabicPeriod"/>
              <a:defRPr/>
            </a:pPr>
            <a:r>
              <a:rPr lang="ru-RU" sz="32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cs typeface="Arial" charset="0"/>
              </a:rPr>
              <a:t>Доброякісна</a:t>
            </a:r>
            <a:r>
              <a:rPr lang="ru-RU" sz="32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cs typeface="Arial" charset="0"/>
              </a:rPr>
              <a:t>пухлина</a:t>
            </a:r>
            <a:endParaRPr lang="ru-RU" sz="3200" dirty="0">
              <a:solidFill>
                <a:prstClr val="white"/>
              </a:solidFill>
              <a:cs typeface="Arial" charset="0"/>
            </a:endParaRPr>
          </a:p>
          <a:p>
            <a:pPr marL="342900" indent="-342900" algn="r">
              <a:buFontTx/>
              <a:buAutoNum type="arabicPeriod"/>
              <a:defRPr/>
            </a:pPr>
            <a:r>
              <a:rPr lang="ru-RU" sz="32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cs typeface="Arial" charset="0"/>
              </a:rPr>
              <a:t>Туберкулома</a:t>
            </a:r>
            <a:endParaRPr lang="ru-RU" sz="3200" dirty="0">
              <a:solidFill>
                <a:prstClr val="white"/>
              </a:solidFill>
              <a:cs typeface="Arial" charset="0"/>
            </a:endParaRPr>
          </a:p>
          <a:p>
            <a:pPr algn="ctr">
              <a:defRPr/>
            </a:pPr>
            <a:endParaRPr lang="uk-UA" sz="320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53253" name="Прямоугольник 5"/>
          <p:cNvSpPr>
            <a:spLocks noChangeArrowheads="1"/>
          </p:cNvSpPr>
          <p:nvPr/>
        </p:nvSpPr>
        <p:spPr bwMode="auto">
          <a:xfrm>
            <a:off x="1106488" y="3797300"/>
            <a:ext cx="4556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>
                <a:solidFill>
                  <a:srgbClr val="000000"/>
                </a:solidFill>
              </a:rPr>
              <a:t>1</a:t>
            </a:r>
            <a:endParaRPr lang="uk-UA" altLang="ru-RU" sz="3600" b="1">
              <a:solidFill>
                <a:srgbClr val="000000"/>
              </a:solidFill>
            </a:endParaRPr>
          </a:p>
        </p:txBody>
      </p:sp>
      <p:sp>
        <p:nvSpPr>
          <p:cNvPr id="53254" name="Прямоугольник 7"/>
          <p:cNvSpPr>
            <a:spLocks noChangeArrowheads="1"/>
          </p:cNvSpPr>
          <p:nvPr/>
        </p:nvSpPr>
        <p:spPr bwMode="auto">
          <a:xfrm>
            <a:off x="8262938" y="3302000"/>
            <a:ext cx="4556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>
                <a:solidFill>
                  <a:srgbClr val="000000"/>
                </a:solidFill>
              </a:rPr>
              <a:t>2</a:t>
            </a:r>
            <a:endParaRPr lang="uk-UA" altLang="ru-RU" sz="36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250825" y="0"/>
            <a:ext cx="8610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b="1" dirty="0">
                <a:solidFill>
                  <a:srgbClr val="FF9933"/>
                </a:solidFill>
              </a:rPr>
              <a:t>КІЛЬЦЕПОДІБНА ТІНЬ</a:t>
            </a:r>
            <a:endParaRPr lang="ru-RU" altLang="ru-RU" sz="1600" dirty="0">
              <a:solidFill>
                <a:schemeClr val="tx1"/>
              </a:solidFill>
            </a:endParaRP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0" y="765175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dirty="0">
                <a:solidFill>
                  <a:srgbClr val="FFFF00"/>
                </a:solidFill>
                <a:latin typeface="Comic Sans MS" panose="030F0702030302020204" pitchFamily="66" charset="0"/>
              </a:rPr>
              <a:t>ТІНЬ У ФОРМІ КІЛЬЦЯ (ОБІДКА) ІЗ ЗАМКНУТИМ КОНТУРОМ</a:t>
            </a:r>
            <a:endParaRPr lang="ru-RU" altLang="ru-RU" sz="1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0" y="3213100"/>
            <a:ext cx="9144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</a:t>
            </a:r>
            <a:r>
              <a:rPr lang="ru-RU" altLang="ru-RU" sz="4800" dirty="0" err="1">
                <a:solidFill>
                  <a:srgbClr val="FFFF00"/>
                </a:solidFill>
              </a:rPr>
              <a:t>повітряна</a:t>
            </a:r>
            <a:r>
              <a:rPr lang="ru-RU" altLang="ru-RU" sz="4800" dirty="0">
                <a:solidFill>
                  <a:srgbClr val="FFFF00"/>
                </a:solidFill>
              </a:rPr>
              <a:t> </a:t>
            </a:r>
            <a:r>
              <a:rPr lang="ru-RU" altLang="ru-RU" sz="4800" dirty="0" err="1">
                <a:solidFill>
                  <a:srgbClr val="FFFF00"/>
                </a:solidFill>
              </a:rPr>
              <a:t>кіста</a:t>
            </a:r>
            <a:endParaRPr lang="ru-RU" altLang="ru-RU" sz="4800" dirty="0">
              <a:solidFill>
                <a:srgbClr val="FFFF00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каверна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</a:t>
            </a:r>
            <a:r>
              <a:rPr lang="ru-RU" altLang="ru-RU" sz="4800" dirty="0" err="1">
                <a:solidFill>
                  <a:srgbClr val="FFFF00"/>
                </a:solidFill>
              </a:rPr>
              <a:t>дренований</a:t>
            </a:r>
            <a:r>
              <a:rPr lang="ru-RU" altLang="ru-RU" sz="4800" dirty="0">
                <a:solidFill>
                  <a:srgbClr val="FFFF00"/>
                </a:solidFill>
              </a:rPr>
              <a:t> </a:t>
            </a:r>
            <a:r>
              <a:rPr lang="ru-RU" altLang="ru-RU" sz="4800" dirty="0" err="1">
                <a:solidFill>
                  <a:srgbClr val="FFFF00"/>
                </a:solidFill>
              </a:rPr>
              <a:t>абсцес</a:t>
            </a:r>
            <a:endParaRPr lang="ru-RU" altLang="ru-RU" sz="4800" dirty="0">
              <a:solidFill>
                <a:srgbClr val="FFFF00"/>
              </a:solidFill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dirty="0">
                <a:solidFill>
                  <a:srgbClr val="FFFF00"/>
                </a:solidFill>
              </a:rPr>
              <a:t>- </a:t>
            </a:r>
            <a:r>
              <a:rPr lang="ru-RU" altLang="ru-RU" sz="4800" dirty="0" err="1">
                <a:solidFill>
                  <a:srgbClr val="FFFF00"/>
                </a:solidFill>
              </a:rPr>
              <a:t>периферичний</a:t>
            </a:r>
            <a:r>
              <a:rPr lang="ru-RU" altLang="ru-RU" sz="4800" dirty="0">
                <a:solidFill>
                  <a:srgbClr val="FFFF00"/>
                </a:solidFill>
              </a:rPr>
              <a:t> рак </a:t>
            </a:r>
            <a:r>
              <a:rPr lang="ru-RU" altLang="ru-RU" sz="4800" dirty="0" err="1">
                <a:solidFill>
                  <a:srgbClr val="FFFF00"/>
                </a:solidFill>
              </a:rPr>
              <a:t>легені</a:t>
            </a:r>
            <a:r>
              <a:rPr lang="ru-RU" altLang="ru-RU" sz="4800" dirty="0">
                <a:solidFill>
                  <a:srgbClr val="FFFF00"/>
                </a:solidFill>
              </a:rPr>
              <a:t>, </a:t>
            </a:r>
            <a:r>
              <a:rPr lang="ru-RU" altLang="ru-RU" sz="4800" dirty="0" err="1">
                <a:solidFill>
                  <a:srgbClr val="FFFF00"/>
                </a:solidFill>
              </a:rPr>
              <a:t>що</a:t>
            </a:r>
            <a:r>
              <a:rPr lang="ru-RU" altLang="ru-RU" sz="4800" dirty="0">
                <a:solidFill>
                  <a:srgbClr val="FFFF00"/>
                </a:solidFill>
              </a:rPr>
              <a:t> </a:t>
            </a:r>
            <a:r>
              <a:rPr lang="ru-RU" altLang="ru-RU" sz="4800" dirty="0" err="1">
                <a:solidFill>
                  <a:srgbClr val="FFFF00"/>
                </a:solidFill>
              </a:rPr>
              <a:t>розпадається</a:t>
            </a:r>
            <a:endParaRPr lang="ru-RU" altLang="ru-RU" sz="4400" dirty="0">
              <a:solidFill>
                <a:srgbClr val="FFFF00"/>
              </a:solidFill>
            </a:endParaRP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0" y="2060575"/>
            <a:ext cx="8610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800" b="1" u="sng" dirty="0">
                <a:solidFill>
                  <a:srgbClr val="FF3300"/>
                </a:solidFill>
              </a:rPr>
              <a:t>причини:</a:t>
            </a:r>
            <a:endParaRPr lang="ru-RU" alt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D:\Наташа\Студенты\Рентген для студ 3 курс\Картинки для лекций\забол легких\врожд киста лег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052513"/>
            <a:ext cx="6667500" cy="541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Прямоугольник 2"/>
          <p:cNvSpPr>
            <a:spLocks noChangeArrowheads="1"/>
          </p:cNvSpPr>
          <p:nvPr/>
        </p:nvSpPr>
        <p:spPr bwMode="auto">
          <a:xfrm>
            <a:off x="939800" y="87313"/>
            <a:ext cx="612058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 </a:t>
            </a:r>
            <a:r>
              <a:rPr lang="ru-RU" altLang="ru-RU" sz="4400" dirty="0" err="1">
                <a:solidFill>
                  <a:schemeClr val="tx1"/>
                </a:solidFill>
              </a:rPr>
              <a:t>Вроджена</a:t>
            </a:r>
            <a:r>
              <a:rPr lang="ru-RU" altLang="ru-RU" sz="4400" dirty="0">
                <a:solidFill>
                  <a:schemeClr val="tx1"/>
                </a:solidFill>
              </a:rPr>
              <a:t> </a:t>
            </a:r>
            <a:r>
              <a:rPr lang="ru-RU" altLang="ru-RU" sz="4400" dirty="0" err="1">
                <a:solidFill>
                  <a:schemeClr val="tx1"/>
                </a:solidFill>
              </a:rPr>
              <a:t>кіста</a:t>
            </a:r>
            <a:r>
              <a:rPr lang="ru-RU" altLang="ru-RU" sz="4400" dirty="0">
                <a:solidFill>
                  <a:schemeClr val="tx1"/>
                </a:solidFill>
              </a:rPr>
              <a:t> </a:t>
            </a:r>
            <a:r>
              <a:rPr lang="ru-RU" altLang="ru-RU" sz="4400" dirty="0" err="1">
                <a:solidFill>
                  <a:schemeClr val="tx1"/>
                </a:solidFill>
              </a:rPr>
              <a:t>легені</a:t>
            </a:r>
            <a:endParaRPr lang="uk-UA" altLang="ru-RU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179388" y="188913"/>
            <a:ext cx="8748712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b="1" dirty="0">
                <a:solidFill>
                  <a:schemeClr val="tx1"/>
                </a:solidFill>
              </a:rPr>
              <a:t>Показання до рентгенографії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3200" b="1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1. Перший етап обстеження пацієнта при всіх захворюваннях </a:t>
            </a:r>
            <a:r>
              <a:rPr lang="uk-UA" altLang="ru-RU" sz="2600" dirty="0" err="1">
                <a:solidFill>
                  <a:schemeClr val="tx1"/>
                </a:solidFill>
              </a:rPr>
              <a:t>легенів</a:t>
            </a:r>
            <a:r>
              <a:rPr lang="uk-UA" altLang="ru-RU" sz="2600" dirty="0">
                <a:solidFill>
                  <a:schemeClr val="tx1"/>
                </a:solidFill>
              </a:rPr>
              <a:t> і органів грудної клітини.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2. При певних скаргах хворого, що вказують на можливість захворювання </a:t>
            </a:r>
            <a:r>
              <a:rPr lang="uk-UA" altLang="ru-RU" sz="2600" dirty="0" err="1">
                <a:solidFill>
                  <a:schemeClr val="tx1"/>
                </a:solidFill>
              </a:rPr>
              <a:t>легенів</a:t>
            </a:r>
            <a:r>
              <a:rPr lang="uk-UA" altLang="ru-RU" sz="2600" dirty="0">
                <a:solidFill>
                  <a:schemeClr val="tx1"/>
                </a:solidFill>
              </a:rPr>
              <a:t> (скарги на кашель, задишку, підвищення температури тіла, кровохаркання і легеневі кровотечі, болі в грудній клітці, гарячка неясного </a:t>
            </a:r>
            <a:r>
              <a:rPr lang="uk-UA" altLang="ru-RU" sz="2600" dirty="0" err="1">
                <a:solidFill>
                  <a:schemeClr val="tx1"/>
                </a:solidFill>
              </a:rPr>
              <a:t>генезу</a:t>
            </a:r>
            <a:r>
              <a:rPr lang="uk-UA" altLang="ru-RU" sz="2600" dirty="0">
                <a:solidFill>
                  <a:schemeClr val="tx1"/>
                </a:solidFill>
              </a:rPr>
              <a:t> та ін.).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>
                <a:solidFill>
                  <a:schemeClr val="tx1"/>
                </a:solidFill>
              </a:rPr>
              <a:t>3. При ряді захворювань інших органів, опосередковано впливають на стан органів дихання і гемодинаміку малого кола кровообігу (патологія ССС, злоякісні новоутворення різної локалізації, захворювання стравоходу та ін.).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D:\Наташа\Студенты\Рентген для студ 3 курс\Картинки для лекций\рак легкого\Периф рак лег К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981075"/>
            <a:ext cx="4344988" cy="399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Прямоугольник 4"/>
          <p:cNvSpPr>
            <a:spLocks noChangeArrowheads="1"/>
          </p:cNvSpPr>
          <p:nvPr/>
        </p:nvSpPr>
        <p:spPr bwMode="auto">
          <a:xfrm>
            <a:off x="468313" y="1154113"/>
            <a:ext cx="314380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 </a:t>
            </a:r>
            <a:r>
              <a:rPr lang="ru-RU" altLang="ru-RU" sz="4400" dirty="0">
                <a:solidFill>
                  <a:schemeClr val="tx1"/>
                </a:solidFill>
              </a:rPr>
              <a:t>Рак </a:t>
            </a:r>
            <a:r>
              <a:rPr lang="ru-RU" altLang="ru-RU" sz="4400" dirty="0" err="1">
                <a:solidFill>
                  <a:schemeClr val="tx1"/>
                </a:solidFill>
              </a:rPr>
              <a:t>легені</a:t>
            </a:r>
            <a:r>
              <a:rPr lang="ru-RU" altLang="ru-RU" sz="4400" dirty="0">
                <a:solidFill>
                  <a:schemeClr val="tx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dirty="0">
                <a:solidFill>
                  <a:schemeClr val="tx1"/>
                </a:solidFill>
              </a:rPr>
              <a:t>з </a:t>
            </a:r>
            <a:r>
              <a:rPr lang="ru-RU" altLang="ru-RU" sz="4400" dirty="0" err="1">
                <a:solidFill>
                  <a:schemeClr val="tx1"/>
                </a:solidFill>
              </a:rPr>
              <a:t>розпадом</a:t>
            </a:r>
            <a:endParaRPr lang="ru-RU" altLang="ru-RU" sz="4400" dirty="0">
              <a:solidFill>
                <a:schemeClr val="tx1"/>
              </a:solidFill>
            </a:endParaRPr>
          </a:p>
        </p:txBody>
      </p:sp>
      <p:sp>
        <p:nvSpPr>
          <p:cNvPr id="56324" name="Прямоугольник 1"/>
          <p:cNvSpPr>
            <a:spLocks noChangeArrowheads="1"/>
          </p:cNvSpPr>
          <p:nvPr/>
        </p:nvSpPr>
        <p:spPr bwMode="auto">
          <a:xfrm>
            <a:off x="179388" y="3573463"/>
            <a:ext cx="867727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600" dirty="0">
                <a:solidFill>
                  <a:schemeClr val="tx1"/>
                </a:solidFill>
              </a:rPr>
              <a:t>У </a:t>
            </a:r>
            <a:r>
              <a:rPr lang="ru-RU" altLang="ru-RU" sz="2600" dirty="0" err="1">
                <a:solidFill>
                  <a:schemeClr val="tx1"/>
                </a:solidFill>
              </a:rPr>
              <a:t>тіні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пухлини</a:t>
            </a:r>
            <a:r>
              <a:rPr lang="ru-RU" altLang="ru-RU" sz="2600" dirty="0">
                <a:solidFill>
                  <a:schemeClr val="tx1"/>
                </a:solidFill>
              </a:rPr>
              <a:t> -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600" dirty="0" err="1">
                <a:solidFill>
                  <a:schemeClr val="tx1"/>
                </a:solidFill>
              </a:rPr>
              <a:t>просвітлення</a:t>
            </a:r>
            <a:r>
              <a:rPr lang="ru-RU" altLang="ru-RU" sz="2600" dirty="0">
                <a:solidFill>
                  <a:schemeClr val="tx1"/>
                </a:solidFill>
              </a:rPr>
              <a:t> у </a:t>
            </a:r>
            <a:r>
              <a:rPr lang="ru-RU" altLang="ru-RU" sz="2600" dirty="0" err="1">
                <a:solidFill>
                  <a:schemeClr val="tx1"/>
                </a:solidFill>
              </a:rPr>
              <a:t>вигляді</a:t>
            </a:r>
            <a:endParaRPr lang="ru-RU" altLang="ru-RU" sz="26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600" dirty="0" err="1">
                <a:solidFill>
                  <a:schemeClr val="tx1"/>
                </a:solidFill>
              </a:rPr>
              <a:t>двох-трьох</a:t>
            </a:r>
            <a:r>
              <a:rPr lang="ru-RU" altLang="ru-RU" sz="2600" dirty="0">
                <a:solidFill>
                  <a:schemeClr val="tx1"/>
                </a:solidFill>
              </a:rPr>
              <a:t> маленьких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600" dirty="0" err="1">
                <a:solidFill>
                  <a:schemeClr val="tx1"/>
                </a:solidFill>
              </a:rPr>
              <a:t>порожнин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або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однієї</a:t>
            </a:r>
            <a:endParaRPr lang="ru-RU" altLang="ru-RU" sz="26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600" dirty="0">
                <a:solidFill>
                  <a:schemeClr val="tx1"/>
                </a:solidFill>
              </a:rPr>
              <a:t>великий </a:t>
            </a:r>
            <a:r>
              <a:rPr lang="ru-RU" altLang="ru-RU" sz="2600" dirty="0" err="1">
                <a:solidFill>
                  <a:schemeClr val="tx1"/>
                </a:solidFill>
              </a:rPr>
              <a:t>крайової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або</a:t>
            </a:r>
            <a:r>
              <a:rPr lang="ru-RU" altLang="ru-RU" sz="2600" dirty="0">
                <a:solidFill>
                  <a:schemeClr val="tx1"/>
                </a:solidFill>
              </a:rPr>
              <a:t> центрально </a:t>
            </a:r>
            <a:r>
              <a:rPr lang="ru-RU" altLang="ru-RU" sz="2600" dirty="0" err="1">
                <a:solidFill>
                  <a:schemeClr val="tx1"/>
                </a:solidFill>
              </a:rPr>
              <a:t>розташованої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порожнини</a:t>
            </a:r>
            <a:r>
              <a:rPr lang="ru-RU" altLang="ru-RU" sz="2600" dirty="0">
                <a:solidFill>
                  <a:schemeClr val="tx1"/>
                </a:solidFill>
              </a:rPr>
              <a:t>.</a:t>
            </a:r>
            <a:endParaRPr lang="uk-UA" altLang="ru-RU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Прямоугольник 1"/>
          <p:cNvSpPr>
            <a:spLocks noChangeArrowheads="1"/>
          </p:cNvSpPr>
          <p:nvPr/>
        </p:nvSpPr>
        <p:spPr bwMode="auto">
          <a:xfrm>
            <a:off x="395288" y="376238"/>
            <a:ext cx="8640762" cy="609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dirty="0">
                <a:solidFill>
                  <a:srgbClr val="FFFF00"/>
                </a:solidFill>
                <a:latin typeface="Comic Sans MS" panose="030F0702030302020204" pitchFamily="66" charset="0"/>
              </a:rPr>
              <a:t>      </a:t>
            </a:r>
            <a:r>
              <a:rPr lang="ru-RU" altLang="ru-RU" sz="36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Абсцес</a:t>
            </a:r>
            <a:r>
              <a:rPr lang="ru-RU" altLang="ru-RU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6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легені</a:t>
            </a:r>
            <a:endParaRPr lang="ru-RU" altLang="ru-RU" sz="36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Розвиток</a:t>
            </a:r>
            <a:r>
              <a:rPr lang="ru-RU" altLang="ru-RU" sz="2400" dirty="0">
                <a:solidFill>
                  <a:schemeClr val="tx1"/>
                </a:solidFill>
              </a:rPr>
              <a:t> в </a:t>
            </a:r>
            <a:r>
              <a:rPr lang="ru-RU" altLang="ru-RU" sz="2400" dirty="0" err="1">
                <a:solidFill>
                  <a:schemeClr val="tx1"/>
                </a:solidFill>
              </a:rPr>
              <a:t>центральних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відділах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ураженої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ділянки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гнійного</a:t>
            </a:r>
            <a:r>
              <a:rPr lang="ru-RU" altLang="ru-RU" sz="2400" dirty="0">
                <a:solidFill>
                  <a:schemeClr val="tx1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гангренозного і </a:t>
            </a:r>
            <a:r>
              <a:rPr lang="ru-RU" altLang="ru-RU" sz="2400" dirty="0" err="1">
                <a:solidFill>
                  <a:schemeClr val="tx1"/>
                </a:solidFill>
              </a:rPr>
              <a:t>некротичного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dirty="0" err="1">
                <a:solidFill>
                  <a:schemeClr val="tx1"/>
                </a:solidFill>
              </a:rPr>
              <a:t>процесів</a:t>
            </a:r>
            <a:r>
              <a:rPr lang="ru-RU" altLang="ru-RU" sz="2400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lang="ru-RU" altLang="ru-RU" sz="2400" dirty="0">
                <a:solidFill>
                  <a:schemeClr val="tx1"/>
                </a:solidFill>
              </a:rPr>
            </a:br>
            <a:r>
              <a:rPr lang="ru-RU" altLang="ru-RU" sz="2600" dirty="0">
                <a:solidFill>
                  <a:schemeClr val="tx1"/>
                </a:solidFill>
              </a:rPr>
              <a:t>• </a:t>
            </a:r>
            <a:r>
              <a:rPr lang="ru-RU" altLang="ru-RU" sz="2600" dirty="0" err="1">
                <a:solidFill>
                  <a:schemeClr val="tx1"/>
                </a:solidFill>
              </a:rPr>
              <a:t>Відмежування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від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навколишньої</a:t>
            </a:r>
            <a:endParaRPr lang="ru-RU" altLang="ru-RU" sz="26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600" dirty="0" err="1">
                <a:solidFill>
                  <a:schemeClr val="tx1"/>
                </a:solidFill>
              </a:rPr>
              <a:t>легеневої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тканини</a:t>
            </a:r>
            <a:r>
              <a:rPr lang="ru-RU" altLang="ru-RU" sz="2600" dirty="0">
                <a:solidFill>
                  <a:schemeClr val="tx1"/>
                </a:solidFill>
              </a:rPr>
              <a:t> з </a:t>
            </a:r>
            <a:r>
              <a:rPr lang="ru-RU" altLang="ru-RU" sz="2600" dirty="0" err="1">
                <a:solidFill>
                  <a:schemeClr val="tx1"/>
                </a:solidFill>
              </a:rPr>
              <a:t>формуванням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гнійної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порожнини</a:t>
            </a:r>
            <a:r>
              <a:rPr lang="ru-RU" altLang="ru-RU" sz="2600" dirty="0">
                <a:solidFill>
                  <a:schemeClr val="tx1"/>
                </a:solidFill>
              </a:rPr>
              <a:t> • </a:t>
            </a:r>
            <a:r>
              <a:rPr lang="ru-RU" altLang="ru-RU" sz="2600" dirty="0" err="1">
                <a:solidFill>
                  <a:schemeClr val="tx1"/>
                </a:solidFill>
              </a:rPr>
              <a:t>Стінка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абсцесу</a:t>
            </a:r>
            <a:r>
              <a:rPr lang="ru-RU" altLang="ru-RU" sz="2600" dirty="0">
                <a:solidFill>
                  <a:schemeClr val="tx1"/>
                </a:solidFill>
              </a:rPr>
              <a:t> - </a:t>
            </a:r>
            <a:r>
              <a:rPr lang="ru-RU" altLang="ru-RU" sz="2600" dirty="0" err="1">
                <a:solidFill>
                  <a:schemeClr val="tx1"/>
                </a:solidFill>
              </a:rPr>
              <a:t>клітинні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елементи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запалення</a:t>
            </a:r>
            <a:r>
              <a:rPr lang="ru-RU" altLang="ru-RU" sz="2600" dirty="0">
                <a:solidFill>
                  <a:schemeClr val="tx1"/>
                </a:solidFill>
              </a:rPr>
              <a:t>, </a:t>
            </a:r>
            <a:r>
              <a:rPr lang="ru-RU" altLang="ru-RU" sz="2600" dirty="0" err="1">
                <a:solidFill>
                  <a:schemeClr val="tx1"/>
                </a:solidFill>
              </a:rPr>
              <a:t>фіброзна</a:t>
            </a:r>
            <a:r>
              <a:rPr lang="ru-RU" altLang="ru-RU" sz="2600" dirty="0">
                <a:solidFill>
                  <a:schemeClr val="tx1"/>
                </a:solidFill>
              </a:rPr>
              <a:t> і </a:t>
            </a:r>
            <a:r>
              <a:rPr lang="ru-RU" altLang="ru-RU" sz="2600" dirty="0" err="1">
                <a:solidFill>
                  <a:schemeClr val="tx1"/>
                </a:solidFill>
              </a:rPr>
              <a:t>грануляційна</a:t>
            </a:r>
            <a:r>
              <a:rPr lang="ru-RU" altLang="ru-RU" sz="2600" dirty="0">
                <a:solidFill>
                  <a:schemeClr val="tx1"/>
                </a:solidFill>
              </a:rPr>
              <a:t> тканина з доброю </a:t>
            </a:r>
            <a:r>
              <a:rPr lang="ru-RU" altLang="ru-RU" sz="2600" dirty="0" err="1">
                <a:solidFill>
                  <a:schemeClr val="tx1"/>
                </a:solidFill>
              </a:rPr>
              <a:t>васкуляризацією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600" dirty="0">
                <a:solidFill>
                  <a:schemeClr val="tx1"/>
                </a:solidFill>
              </a:rPr>
              <a:t>• </a:t>
            </a:r>
            <a:r>
              <a:rPr lang="ru-RU" altLang="ru-RU" sz="2600" dirty="0" err="1">
                <a:solidFill>
                  <a:schemeClr val="tx1"/>
                </a:solidFill>
              </a:rPr>
              <a:t>Гострий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абсцес</a:t>
            </a:r>
            <a:r>
              <a:rPr lang="ru-RU" altLang="ru-RU" sz="2600" dirty="0">
                <a:solidFill>
                  <a:schemeClr val="tx1"/>
                </a:solidFill>
              </a:rPr>
              <a:t> з </a:t>
            </a:r>
            <a:r>
              <a:rPr lang="ru-RU" altLang="ru-RU" sz="2600" dirty="0" err="1">
                <a:solidFill>
                  <a:schemeClr val="tx1"/>
                </a:solidFill>
              </a:rPr>
              <a:t>перифокальною</a:t>
            </a:r>
            <a:r>
              <a:rPr lang="ru-RU" altLang="ru-RU" sz="2600" dirty="0">
                <a:solidFill>
                  <a:schemeClr val="tx1"/>
                </a:solidFill>
              </a:rPr>
              <a:t> запальною </a:t>
            </a:r>
            <a:r>
              <a:rPr lang="ru-RU" altLang="ru-RU" sz="2600" dirty="0" err="1">
                <a:solidFill>
                  <a:schemeClr val="tx1"/>
                </a:solidFill>
              </a:rPr>
              <a:t>інфільтрацією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легеневої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тканини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може</a:t>
            </a:r>
            <a:r>
              <a:rPr lang="ru-RU" altLang="ru-RU" sz="2600" dirty="0">
                <a:solidFill>
                  <a:schemeClr val="tx1"/>
                </a:solidFill>
              </a:rPr>
              <a:t> перейти в </a:t>
            </a:r>
            <a:r>
              <a:rPr lang="ru-RU" altLang="ru-RU" sz="2600" dirty="0" err="1">
                <a:solidFill>
                  <a:schemeClr val="tx1"/>
                </a:solidFill>
              </a:rPr>
              <a:t>хронічну</a:t>
            </a:r>
            <a:r>
              <a:rPr lang="ru-RU" altLang="ru-RU" sz="2600" dirty="0">
                <a:solidFill>
                  <a:schemeClr val="tx1"/>
                </a:solidFill>
              </a:rPr>
              <a:t> форму з </a:t>
            </a:r>
            <a:r>
              <a:rPr lang="ru-RU" altLang="ru-RU" sz="2600" dirty="0" err="1">
                <a:solidFill>
                  <a:schemeClr val="tx1"/>
                </a:solidFill>
              </a:rPr>
              <a:t>утворенням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щільної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піогенної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оболонки</a:t>
            </a:r>
            <a:r>
              <a:rPr lang="ru-RU" altLang="ru-RU" sz="2600" dirty="0">
                <a:solidFill>
                  <a:schemeClr val="tx1"/>
                </a:solidFill>
              </a:rPr>
              <a:t> - </a:t>
            </a:r>
            <a:r>
              <a:rPr lang="ru-RU" altLang="ru-RU" sz="2600" dirty="0" err="1">
                <a:solidFill>
                  <a:schemeClr val="tx1"/>
                </a:solidFill>
              </a:rPr>
              <a:t>капсули</a:t>
            </a:r>
            <a:r>
              <a:rPr lang="ru-RU" altLang="ru-RU" sz="2600" dirty="0">
                <a:solidFill>
                  <a:schemeClr val="tx1"/>
                </a:solidFill>
              </a:rPr>
              <a:t> </a:t>
            </a:r>
            <a:r>
              <a:rPr lang="ru-RU" altLang="ru-RU" sz="2600" dirty="0" err="1">
                <a:solidFill>
                  <a:schemeClr val="tx1"/>
                </a:solidFill>
              </a:rPr>
              <a:t>абсцесу</a:t>
            </a:r>
            <a:r>
              <a:rPr lang="ru-RU" altLang="ru-RU" sz="2600" dirty="0">
                <a:solidFill>
                  <a:schemeClr val="tx1"/>
                </a:solidFill>
              </a:rPr>
              <a:t>.</a:t>
            </a:r>
            <a:endParaRPr lang="uk-UA" altLang="ru-RU" sz="2600" dirty="0">
              <a:solidFill>
                <a:schemeClr val="tx1"/>
              </a:solidFill>
            </a:endParaRPr>
          </a:p>
        </p:txBody>
      </p:sp>
      <p:pic>
        <p:nvPicPr>
          <p:cNvPr id="57347" name="Picture 2" descr="http://na4alodnja.ru/wp-content/uploads/2012/03/TMP181-1024x9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76238"/>
            <a:ext cx="3065463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:\Наташа\Студенты\Рентген для студ 3 курс\Картинки для лекций\пневмония\деструкт пневмо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692150"/>
            <a:ext cx="5453062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0" y="260350"/>
            <a:ext cx="9144000" cy="5459956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СИНДРОМ ВЕЛИКОГО ПРОСВІТЛЕННЯ</a:t>
            </a:r>
            <a:endParaRPr lang="ru-RU" sz="4800" b="1" dirty="0">
              <a:solidFill>
                <a:srgbClr val="FF9933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u="sng" dirty="0">
                <a:solidFill>
                  <a:srgbClr val="FF9933"/>
                </a:solidFill>
                <a:latin typeface="+mn-lt"/>
                <a:cs typeface="+mn-cs"/>
              </a:rPr>
              <a:t>ПРИЧИНИ:</a:t>
            </a:r>
            <a:endParaRPr lang="ru-RU" sz="4800" dirty="0">
              <a:solidFill>
                <a:srgbClr val="FF9933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rgbClr val="FFFF00"/>
                </a:solidFill>
                <a:latin typeface="+mn-lt"/>
                <a:cs typeface="+mn-cs"/>
              </a:rPr>
              <a:t>1. пневмоторакс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rgbClr val="FFFF00"/>
                </a:solidFill>
                <a:latin typeface="+mn-lt"/>
                <a:cs typeface="+mn-cs"/>
              </a:rPr>
              <a:t>2. </a:t>
            </a:r>
            <a:r>
              <a:rPr lang="ru-RU" sz="4800" dirty="0" err="1">
                <a:solidFill>
                  <a:srgbClr val="FFFF00"/>
                </a:solidFill>
                <a:latin typeface="+mn-lt"/>
                <a:cs typeface="+mn-cs"/>
              </a:rPr>
              <a:t>емфізема</a:t>
            </a:r>
            <a:r>
              <a:rPr lang="ru-RU" sz="4800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4800" dirty="0" err="1">
                <a:solidFill>
                  <a:srgbClr val="FFFF00"/>
                </a:solidFill>
                <a:latin typeface="+mn-lt"/>
                <a:cs typeface="+mn-cs"/>
              </a:rPr>
              <a:t>легень</a:t>
            </a:r>
            <a:endParaRPr lang="ru-RU" sz="4800" dirty="0">
              <a:solidFill>
                <a:srgbClr val="FFFF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rgbClr val="FFFF00"/>
                </a:solidFill>
                <a:latin typeface="+mn-lt"/>
                <a:cs typeface="+mn-cs"/>
              </a:rPr>
              <a:t>3. </a:t>
            </a:r>
            <a:r>
              <a:rPr lang="ru-RU" sz="4800" dirty="0" err="1">
                <a:solidFill>
                  <a:srgbClr val="FFFF00"/>
                </a:solidFill>
                <a:latin typeface="+mn-lt"/>
                <a:cs typeface="+mn-cs"/>
              </a:rPr>
              <a:t>гіповолемія</a:t>
            </a:r>
            <a:r>
              <a:rPr lang="ru-RU" sz="4800" dirty="0">
                <a:solidFill>
                  <a:srgbClr val="FFFF00"/>
                </a:solidFill>
                <a:latin typeface="+mn-lt"/>
                <a:cs typeface="+mn-cs"/>
              </a:rPr>
              <a:t> малого кола </a:t>
            </a:r>
            <a:r>
              <a:rPr lang="ru-RU" sz="4800" dirty="0" err="1">
                <a:solidFill>
                  <a:srgbClr val="FFFF00"/>
                </a:solidFill>
                <a:latin typeface="+mn-lt"/>
                <a:cs typeface="+mn-cs"/>
              </a:rPr>
              <a:t>кровообігу</a:t>
            </a:r>
            <a:r>
              <a:rPr lang="ru-RU" sz="4800" dirty="0">
                <a:solidFill>
                  <a:srgbClr val="FFFF00"/>
                </a:solidFill>
                <a:latin typeface="+mn-lt"/>
                <a:cs typeface="+mn-cs"/>
              </a:rPr>
              <a:t> (стеноз ЛА, ТЕЛА)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rgbClr val="FFFF00"/>
                </a:solidFill>
                <a:latin typeface="+mn-lt"/>
                <a:cs typeface="+mn-cs"/>
              </a:rPr>
              <a:t>4. велика </a:t>
            </a:r>
            <a:r>
              <a:rPr lang="ru-RU" sz="4800" dirty="0" err="1">
                <a:solidFill>
                  <a:srgbClr val="FFFF00"/>
                </a:solidFill>
                <a:latin typeface="+mn-lt"/>
                <a:cs typeface="+mn-cs"/>
              </a:rPr>
              <a:t>повітряна</a:t>
            </a:r>
            <a:r>
              <a:rPr lang="ru-RU" sz="4800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4800" dirty="0" err="1">
                <a:solidFill>
                  <a:srgbClr val="FFFF00"/>
                </a:solidFill>
                <a:latin typeface="+mn-lt"/>
                <a:cs typeface="+mn-cs"/>
              </a:rPr>
              <a:t>порожнина</a:t>
            </a: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fade thruBlk="1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D:\Наташа\Студенты\Рентген для студ 3 курс\Картинки для лекций\забол легких\пневмоторакс спра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484313"/>
            <a:ext cx="5111750" cy="504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6350" y="188913"/>
            <a:ext cx="9144000" cy="54107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Пневмоторакс -</a:t>
            </a:r>
            <a:r>
              <a:rPr lang="ru-RU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</a:p>
          <a:p>
            <a:pPr algn="ctr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газ у </a:t>
            </a:r>
            <a:r>
              <a:rPr lang="ru-RU" sz="32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плевральній</a:t>
            </a:r>
            <a:r>
              <a:rPr lang="ru-RU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порожнині</a:t>
            </a:r>
            <a:endParaRPr lang="ru-RU" sz="32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3300"/>
                </a:solidFill>
                <a:latin typeface="Comic Sans MS" pitchFamily="66" charset="0"/>
                <a:cs typeface="+mn-cs"/>
              </a:rPr>
              <a:t>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3300"/>
                </a:solidFill>
                <a:latin typeface="Comic Sans MS" pitchFamily="66" charset="0"/>
                <a:cs typeface="+mn-cs"/>
              </a:rPr>
              <a:t>    </a:t>
            </a:r>
            <a:r>
              <a:rPr lang="ru-RU" sz="2800" b="1" dirty="0" err="1">
                <a:solidFill>
                  <a:srgbClr val="FF3300"/>
                </a:solidFill>
                <a:latin typeface="Comic Sans MS" pitchFamily="66" charset="0"/>
                <a:cs typeface="+mn-cs"/>
              </a:rPr>
              <a:t>Симптоми</a:t>
            </a:r>
            <a:r>
              <a:rPr lang="ru-RU" sz="2800" b="1" dirty="0">
                <a:solidFill>
                  <a:srgbClr val="FF3300"/>
                </a:solidFill>
                <a:latin typeface="Comic Sans MS" pitchFamily="66" charset="0"/>
                <a:cs typeface="+mn-cs"/>
              </a:rPr>
              <a:t>: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dirty="0" err="1">
                <a:solidFill>
                  <a:srgbClr val="FFFF00"/>
                </a:solidFill>
                <a:latin typeface="+mn-lt"/>
                <a:cs typeface="+mn-cs"/>
              </a:rPr>
              <a:t>просвітлення</a:t>
            </a:r>
            <a:endParaRPr lang="ru-RU" sz="3600" dirty="0">
              <a:solidFill>
                <a:srgbClr val="FFFF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FFFF00"/>
                </a:solidFill>
                <a:latin typeface="+mn-lt"/>
                <a:cs typeface="+mn-cs"/>
              </a:rPr>
              <a:t>без </a:t>
            </a:r>
            <a:r>
              <a:rPr lang="ru-RU" sz="3600" dirty="0" err="1">
                <a:solidFill>
                  <a:srgbClr val="FFFF00"/>
                </a:solidFill>
                <a:latin typeface="+mn-lt"/>
                <a:cs typeface="+mn-cs"/>
              </a:rPr>
              <a:t>легеневого</a:t>
            </a:r>
            <a:endParaRPr lang="ru-RU" sz="3600" dirty="0">
              <a:solidFill>
                <a:srgbClr val="FFFF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err="1">
                <a:solidFill>
                  <a:srgbClr val="FFFF00"/>
                </a:solidFill>
                <a:latin typeface="+mn-lt"/>
                <a:cs typeface="+mn-cs"/>
              </a:rPr>
              <a:t>малюнка</a:t>
            </a:r>
            <a:endParaRPr lang="ru-RU" sz="3600" dirty="0">
              <a:solidFill>
                <a:srgbClr val="FFFF00"/>
              </a:solidFill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dirty="0" err="1">
                <a:solidFill>
                  <a:srgbClr val="FFFF00"/>
                </a:solidFill>
                <a:latin typeface="+mn-lt"/>
                <a:cs typeface="+mn-cs"/>
              </a:rPr>
              <a:t>бачимо</a:t>
            </a:r>
            <a:r>
              <a:rPr lang="ru-RU" sz="3600" dirty="0">
                <a:solidFill>
                  <a:srgbClr val="FFFF00"/>
                </a:solidFill>
                <a:latin typeface="+mn-lt"/>
                <a:cs typeface="+mn-cs"/>
              </a:rPr>
              <a:t> край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err="1">
                <a:solidFill>
                  <a:srgbClr val="FFFF00"/>
                </a:solidFill>
                <a:latin typeface="+mn-lt"/>
                <a:cs typeface="+mn-cs"/>
              </a:rPr>
              <a:t>коллабованої</a:t>
            </a:r>
            <a:endParaRPr lang="ru-RU" sz="3600" dirty="0">
              <a:solidFill>
                <a:srgbClr val="FFFF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err="1">
                <a:solidFill>
                  <a:srgbClr val="FFFF00"/>
                </a:solidFill>
                <a:latin typeface="+mn-lt"/>
                <a:cs typeface="+mn-cs"/>
              </a:rPr>
              <a:t>легені</a:t>
            </a:r>
            <a:endParaRPr lang="ru-RU" sz="36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fade thruBlk="1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07975" y="404813"/>
            <a:ext cx="8569325" cy="5724644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omic Sans MS" pitchFamily="66" charset="0"/>
                <a:cs typeface="+mn-cs"/>
              </a:rPr>
              <a:t>Емфізема</a:t>
            </a:r>
            <a:r>
              <a:rPr lang="ru-RU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omic Sans MS" pitchFamily="66" charset="0"/>
                <a:cs typeface="+mn-cs"/>
              </a:rPr>
              <a:t> </a:t>
            </a:r>
            <a:r>
              <a:rPr lang="ru-RU" sz="3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omic Sans MS" pitchFamily="66" charset="0"/>
                <a:cs typeface="+mn-cs"/>
              </a:rPr>
              <a:t>легенів</a:t>
            </a:r>
            <a:r>
              <a:rPr lang="ru-RU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omic Sans MS" pitchFamily="66" charset="0"/>
                <a:cs typeface="+mn-cs"/>
              </a:rPr>
              <a:t>:</a:t>
            </a:r>
            <a:endParaRPr lang="ru-RU" sz="3000" b="1" dirty="0">
              <a:solidFill>
                <a:schemeClr val="accent5">
                  <a:lumMod val="60000"/>
                  <a:lumOff val="40000"/>
                </a:schemeClr>
              </a:solidFill>
              <a:cs typeface="+mn-cs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cs typeface="+mn-cs"/>
              </a:rPr>
              <a:t>1. </a:t>
            </a:r>
            <a:r>
              <a:rPr lang="ru-RU" sz="3000" dirty="0" err="1">
                <a:cs typeface="+mn-cs"/>
              </a:rPr>
              <a:t>Бочкоподібна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деформація</a:t>
            </a:r>
            <a:endParaRPr lang="ru-RU" sz="3000" dirty="0">
              <a:cs typeface="+mn-cs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cs typeface="+mn-cs"/>
              </a:rPr>
              <a:t>  </a:t>
            </a:r>
            <a:r>
              <a:rPr lang="ru-RU" sz="3000" dirty="0" err="1">
                <a:cs typeface="+mn-cs"/>
              </a:rPr>
              <a:t>грудної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клітини</a:t>
            </a:r>
            <a:r>
              <a:rPr lang="ru-RU" sz="3000" dirty="0">
                <a:cs typeface="+mn-cs"/>
              </a:rPr>
              <a:t>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cs typeface="+mn-cs"/>
              </a:rPr>
              <a:t>2. </a:t>
            </a:r>
            <a:r>
              <a:rPr lang="ru-RU" sz="3000" dirty="0" err="1">
                <a:cs typeface="+mn-cs"/>
              </a:rPr>
              <a:t>Підвищення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прозорості</a:t>
            </a:r>
            <a:endParaRPr lang="ru-RU" sz="3000" dirty="0">
              <a:cs typeface="+mn-cs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 err="1">
                <a:cs typeface="+mn-cs"/>
              </a:rPr>
              <a:t>легень</a:t>
            </a:r>
            <a:r>
              <a:rPr lang="ru-RU" sz="3000" dirty="0">
                <a:cs typeface="+mn-cs"/>
              </a:rPr>
              <a:t>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cs typeface="+mn-cs"/>
              </a:rPr>
              <a:t>  3. </a:t>
            </a:r>
            <a:r>
              <a:rPr lang="ru-RU" sz="3000" dirty="0" err="1">
                <a:cs typeface="+mn-cs"/>
              </a:rPr>
              <a:t>Опущення</a:t>
            </a:r>
            <a:r>
              <a:rPr lang="ru-RU" sz="3000" dirty="0">
                <a:cs typeface="+mn-cs"/>
              </a:rPr>
              <a:t> і </a:t>
            </a:r>
            <a:r>
              <a:rPr lang="ru-RU" sz="3000" dirty="0" err="1">
                <a:cs typeface="+mn-cs"/>
              </a:rPr>
              <a:t>сплощення</a:t>
            </a:r>
            <a:endParaRPr lang="ru-RU" sz="3000" dirty="0">
              <a:cs typeface="+mn-cs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 err="1">
                <a:cs typeface="+mn-cs"/>
              </a:rPr>
              <a:t>куполів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діафрагми</a:t>
            </a:r>
            <a:r>
              <a:rPr lang="ru-RU" sz="3000" dirty="0">
                <a:cs typeface="+mn-cs"/>
              </a:rPr>
              <a:t>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cs typeface="+mn-cs"/>
              </a:rPr>
              <a:t>  4. </a:t>
            </a:r>
            <a:r>
              <a:rPr lang="ru-RU" sz="3000" dirty="0" err="1">
                <a:cs typeface="+mn-cs"/>
              </a:rPr>
              <a:t>Зменшення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тіні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серця</a:t>
            </a:r>
            <a:r>
              <a:rPr lang="ru-RU" sz="3000" dirty="0">
                <a:cs typeface="+mn-cs"/>
              </a:rPr>
              <a:t> в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cs typeface="+mn-cs"/>
              </a:rPr>
              <a:t>поперечнику;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cs typeface="+mn-cs"/>
              </a:rPr>
              <a:t>  5. </a:t>
            </a:r>
            <a:r>
              <a:rPr lang="ru-RU" sz="3000" dirty="0" err="1">
                <a:cs typeface="+mn-cs"/>
              </a:rPr>
              <a:t>Ознаки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перевантаження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правих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відділів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серця</a:t>
            </a:r>
            <a:r>
              <a:rPr lang="ru-RU" sz="3000" dirty="0">
                <a:cs typeface="+mn-cs"/>
              </a:rPr>
              <a:t>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cs typeface="+mn-cs"/>
              </a:rPr>
              <a:t>  6. У фазу </a:t>
            </a:r>
            <a:r>
              <a:rPr lang="ru-RU" sz="3000" dirty="0" err="1">
                <a:cs typeface="+mn-cs"/>
              </a:rPr>
              <a:t>глибокого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вдиху</a:t>
            </a:r>
            <a:r>
              <a:rPr lang="ru-RU" sz="3000" dirty="0">
                <a:cs typeface="+mn-cs"/>
              </a:rPr>
              <a:t> і </a:t>
            </a:r>
            <a:r>
              <a:rPr lang="ru-RU" sz="3000" dirty="0" err="1">
                <a:cs typeface="+mn-cs"/>
              </a:rPr>
              <a:t>видиху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пневматизація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легень</a:t>
            </a:r>
            <a:r>
              <a:rPr lang="ru-RU" sz="3000" dirty="0">
                <a:cs typeface="+mn-cs"/>
              </a:rPr>
              <a:t> не </a:t>
            </a:r>
            <a:r>
              <a:rPr lang="ru-RU" sz="3000" dirty="0" err="1">
                <a:cs typeface="+mn-cs"/>
              </a:rPr>
              <a:t>змінюється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або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змінюється</a:t>
            </a:r>
            <a:r>
              <a:rPr lang="ru-RU" sz="3000" dirty="0">
                <a:cs typeface="+mn-cs"/>
              </a:rPr>
              <a:t> </a:t>
            </a:r>
            <a:r>
              <a:rPr lang="ru-RU" sz="3000" dirty="0" err="1">
                <a:cs typeface="+mn-cs"/>
              </a:rPr>
              <a:t>незначно</a:t>
            </a:r>
            <a:r>
              <a:rPr lang="ru-RU" sz="3000" dirty="0">
                <a:cs typeface="+mn-cs"/>
              </a:rPr>
              <a:t>.</a:t>
            </a:r>
            <a:endParaRPr lang="ru-RU" sz="2800" dirty="0">
              <a:cs typeface="+mn-cs"/>
            </a:endParaRPr>
          </a:p>
        </p:txBody>
      </p:sp>
      <p:pic>
        <p:nvPicPr>
          <p:cNvPr id="61443" name="Picture 2" descr="C:\Users\Наталья\Desktop\б-эмфизема бронх аст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5" t="4007"/>
          <a:stretch>
            <a:fillRect/>
          </a:stretch>
        </p:blipFill>
        <p:spPr bwMode="auto">
          <a:xfrm>
            <a:off x="5364163" y="795338"/>
            <a:ext cx="3644900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0" y="487363"/>
            <a:ext cx="9144000" cy="544764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Синдром </a:t>
            </a:r>
            <a:r>
              <a:rPr lang="ru-RU" sz="40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зміни</a:t>
            </a:r>
            <a:r>
              <a:rPr lang="ru-RU" sz="40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 </a:t>
            </a:r>
            <a:r>
              <a:rPr lang="ru-RU" sz="40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коренів</a:t>
            </a:r>
            <a:r>
              <a:rPr lang="ru-RU" sz="40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 </a:t>
            </a:r>
            <a:r>
              <a:rPr lang="ru-RU" sz="40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легень</a:t>
            </a:r>
            <a:r>
              <a:rPr lang="ru-RU" sz="40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 </a:t>
            </a: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200" b="1" dirty="0" err="1">
                <a:latin typeface="+mn-lt"/>
                <a:cs typeface="+mn-cs"/>
              </a:rPr>
              <a:t>зміна</a:t>
            </a:r>
            <a:r>
              <a:rPr lang="ru-RU" sz="3200" b="1" dirty="0">
                <a:latin typeface="+mn-lt"/>
                <a:cs typeface="+mn-cs"/>
              </a:rPr>
              <a:t> </a:t>
            </a:r>
            <a:r>
              <a:rPr lang="ru-RU" sz="3200" b="1" dirty="0" err="1">
                <a:latin typeface="+mn-lt"/>
                <a:cs typeface="+mn-cs"/>
              </a:rPr>
              <a:t>форми</a:t>
            </a:r>
            <a:r>
              <a:rPr lang="ru-RU" sz="3200" b="1" dirty="0">
                <a:latin typeface="+mn-lt"/>
                <a:cs typeface="+mn-cs"/>
              </a:rPr>
              <a:t>, </a:t>
            </a:r>
            <a:r>
              <a:rPr lang="ru-RU" sz="3200" b="1" dirty="0" err="1">
                <a:latin typeface="+mn-lt"/>
                <a:cs typeface="+mn-cs"/>
              </a:rPr>
              <a:t>щільності</a:t>
            </a:r>
            <a:r>
              <a:rPr lang="ru-RU" sz="3200" b="1" dirty="0">
                <a:latin typeface="+mn-lt"/>
                <a:cs typeface="+mn-cs"/>
              </a:rPr>
              <a:t>, </a:t>
            </a:r>
            <a:r>
              <a:rPr lang="ru-RU" sz="3200" b="1" dirty="0" err="1">
                <a:latin typeface="+mn-lt"/>
                <a:cs typeface="+mn-cs"/>
              </a:rPr>
              <a:t>неструктурність</a:t>
            </a:r>
            <a:r>
              <a:rPr lang="ru-RU" sz="3200" b="1" dirty="0">
                <a:latin typeface="+mn-lt"/>
                <a:cs typeface="+mn-cs"/>
              </a:rPr>
              <a:t> і </a:t>
            </a:r>
            <a:r>
              <a:rPr lang="ru-RU" sz="3200" b="1" dirty="0" err="1">
                <a:latin typeface="+mn-lt"/>
                <a:cs typeface="+mn-cs"/>
              </a:rPr>
              <a:t>розширення</a:t>
            </a:r>
            <a:r>
              <a:rPr lang="ru-RU" sz="3200" b="1" dirty="0">
                <a:latin typeface="+mn-lt"/>
                <a:cs typeface="+mn-cs"/>
              </a:rPr>
              <a:t> </a:t>
            </a:r>
            <a:r>
              <a:rPr lang="ru-RU" sz="3200" b="1" dirty="0" err="1">
                <a:latin typeface="+mn-lt"/>
                <a:cs typeface="+mn-cs"/>
              </a:rPr>
              <a:t>кореня</a:t>
            </a:r>
            <a:r>
              <a:rPr lang="ru-RU" sz="3200" b="1" dirty="0">
                <a:latin typeface="+mn-lt"/>
                <a:cs typeface="+mn-cs"/>
              </a:rPr>
              <a:t> </a:t>
            </a:r>
            <a:r>
              <a:rPr lang="ru-RU" sz="3200" b="1" dirty="0" err="1">
                <a:latin typeface="+mn-lt"/>
                <a:cs typeface="+mn-cs"/>
              </a:rPr>
              <a:t>легені</a:t>
            </a:r>
            <a:r>
              <a:rPr lang="ru-RU" sz="3200" b="1" dirty="0">
                <a:latin typeface="+mn-lt"/>
                <a:cs typeface="+mn-cs"/>
              </a:rPr>
              <a:t>.</a:t>
            </a: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b="1" dirty="0">
              <a:solidFill>
                <a:srgbClr val="FFFF00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ПРИЧИНИ: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  <a:cs typeface="+mn-cs"/>
              </a:rPr>
              <a:t>- </a:t>
            </a:r>
            <a:r>
              <a:rPr lang="ru-RU" sz="3600" dirty="0" err="1">
                <a:latin typeface="+mn-lt"/>
                <a:cs typeface="+mn-cs"/>
              </a:rPr>
              <a:t>порушення</a:t>
            </a:r>
            <a:r>
              <a:rPr lang="ru-RU" sz="3600" dirty="0">
                <a:latin typeface="+mn-lt"/>
                <a:cs typeface="+mn-cs"/>
              </a:rPr>
              <a:t> </a:t>
            </a:r>
            <a:r>
              <a:rPr lang="ru-RU" sz="3600" dirty="0" err="1">
                <a:latin typeface="+mn-lt"/>
                <a:cs typeface="+mn-cs"/>
              </a:rPr>
              <a:t>гемодинаміки</a:t>
            </a:r>
            <a:endParaRPr lang="ru-RU" sz="3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  <a:cs typeface="+mn-cs"/>
              </a:rPr>
              <a:t>        малого кола </a:t>
            </a:r>
            <a:r>
              <a:rPr lang="ru-RU" sz="3600" dirty="0" err="1">
                <a:latin typeface="+mn-lt"/>
                <a:cs typeface="+mn-cs"/>
              </a:rPr>
              <a:t>кровообігу</a:t>
            </a:r>
            <a:r>
              <a:rPr lang="ru-RU" sz="3600" dirty="0">
                <a:latin typeface="+mn-lt"/>
                <a:cs typeface="+mn-cs"/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  <a:cs typeface="+mn-cs"/>
              </a:rPr>
              <a:t>- </a:t>
            </a:r>
            <a:r>
              <a:rPr lang="ru-RU" sz="3600" dirty="0" err="1">
                <a:latin typeface="+mn-lt"/>
                <a:cs typeface="+mn-cs"/>
              </a:rPr>
              <a:t>збільшення</a:t>
            </a:r>
            <a:r>
              <a:rPr lang="ru-RU" sz="3600" dirty="0">
                <a:latin typeface="+mn-lt"/>
                <a:cs typeface="+mn-cs"/>
              </a:rPr>
              <a:t> </a:t>
            </a:r>
            <a:r>
              <a:rPr lang="ru-RU" sz="3600" dirty="0" err="1">
                <a:latin typeface="+mn-lt"/>
                <a:cs typeface="+mn-cs"/>
              </a:rPr>
              <a:t>лімфатичних</a:t>
            </a:r>
            <a:r>
              <a:rPr lang="ru-RU" sz="3600" dirty="0">
                <a:latin typeface="+mn-lt"/>
                <a:cs typeface="+mn-cs"/>
              </a:rPr>
              <a:t> </a:t>
            </a:r>
            <a:r>
              <a:rPr lang="ru-RU" sz="3600" dirty="0" err="1">
                <a:latin typeface="+mn-lt"/>
                <a:cs typeface="+mn-cs"/>
              </a:rPr>
              <a:t>вузлів</a:t>
            </a:r>
            <a:r>
              <a:rPr lang="ru-RU" sz="3600" dirty="0">
                <a:latin typeface="+mn-lt"/>
                <a:cs typeface="+mn-cs"/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  <a:cs typeface="+mn-cs"/>
              </a:rPr>
              <a:t>- </a:t>
            </a:r>
            <a:r>
              <a:rPr lang="ru-RU" sz="3600" dirty="0" err="1">
                <a:latin typeface="+mn-lt"/>
                <a:cs typeface="+mn-cs"/>
              </a:rPr>
              <a:t>новоутворення</a:t>
            </a:r>
            <a:r>
              <a:rPr lang="ru-RU" sz="3600" dirty="0">
                <a:latin typeface="+mn-lt"/>
                <a:cs typeface="+mn-cs"/>
              </a:rPr>
              <a:t> </a:t>
            </a:r>
            <a:r>
              <a:rPr lang="ru-RU" sz="3600" dirty="0" err="1">
                <a:latin typeface="+mn-lt"/>
                <a:cs typeface="+mn-cs"/>
              </a:rPr>
              <a:t>головних</a:t>
            </a:r>
            <a:r>
              <a:rPr lang="ru-RU" sz="3600" dirty="0">
                <a:latin typeface="+mn-lt"/>
                <a:cs typeface="+mn-cs"/>
              </a:rPr>
              <a:t> і </a:t>
            </a:r>
            <a:r>
              <a:rPr lang="ru-RU" sz="3600" dirty="0" err="1">
                <a:latin typeface="+mn-lt"/>
                <a:cs typeface="+mn-cs"/>
              </a:rPr>
              <a:t>дольових</a:t>
            </a:r>
            <a:r>
              <a:rPr lang="ru-RU" sz="3600" dirty="0">
                <a:latin typeface="+mn-lt"/>
                <a:cs typeface="+mn-cs"/>
              </a:rPr>
              <a:t> </a:t>
            </a:r>
            <a:r>
              <a:rPr lang="ru-RU" sz="3600" dirty="0" err="1">
                <a:latin typeface="+mn-lt"/>
                <a:cs typeface="+mn-cs"/>
              </a:rPr>
              <a:t>бронхів</a:t>
            </a:r>
            <a:r>
              <a:rPr lang="ru-RU" sz="3600" dirty="0">
                <a:latin typeface="+mn-lt"/>
                <a:cs typeface="+mn-cs"/>
              </a:rPr>
              <a:t>.</a:t>
            </a:r>
            <a:endParaRPr lang="ru-RU" sz="28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fade thruBlk="1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 descr="D:\Наташа\Студенты\Рентген для студ 3 курс\Картинки для лекций\рак легкого\Центр рак лег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997200"/>
            <a:ext cx="47879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Прямоугольник 3"/>
          <p:cNvSpPr>
            <a:spLocks noChangeArrowheads="1"/>
          </p:cNvSpPr>
          <p:nvPr/>
        </p:nvSpPr>
        <p:spPr bwMode="auto">
          <a:xfrm>
            <a:off x="68048" y="985838"/>
            <a:ext cx="41152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/>
              <a:t> </a:t>
            </a:r>
            <a:r>
              <a:rPr lang="ru-RU" altLang="ru-RU" sz="3600" dirty="0" err="1"/>
              <a:t>Центральний</a:t>
            </a:r>
            <a:r>
              <a:rPr lang="ru-RU" altLang="ru-RU" sz="3600" dirty="0"/>
              <a:t> рак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dirty="0" err="1"/>
              <a:t>легені</a:t>
            </a:r>
            <a:endParaRPr lang="uk-UA" altLang="ru-RU" sz="3600" dirty="0"/>
          </a:p>
        </p:txBody>
      </p:sp>
      <p:pic>
        <p:nvPicPr>
          <p:cNvPr id="63492" name="Picture 2" descr="C:\Users\Наталья\Desktop\центр ра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33375"/>
            <a:ext cx="432435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4"/>
          <p:cNvSpPr txBox="1">
            <a:spLocks noChangeArrowheads="1"/>
          </p:cNvSpPr>
          <p:nvPr/>
        </p:nvSpPr>
        <p:spPr bwMode="auto">
          <a:xfrm>
            <a:off x="1219200" y="1600200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1800">
              <a:solidFill>
                <a:schemeClr val="tx1"/>
              </a:solidFill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31750" y="765175"/>
            <a:ext cx="9144000" cy="5139869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Синдром </a:t>
            </a:r>
            <a:r>
              <a:rPr lang="ru-RU" sz="54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зміни</a:t>
            </a:r>
            <a:r>
              <a:rPr lang="ru-RU" sz="54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54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легеневого</a:t>
            </a:r>
            <a:r>
              <a:rPr lang="ru-RU" sz="54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54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малюнка</a:t>
            </a:r>
            <a:endParaRPr lang="ru-RU" sz="5400" dirty="0">
              <a:solidFill>
                <a:srgbClr val="FFFF00"/>
              </a:solidFill>
              <a:latin typeface="+mn-lt"/>
              <a:cs typeface="+mn-cs"/>
            </a:endParaRP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збагачення</a:t>
            </a:r>
            <a:r>
              <a:rPr lang="ru-RU" sz="4400" dirty="0">
                <a:solidFill>
                  <a:srgbClr val="FFFF00"/>
                </a:solidFill>
                <a:latin typeface="+mn-lt"/>
                <a:cs typeface="+mn-cs"/>
              </a:rPr>
              <a:t> (</a:t>
            </a: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посилення</a:t>
            </a:r>
            <a:r>
              <a:rPr lang="ru-RU" sz="4400" dirty="0">
                <a:solidFill>
                  <a:srgbClr val="FFFF00"/>
                </a:solidFill>
                <a:latin typeface="+mn-lt"/>
                <a:cs typeface="+mn-cs"/>
              </a:rPr>
              <a:t>) </a:t>
            </a: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легеневого</a:t>
            </a:r>
            <a:r>
              <a:rPr lang="ru-RU" sz="4400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малюнка</a:t>
            </a:r>
            <a:endParaRPr lang="ru-RU" sz="4400" dirty="0">
              <a:solidFill>
                <a:srgbClr val="FFFF00"/>
              </a:solidFill>
              <a:latin typeface="+mn-lt"/>
              <a:cs typeface="+mn-cs"/>
            </a:endParaRP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деформація</a:t>
            </a:r>
            <a:r>
              <a:rPr lang="ru-RU" sz="4400" dirty="0">
                <a:solidFill>
                  <a:srgbClr val="FFFF00"/>
                </a:solidFill>
                <a:latin typeface="+mn-lt"/>
                <a:cs typeface="+mn-cs"/>
              </a:rPr>
              <a:t> і </a:t>
            </a: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неструктурність</a:t>
            </a:r>
            <a:r>
              <a:rPr lang="ru-RU" sz="4400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легеневого</a:t>
            </a:r>
            <a:r>
              <a:rPr lang="ru-RU" sz="4400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малюнка</a:t>
            </a:r>
            <a:endParaRPr lang="ru-RU" sz="4400" dirty="0">
              <a:solidFill>
                <a:srgbClr val="FFFF00"/>
              </a:solidFill>
              <a:latin typeface="+mn-lt"/>
              <a:cs typeface="+mn-cs"/>
            </a:endParaRP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збідніння</a:t>
            </a:r>
            <a:r>
              <a:rPr lang="ru-RU" sz="4400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легеневого</a:t>
            </a:r>
            <a:r>
              <a:rPr lang="ru-RU" sz="4400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4400" dirty="0" err="1">
                <a:solidFill>
                  <a:srgbClr val="FFFF00"/>
                </a:solidFill>
                <a:latin typeface="+mn-lt"/>
                <a:cs typeface="+mn-cs"/>
              </a:rPr>
              <a:t>малюнка</a:t>
            </a:r>
            <a:endParaRPr lang="ru-RU" sz="4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fade thruBlk="1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4"/>
          <p:cNvSpPr txBox="1">
            <a:spLocks noChangeArrowheads="1"/>
          </p:cNvSpPr>
          <p:nvPr/>
        </p:nvSpPr>
        <p:spPr bwMode="auto">
          <a:xfrm>
            <a:off x="1219200" y="1600200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1800">
              <a:solidFill>
                <a:schemeClr val="tx1"/>
              </a:solidFill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31750" y="549275"/>
            <a:ext cx="9144000" cy="446276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Причини синдрому </a:t>
            </a:r>
            <a:r>
              <a:rPr lang="ru-RU" sz="54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зміни</a:t>
            </a:r>
            <a:r>
              <a:rPr lang="ru-RU" sz="54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лег. </a:t>
            </a:r>
            <a:r>
              <a:rPr lang="ru-RU" sz="54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малюнка</a:t>
            </a:r>
            <a:r>
              <a:rPr lang="ru-RU" sz="54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:</a:t>
            </a:r>
            <a:endParaRPr lang="ru-RU" sz="5400" dirty="0">
              <a:solidFill>
                <a:srgbClr val="FFFF00"/>
              </a:solidFill>
              <a:latin typeface="+mn-lt"/>
              <a:cs typeface="+mn-cs"/>
            </a:endParaRP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4400" dirty="0">
                <a:latin typeface="+mn-lt"/>
                <a:cs typeface="+mn-cs"/>
              </a:rPr>
              <a:t>порушення гемодинаміки </a:t>
            </a:r>
            <a:r>
              <a:rPr lang="ru-RU" sz="4400" dirty="0">
                <a:latin typeface="+mn-lt"/>
                <a:cs typeface="+mn-cs"/>
              </a:rPr>
              <a:t>малого кола </a:t>
            </a:r>
            <a:r>
              <a:rPr lang="ru-RU" sz="4400" dirty="0" err="1">
                <a:latin typeface="+mn-lt"/>
                <a:cs typeface="+mn-cs"/>
              </a:rPr>
              <a:t>кровообігу</a:t>
            </a:r>
            <a:r>
              <a:rPr lang="ru-RU" sz="4400" dirty="0">
                <a:latin typeface="+mn-lt"/>
                <a:cs typeface="+mn-cs"/>
              </a:rPr>
              <a:t>;</a:t>
            </a: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400" dirty="0" err="1">
                <a:latin typeface="+mn-lt"/>
                <a:cs typeface="+mn-cs"/>
              </a:rPr>
              <a:t>лімфостаз</a:t>
            </a:r>
            <a:r>
              <a:rPr lang="ru-RU" sz="4400" dirty="0">
                <a:latin typeface="+mn-lt"/>
                <a:cs typeface="+mn-cs"/>
              </a:rPr>
              <a:t>;</a:t>
            </a: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4400" dirty="0" err="1">
                <a:latin typeface="+mn-lt"/>
                <a:cs typeface="+mn-cs"/>
              </a:rPr>
              <a:t>розвиток</a:t>
            </a:r>
            <a:r>
              <a:rPr lang="ru-RU" sz="4400" dirty="0">
                <a:latin typeface="+mn-lt"/>
                <a:cs typeface="+mn-cs"/>
              </a:rPr>
              <a:t> </a:t>
            </a:r>
            <a:r>
              <a:rPr lang="ru-RU" sz="4400" dirty="0" err="1">
                <a:latin typeface="+mn-lt"/>
                <a:cs typeface="+mn-cs"/>
              </a:rPr>
              <a:t>сполучної</a:t>
            </a:r>
            <a:r>
              <a:rPr lang="ru-RU" sz="4400" dirty="0">
                <a:latin typeface="+mn-lt"/>
                <a:cs typeface="+mn-cs"/>
              </a:rPr>
              <a:t> </a:t>
            </a:r>
            <a:r>
              <a:rPr lang="ru-RU" sz="4400" dirty="0" err="1">
                <a:latin typeface="+mn-lt"/>
                <a:cs typeface="+mn-cs"/>
              </a:rPr>
              <a:t>тканини</a:t>
            </a:r>
            <a:r>
              <a:rPr lang="ru-RU" sz="4400" dirty="0">
                <a:latin typeface="+mn-lt"/>
                <a:cs typeface="+mn-cs"/>
              </a:rPr>
              <a:t>.</a:t>
            </a:r>
            <a:r>
              <a:rPr lang="ru-RU" sz="4400" dirty="0">
                <a:solidFill>
                  <a:srgbClr val="FFFF00"/>
                </a:solidFill>
                <a:latin typeface="+mn-lt"/>
                <a:cs typeface="+mn-cs"/>
              </a:rPr>
              <a:t>    </a:t>
            </a:r>
            <a:endParaRPr lang="ru-RU" sz="4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201613" y="620713"/>
            <a:ext cx="8748712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3200" b="1" dirty="0"/>
              <a:t>Показання до рентгенографії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600" b="1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/>
              <a:t>4. При онкологічних захворюваннях різної локалізації.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/>
              <a:t>5. Як рутинна діагностична процедура перед оперативними </a:t>
            </a:r>
            <a:r>
              <a:rPr lang="uk-UA" altLang="ru-RU" sz="2600" dirty="0" err="1"/>
              <a:t>втручаннями</a:t>
            </a:r>
            <a:r>
              <a:rPr lang="uk-UA" altLang="ru-RU" sz="2600" dirty="0"/>
              <a:t> різної локалізації.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/>
              <a:t>6. У відділеннях реанімації та інтенсивної терапії для оцінки загального стану хворого, в тому числі органів дихання і гемодинаміки малого кола кровообігу.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600" dirty="0"/>
              <a:t>7. При травматичних ушкодженнях органів грудної клітини та інших локалізацій.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D:\Наташа\Студенты\Рентген для студ 3 курс\Картинки для лекций\забол легких\Усиление легочн ри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93675"/>
            <a:ext cx="7840662" cy="666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3" descr="эмфиз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708150"/>
            <a:ext cx="48164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4" descr="Норма прям"/>
          <p:cNvPicPr>
            <a:picLocks noChangeAspect="1" noChangeArrowheads="1"/>
          </p:cNvPicPr>
          <p:nvPr/>
        </p:nvPicPr>
        <p:blipFill>
          <a:blip r:embed="rId3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400550" cy="3878262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26035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dirty="0">
                <a:solidFill>
                  <a:schemeClr val="tx1"/>
                </a:solidFill>
              </a:rPr>
              <a:t>РЕНТГЕНОГРАФІЯ ОРГАНІВ ГРУДНОЇ КЛІТИНИ</a:t>
            </a:r>
          </a:p>
        </p:txBody>
      </p:sp>
      <p:pic>
        <p:nvPicPr>
          <p:cNvPr id="12291" name="Picture 3" descr="Норма прям"/>
          <p:cNvPicPr>
            <a:picLocks noChangeAspect="1" noChangeArrowheads="1"/>
          </p:cNvPicPr>
          <p:nvPr/>
        </p:nvPicPr>
        <p:blipFill>
          <a:blip r:embed="rId2" cstate="print">
            <a:lum bright="-18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98513"/>
            <a:ext cx="3833812" cy="307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1514475" y="3876675"/>
            <a:ext cx="20649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В </a:t>
            </a:r>
            <a:r>
              <a:rPr lang="ru-RU" altLang="ru-RU" sz="1800" dirty="0" err="1">
                <a:solidFill>
                  <a:schemeClr val="tx1"/>
                </a:solidFill>
              </a:rPr>
              <a:t>прямій</a:t>
            </a:r>
            <a:r>
              <a:rPr lang="ru-RU" altLang="ru-RU" sz="1800" dirty="0">
                <a:solidFill>
                  <a:schemeClr val="tx1"/>
                </a:solidFill>
              </a:rPr>
              <a:t> </a:t>
            </a:r>
            <a:r>
              <a:rPr lang="ru-RU" altLang="ru-RU" sz="1800" dirty="0" err="1">
                <a:solidFill>
                  <a:schemeClr val="tx1"/>
                </a:solidFill>
              </a:rPr>
              <a:t>проекції</a:t>
            </a:r>
            <a:endParaRPr lang="ru-RU" altLang="ru-RU" sz="1800" dirty="0">
              <a:solidFill>
                <a:schemeClr val="tx1"/>
              </a:solidFill>
            </a:endParaRPr>
          </a:p>
        </p:txBody>
      </p:sp>
      <p:pic>
        <p:nvPicPr>
          <p:cNvPr id="12293" name="Picture 6" descr="рис%2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25" y="793750"/>
            <a:ext cx="2716213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5570538" y="3854450"/>
            <a:ext cx="2143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В </a:t>
            </a:r>
            <a:r>
              <a:rPr lang="ru-RU" altLang="ru-RU" sz="1800" dirty="0" err="1">
                <a:solidFill>
                  <a:schemeClr val="tx1"/>
                </a:solidFill>
              </a:rPr>
              <a:t>боковій</a:t>
            </a:r>
            <a:r>
              <a:rPr lang="ru-RU" altLang="ru-RU" sz="1800" dirty="0">
                <a:solidFill>
                  <a:schemeClr val="tx1"/>
                </a:solidFill>
              </a:rPr>
              <a:t> </a:t>
            </a:r>
            <a:r>
              <a:rPr lang="ru-RU" altLang="ru-RU" sz="1800" dirty="0" err="1">
                <a:solidFill>
                  <a:schemeClr val="tx1"/>
                </a:solidFill>
              </a:rPr>
              <a:t>проекції</a:t>
            </a:r>
            <a:endParaRPr lang="ru-RU" altLang="ru-RU" sz="1800" dirty="0">
              <a:solidFill>
                <a:schemeClr val="tx1"/>
              </a:solidFill>
            </a:endParaRPr>
          </a:p>
        </p:txBody>
      </p:sp>
      <p:sp>
        <p:nvSpPr>
          <p:cNvPr id="12295" name="Прямоугольник 1"/>
          <p:cNvSpPr>
            <a:spLocks noChangeArrowheads="1"/>
          </p:cNvSpPr>
          <p:nvPr/>
        </p:nvSpPr>
        <p:spPr bwMode="auto">
          <a:xfrm>
            <a:off x="0" y="4224338"/>
            <a:ext cx="91440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    Прямий рентгенівський знімок в передній проекції виконується у вертикальному положенні хворого.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     Пацієнтам, які знаходяться у важкому стані або без свідомості, в палаті інтенсивної терапії, в операційній, знімок виконується в горизонтальному положенні на спині в прямій задній проекції.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000" dirty="0">
                <a:solidFill>
                  <a:schemeClr val="tx1"/>
                </a:solidFill>
              </a:rPr>
              <a:t>     Боковий знімок органів грудної клітини виконується для більш точної топографічної діагностики та уточнення характеру патологічного процесу.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Наташа\Студенты\Рентген для студ 3 курс\Картинки для лекций\плеврит\плеври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196975"/>
            <a:ext cx="4687888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Прямоугольник 1"/>
          <p:cNvSpPr>
            <a:spLocks noChangeArrowheads="1"/>
          </p:cNvSpPr>
          <p:nvPr/>
        </p:nvSpPr>
        <p:spPr bwMode="auto">
          <a:xfrm>
            <a:off x="126471" y="0"/>
            <a:ext cx="898525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b="1" dirty="0">
                <a:solidFill>
                  <a:schemeClr val="tx1"/>
                </a:solidFill>
              </a:rPr>
              <a:t>Додаткові методики </a:t>
            </a:r>
            <a:r>
              <a:rPr lang="uk-UA" altLang="ru-RU" sz="2400" b="1" dirty="0" err="1">
                <a:solidFill>
                  <a:schemeClr val="tx1"/>
                </a:solidFill>
              </a:rPr>
              <a:t>рентгендослідження</a:t>
            </a:r>
            <a:r>
              <a:rPr lang="uk-UA" altLang="ru-RU" sz="2400" b="1" dirty="0">
                <a:solidFill>
                  <a:schemeClr val="tx1"/>
                </a:solidFill>
              </a:rPr>
              <a:t> легень: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400" b="1" u="sng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b="1" dirty="0">
                <a:solidFill>
                  <a:srgbClr val="FFFF00"/>
                </a:solidFill>
              </a:rPr>
              <a:t>Рентгенографія в косих проекціях </a:t>
            </a:r>
            <a:r>
              <a:rPr lang="ru-RU" altLang="ru-RU" sz="2800" dirty="0">
                <a:solidFill>
                  <a:schemeClr val="tx1"/>
                </a:solidFill>
              </a:rPr>
              <a:t>- при </a:t>
            </a:r>
            <a:r>
              <a:rPr lang="ru-RU" altLang="ru-RU" sz="2800" dirty="0" err="1">
                <a:solidFill>
                  <a:schemeClr val="tx1"/>
                </a:solidFill>
              </a:rPr>
              <a:t>дослідженні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інших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органів</a:t>
            </a:r>
            <a:r>
              <a:rPr lang="ru-RU" altLang="ru-RU" sz="2800" dirty="0">
                <a:solidFill>
                  <a:schemeClr val="tx1"/>
                </a:solidFill>
              </a:rPr>
              <a:t> і систем,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>
                <a:solidFill>
                  <a:schemeClr val="tx1"/>
                </a:solidFill>
              </a:rPr>
              <a:t>розташованих</a:t>
            </a:r>
            <a:r>
              <a:rPr lang="ru-RU" altLang="ru-RU" sz="2800" dirty="0">
                <a:solidFill>
                  <a:schemeClr val="tx1"/>
                </a:solidFill>
              </a:rPr>
              <a:t> в </a:t>
            </a:r>
            <a:r>
              <a:rPr lang="ru-RU" altLang="ru-RU" sz="2800" dirty="0" err="1">
                <a:solidFill>
                  <a:schemeClr val="tx1"/>
                </a:solidFill>
              </a:rPr>
              <a:t>грудній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порожнині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(при </a:t>
            </a:r>
            <a:r>
              <a:rPr lang="ru-RU" altLang="ru-RU" sz="2800" dirty="0" err="1">
                <a:solidFill>
                  <a:schemeClr val="tx1"/>
                </a:solidFill>
              </a:rPr>
              <a:t>дослідженні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серця</a:t>
            </a:r>
            <a:r>
              <a:rPr lang="ru-RU" altLang="ru-RU" sz="2800" dirty="0">
                <a:solidFill>
                  <a:schemeClr val="tx1"/>
                </a:solidFill>
              </a:rPr>
              <a:t>, </a:t>
            </a:r>
            <a:r>
              <a:rPr lang="ru-RU" altLang="ru-RU" sz="2800" dirty="0" err="1">
                <a:solidFill>
                  <a:schemeClr val="tx1"/>
                </a:solidFill>
              </a:rPr>
              <a:t>стравоходу</a:t>
            </a:r>
            <a:r>
              <a:rPr lang="ru-RU" altLang="ru-RU" sz="2800" dirty="0">
                <a:solidFill>
                  <a:schemeClr val="tx1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b="1" dirty="0" err="1">
                <a:solidFill>
                  <a:srgbClr val="FFFF00"/>
                </a:solidFill>
              </a:rPr>
              <a:t>Латерографія</a:t>
            </a:r>
            <a:r>
              <a:rPr lang="uk-UA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>
                <a:solidFill>
                  <a:schemeClr val="tx1"/>
                </a:solidFill>
              </a:rPr>
              <a:t>- </a:t>
            </a:r>
            <a:r>
              <a:rPr lang="ru-RU" altLang="ru-RU" sz="2800" dirty="0" err="1">
                <a:solidFill>
                  <a:schemeClr val="tx1"/>
                </a:solidFill>
              </a:rPr>
              <a:t>знімок</a:t>
            </a:r>
            <a:endParaRPr lang="ru-RU" altLang="ru-RU" sz="2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>
                <a:solidFill>
                  <a:schemeClr val="tx1"/>
                </a:solidFill>
              </a:rPr>
              <a:t>легень</a:t>
            </a:r>
            <a:r>
              <a:rPr lang="ru-RU" altLang="ru-RU" sz="2800" dirty="0">
                <a:solidFill>
                  <a:schemeClr val="tx1"/>
                </a:solidFill>
              </a:rPr>
              <a:t> при </a:t>
            </a:r>
            <a:r>
              <a:rPr lang="ru-RU" altLang="ru-RU" sz="2800" dirty="0" err="1">
                <a:solidFill>
                  <a:schemeClr val="tx1"/>
                </a:solidFill>
              </a:rPr>
              <a:t>положенні</a:t>
            </a:r>
            <a:endParaRPr lang="ru-RU" altLang="ru-RU" sz="2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хворого на </a:t>
            </a:r>
            <a:r>
              <a:rPr lang="ru-RU" altLang="ru-RU" sz="2800" dirty="0" err="1">
                <a:solidFill>
                  <a:schemeClr val="tx1"/>
                </a:solidFill>
              </a:rPr>
              <a:t>боці</a:t>
            </a:r>
            <a:r>
              <a:rPr lang="ru-RU" altLang="ru-RU" sz="2800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>
                <a:solidFill>
                  <a:schemeClr val="tx1"/>
                </a:solidFill>
              </a:rPr>
              <a:t>Показання</a:t>
            </a:r>
            <a:r>
              <a:rPr lang="ru-RU" altLang="ru-RU" sz="2800" dirty="0">
                <a:solidFill>
                  <a:schemeClr val="tx1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dirty="0" err="1">
                <a:solidFill>
                  <a:schemeClr val="tx1"/>
                </a:solidFill>
              </a:rPr>
              <a:t>виявлення</a:t>
            </a:r>
            <a:r>
              <a:rPr lang="ru-RU" altLang="ru-RU" sz="2800" dirty="0">
                <a:solidFill>
                  <a:schemeClr val="tx1"/>
                </a:solidFill>
              </a:rPr>
              <a:t> невеликих </a:t>
            </a:r>
            <a:r>
              <a:rPr lang="ru-RU" altLang="ru-RU" sz="2800" dirty="0" err="1">
                <a:solidFill>
                  <a:schemeClr val="tx1"/>
                </a:solidFill>
              </a:rPr>
              <a:t>кількостей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рідини</a:t>
            </a:r>
            <a:r>
              <a:rPr lang="ru-RU" altLang="ru-RU" sz="2800" dirty="0">
                <a:solidFill>
                  <a:schemeClr val="tx1"/>
                </a:solidFill>
              </a:rPr>
              <a:t> в </a:t>
            </a:r>
            <a:r>
              <a:rPr lang="ru-RU" altLang="ru-RU" sz="2800" dirty="0" err="1">
                <a:solidFill>
                  <a:schemeClr val="tx1"/>
                </a:solidFill>
              </a:rPr>
              <a:t>плевральній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</a:rPr>
              <a:t>порожнині</a:t>
            </a:r>
            <a:r>
              <a:rPr lang="ru-RU" altLang="ru-RU" sz="2800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800" b="1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b="1" dirty="0">
                <a:solidFill>
                  <a:srgbClr val="FFFF00"/>
                </a:solidFill>
              </a:rPr>
              <a:t>Рентгенографія в прямій проекції на видиху </a:t>
            </a:r>
            <a:r>
              <a:rPr lang="uk-UA" altLang="ru-RU" sz="2800" dirty="0">
                <a:solidFill>
                  <a:schemeClr val="tx1"/>
                </a:solidFill>
              </a:rPr>
              <a:t>-  виявлення пневмотораксу.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179388" y="1412875"/>
            <a:ext cx="9072562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solidFill>
                  <a:schemeClr val="tx1"/>
                </a:solidFill>
              </a:rPr>
              <a:t>виконується лікарем і полягає в дослідженні пацієнта безпосередньо </a:t>
            </a:r>
            <a:r>
              <a:rPr lang="ru-RU" altLang="ru-RU" sz="2400" dirty="0">
                <a:solidFill>
                  <a:schemeClr val="tx1"/>
                </a:solidFill>
              </a:rPr>
              <a:t>в момент </a:t>
            </a:r>
            <a:r>
              <a:rPr lang="ru-RU" altLang="ru-RU" sz="2400" dirty="0" err="1">
                <a:solidFill>
                  <a:schemeClr val="tx1"/>
                </a:solidFill>
              </a:rPr>
              <a:t>проходження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рентгенівського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випромінювання</a:t>
            </a:r>
            <a:r>
              <a:rPr lang="ru-RU" altLang="ru-RU" sz="2400" dirty="0">
                <a:solidFill>
                  <a:schemeClr val="tx1"/>
                </a:solidFill>
              </a:rPr>
              <a:t> через </a:t>
            </a:r>
            <a:r>
              <a:rPr lang="ru-RU" altLang="ru-RU" sz="2400" dirty="0" err="1">
                <a:solidFill>
                  <a:schemeClr val="tx1"/>
                </a:solidFill>
              </a:rPr>
              <a:t>органи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грудної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клітини</a:t>
            </a:r>
            <a:r>
              <a:rPr lang="ru-RU" altLang="ru-RU" sz="2400" dirty="0">
                <a:solidFill>
                  <a:schemeClr val="tx1"/>
                </a:solidFill>
              </a:rPr>
              <a:t> з </a:t>
            </a:r>
            <a:r>
              <a:rPr lang="ru-RU" altLang="ru-RU" sz="2400" dirty="0" err="1">
                <a:solidFill>
                  <a:schemeClr val="tx1"/>
                </a:solidFill>
              </a:rPr>
              <a:t>отриманням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зображення</a:t>
            </a:r>
            <a:r>
              <a:rPr lang="ru-RU" altLang="ru-RU" sz="2400" dirty="0">
                <a:solidFill>
                  <a:schemeClr val="tx1"/>
                </a:solidFill>
              </a:rPr>
              <a:t> на </a:t>
            </a:r>
            <a:r>
              <a:rPr lang="ru-RU" altLang="ru-RU" sz="2400" dirty="0" err="1">
                <a:solidFill>
                  <a:schemeClr val="tx1"/>
                </a:solidFill>
              </a:rPr>
              <a:t>моніторі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ru-RU" altLang="ru-RU" sz="2400" dirty="0" err="1">
                <a:solidFill>
                  <a:schemeClr val="tx1"/>
                </a:solidFill>
              </a:rPr>
              <a:t>відеосистеми</a:t>
            </a:r>
            <a:r>
              <a:rPr lang="ru-RU" altLang="ru-RU" sz="2400" dirty="0">
                <a:solidFill>
                  <a:schemeClr val="tx1"/>
                </a:solidFill>
              </a:rPr>
              <a:t>.</a:t>
            </a:r>
            <a:r>
              <a:rPr lang="uk-UA" altLang="ru-RU" sz="2400" dirty="0">
                <a:solidFill>
                  <a:schemeClr val="tx1"/>
                </a:solidFill>
              </a:rPr>
              <a:t> 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4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b="1" dirty="0">
                <a:solidFill>
                  <a:srgbClr val="FFFF00"/>
                </a:solidFill>
              </a:rPr>
              <a:t>Показання для рентгеноскопії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>
                <a:solidFill>
                  <a:schemeClr val="tx1"/>
                </a:solidFill>
              </a:rPr>
              <a:t>1. Проведення </a:t>
            </a:r>
            <a:r>
              <a:rPr lang="uk-UA" altLang="ru-RU" sz="2800" dirty="0" err="1">
                <a:solidFill>
                  <a:schemeClr val="tx1"/>
                </a:solidFill>
              </a:rPr>
              <a:t>поліпозиційного</a:t>
            </a:r>
            <a:r>
              <a:rPr lang="uk-UA" altLang="ru-RU" sz="2800" dirty="0">
                <a:solidFill>
                  <a:schemeClr val="tx1"/>
                </a:solidFill>
              </a:rPr>
              <a:t> дослідження.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>
                <a:solidFill>
                  <a:schemeClr val="tx1"/>
                </a:solidFill>
              </a:rPr>
              <a:t>2. Уточнення локалізації патологічного утворення на підставі його рухомості при диханні (пристінкові утворення, утворення в легені).</a:t>
            </a:r>
            <a:r>
              <a:rPr lang="uk-UA" altLang="ru-RU" sz="2400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663079" y="280300"/>
            <a:ext cx="6512511" cy="792088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  <a:effectLst/>
              </a:rPr>
              <a:t>Рентгеноскопія</a:t>
            </a:r>
            <a:br>
              <a:rPr lang="uk-UA" dirty="0">
                <a:effectLst/>
              </a:rPr>
            </a:br>
            <a:endParaRPr lang="uk-UA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AMT_MUSIC" val="2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1336</TotalTime>
  <Words>2477</Words>
  <Application>Microsoft Macintosh PowerPoint</Application>
  <PresentationFormat>On-screen Show (4:3)</PresentationFormat>
  <Paragraphs>402</Paragraphs>
  <Slides>61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Calibri</vt:lpstr>
      <vt:lpstr>Comic Sans MS</vt:lpstr>
      <vt:lpstr>Georgia</vt:lpstr>
      <vt:lpstr>Times New Roman</vt:lpstr>
      <vt:lpstr>Trebuchet MS</vt:lpstr>
      <vt:lpstr>Воздушный поток</vt:lpstr>
      <vt:lpstr>Променеве дослідження органів дихання,                              синдроми                                                      патології           </vt:lpstr>
      <vt:lpstr>Методи і методики променевого дослідження органів  грудної клітини</vt:lpstr>
      <vt:lpstr>Флюорографія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Бронхографія </vt:lpstr>
      <vt:lpstr>PowerPoint Presentation</vt:lpstr>
      <vt:lpstr>Ангіографія </vt:lpstr>
      <vt:lpstr>PowerPoint Presentation</vt:lpstr>
      <vt:lpstr>Ангіографія </vt:lpstr>
      <vt:lpstr>Компьютерна  томографія </vt:lpstr>
      <vt:lpstr>PowerPoint Presentation</vt:lpstr>
      <vt:lpstr>PowerPoint Presentation</vt:lpstr>
      <vt:lpstr>Магнітно-резонансна томографія </vt:lpstr>
      <vt:lpstr>Ультразвукове дослідження </vt:lpstr>
      <vt:lpstr>PowerPoint Presentation</vt:lpstr>
      <vt:lpstr>Радіоізотопне дослідження  </vt:lpstr>
      <vt:lpstr>Радіоізотопне дослідження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Обмежені затемнення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</dc:creator>
  <cp:lastModifiedBy>Microsoft Office User</cp:lastModifiedBy>
  <cp:revision>214</cp:revision>
  <dcterms:created xsi:type="dcterms:W3CDTF">2011-08-06T18:08:31Z</dcterms:created>
  <dcterms:modified xsi:type="dcterms:W3CDTF">2021-09-02T17:10:12Z</dcterms:modified>
</cp:coreProperties>
</file>