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855" r:id="rId2"/>
    <p:sldMasterId id="2147483895" r:id="rId3"/>
    <p:sldMasterId id="2147483907" r:id="rId4"/>
    <p:sldMasterId id="2147483919" r:id="rId5"/>
  </p:sldMasterIdLst>
  <p:notesMasterIdLst>
    <p:notesMasterId r:id="rId51"/>
  </p:notesMasterIdLst>
  <p:sldIdLst>
    <p:sldId id="256" r:id="rId6"/>
    <p:sldId id="273" r:id="rId7"/>
    <p:sldId id="275" r:id="rId8"/>
    <p:sldId id="343" r:id="rId9"/>
    <p:sldId id="303" r:id="rId10"/>
    <p:sldId id="337" r:id="rId11"/>
    <p:sldId id="277" r:id="rId12"/>
    <p:sldId id="278" r:id="rId13"/>
    <p:sldId id="314" r:id="rId14"/>
    <p:sldId id="329" r:id="rId15"/>
    <p:sldId id="315" r:id="rId16"/>
    <p:sldId id="341" r:id="rId17"/>
    <p:sldId id="279" r:id="rId18"/>
    <p:sldId id="285" r:id="rId19"/>
    <p:sldId id="292" r:id="rId20"/>
    <p:sldId id="287" r:id="rId21"/>
    <p:sldId id="286" r:id="rId22"/>
    <p:sldId id="289" r:id="rId23"/>
    <p:sldId id="291" r:id="rId24"/>
    <p:sldId id="288" r:id="rId25"/>
    <p:sldId id="336" r:id="rId26"/>
    <p:sldId id="280" r:id="rId27"/>
    <p:sldId id="281" r:id="rId28"/>
    <p:sldId id="282" r:id="rId29"/>
    <p:sldId id="283" r:id="rId30"/>
    <p:sldId id="290" r:id="rId31"/>
    <p:sldId id="345" r:id="rId32"/>
    <p:sldId id="340" r:id="rId33"/>
    <p:sldId id="331" r:id="rId34"/>
    <p:sldId id="308" r:id="rId35"/>
    <p:sldId id="346" r:id="rId36"/>
    <p:sldId id="326" r:id="rId37"/>
    <p:sldId id="330" r:id="rId38"/>
    <p:sldId id="332" r:id="rId39"/>
    <p:sldId id="310" r:id="rId40"/>
    <p:sldId id="327" r:id="rId41"/>
    <p:sldId id="320" r:id="rId42"/>
    <p:sldId id="325" r:id="rId43"/>
    <p:sldId id="311" r:id="rId44"/>
    <p:sldId id="324" r:id="rId45"/>
    <p:sldId id="333" r:id="rId46"/>
    <p:sldId id="321" r:id="rId47"/>
    <p:sldId id="335" r:id="rId48"/>
    <p:sldId id="342" r:id="rId49"/>
    <p:sldId id="344" r:id="rId5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6"/>
  </p:normalViewPr>
  <p:slideViewPr>
    <p:cSldViewPr>
      <p:cViewPr varScale="1">
        <p:scale>
          <a:sx n="111" d="100"/>
          <a:sy n="111" d="100"/>
        </p:scale>
        <p:origin x="1680" y="2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1C382192-E4FE-4CFF-93AE-F0D1B8591D5F}" type="datetimeFigureOut">
              <a:rPr lang="uk-UA"/>
              <a:pPr>
                <a:defRPr/>
              </a:pPr>
              <a:t>02.09.21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5801407-D1EB-4169-8D24-0EAE6901C4DF}" type="slidenum">
              <a:rPr lang="uk-UA" altLang="ru-RU"/>
              <a:pPr/>
              <a:t>‹#›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3446944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altLang="ru-RU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C6C5AED-D9A8-4B89-B44F-578258566CEE}" type="slidenum">
              <a:rPr lang="uk-UA" altLang="ru-RU"/>
              <a:pPr eaLnBrk="1" hangingPunct="1"/>
              <a:t>1</a:t>
            </a:fld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2894454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A3B76-C8E2-483E-B68D-0CDCF2FE8E29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8B908-F6B8-4967-A3FD-127F6CB1FB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7189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ED121-5BAA-47AF-9A51-DCFC4069AB16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B609D8-C06C-49AA-AF85-DD245BC0FF6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434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F9883-0AAC-4D9A-B6A2-51FB45331BA6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D6E6B9-4DFA-4370-9A05-8EDCCA36E5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4491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520B2-0AA2-4AB1-BB0D-F0FE5229AAF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D209B6-DF09-4012-9692-7D430FF213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3602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22F75-8089-4119-A01C-DBD18D08CA78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C2572B2-D979-40B4-B4AB-965338F5C43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5541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EA25D-5CC0-43B6-BD5B-4A7E2CDCF0DF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0F3A65-1840-440E-815A-CE90A46FB6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8468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6CDBF-33D3-47A0-B4A5-C7971ACD8F0B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3B9C6176-948A-44CA-AD97-351233EED35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1630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1F13D-E76B-480F-9E1B-17BE5D606836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79B53-13DD-46B5-ABAD-61A2BFCCF16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40407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2D0CD-83EE-4D03-B25C-86EDE9ADF0B0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540328-1D6E-48BA-A447-71D6DDC154F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24465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88983-D6F7-4497-BEE1-53DFEE12BFE1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2F6FFC-9D68-4243-8AD5-78EF47FAF78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50119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7A1B2-E9A7-4BDD-BD5F-1C048BDA4C5E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A67A76-5FCA-4D2F-BF16-6879F3E1BE8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0088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7F7A2-51CC-49BB-B307-95D8ECAEBA31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2579DAE-3022-4497-AF4A-B6226DA6DE1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03670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E7803-A9F0-41E9-B34D-18728487998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BBF80D-F313-4741-B953-4E20B9C35D6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59086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B0A5B-3549-47C2-8C70-64746D5F81DF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5F0F7D-DFB5-4D90-BEA1-E456B0932E0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72606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F1893-3511-455F-A9FA-17D8859FB630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F7A08C-1F86-48F9-A2B1-00B235B3A2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2106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24B04-BB19-4B3F-BBF1-15743C6A95A2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6C2AD-7FD0-43B3-B887-35496B0020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79032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4711E-5FC7-42F7-84D5-23D632F2136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CC83F59-7E03-4C77-8E94-3D23FC96D5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57321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78514-B047-4510-80E3-EF8F6A72428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F8A4F2-3B3D-47DD-82CF-B39FB5FFD1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2296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C9AA7-E1A2-42B4-BACD-DEE804A35716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BED246C6-FCCA-4D02-AF26-02174F9BEA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29477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DB80B-A546-4281-A1BE-8B951FC7F69E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C85703-21E0-4626-9BCF-085EF14BD49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04943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53E29-068B-4318-93D0-ECAB848B038A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DD406B-8862-4BB4-B656-EA2CE31946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62241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3457B-B328-42FE-A2F7-170549B8A870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9B3963-E1AC-4DF8-B557-D85F5B1A9E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31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C4784-4E61-4A03-A06E-26C1EA2F7A3D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34DD6C-8133-4AF1-884D-43C325EC40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1694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AF68A-649D-402A-A8C6-DDE1A4C192AF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399BB-E2BB-4061-9D8C-9E341E0BDC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06210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60177-7086-4298-9EB0-0F2C47CE6793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D90AB4-5E15-4CB6-8D0B-E90D38F0B2E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01665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63978-8412-47D9-991F-3CDF43C6C1DB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3F1E74-FCB1-4A81-B52E-BC9E86A0C3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635345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4F02A-19B1-421D-8C26-622F090C732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A12E05-7241-4EEC-9ABA-7CAAE6C038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61650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3752-D7B6-4887-9068-8ECE41C727B8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940754-1027-48E9-B3D2-9C57C3216EE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3005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EFD2A-B7D6-465F-ACEE-444854AA758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9238CBD-8ED1-4C73-9D45-361DCDE906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51468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7A7E6-21C5-4E81-860E-85BC6E6D153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092E4F-0A9A-406A-884E-205CBE663FF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80983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1955F-BD61-4B91-91FC-CACC260ACACB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6FECD52B-92F0-44D7-8F35-06FD0A671D7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51525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29B1C-454D-40C8-B9C6-6AA23FD6E683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7E5A6A-2480-443F-8535-DFEB72FEE0E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61663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13254-8D79-45B4-B70E-433E2DD2F1B0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F8DD0-A986-4E4F-95A9-A2286A676E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1191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9A2DB-D7D1-42CB-AB39-AB9A23DD1DFA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4248F04A-33EF-4FAC-9C91-BDEF59C882C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96648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73BD7-BE50-4772-B8C0-31337C55FF9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339842-F0FC-48FE-B7EE-A8DFE4597C4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95182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7DA13-C8C2-4CD4-9132-BEF5F5771012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AB2F1-6987-4E79-A8C5-B333030D2D9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1694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D64BD-C900-4FB4-804C-46D4C10A01FF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1EBB50-C065-465A-807E-09E509AF81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5295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8A27C-2CFD-4CDA-90D7-0BE5DF491661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202FC2-A862-40A4-89E0-82BE29A1967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43293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EFDDA-3D77-4F3C-A3DE-C1AE1DF4095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B51718-2C6F-4FF7-99FD-DFE413E3C1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31126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D00CF-D657-41A8-B3AF-7D5F2B897F29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4CE02C-BCC4-44CA-ACAB-EF37B0B821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13218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908B1-204C-4FA9-9B72-56291D835BB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075762E-0545-4D10-AF7B-21E76EA2CC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22848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25997-1F86-4DAF-AC33-B7B7F9D5085F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D02422-472F-4152-88A9-4870847ABFB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485653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D86DA-765A-4EF7-8B00-0DF3C948919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FB2C85F5-CC69-45DE-81C2-1502A000D5B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71520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2266D-371D-499C-A866-F81F52C609F7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279CBC-153D-495F-8886-A4A53A532EB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3973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A7651-08CE-4669-A43C-071AFD90C1B2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DEAE1B-B91D-4183-9424-F866B37F24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6338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EB212-B180-48B7-9865-B449194F514F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5F43AE-C81A-4D09-B57F-966D050352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9370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99854-83EE-4A61-B181-009CD0E2AF0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285535-8028-4F57-8F43-33FD089BF26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98741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4C0FB-294A-473F-ACCB-1BC95374EB57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650D54-2428-4BF7-AF81-23549592A0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73102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AFF3D-F12A-4CC2-81E7-4DEC08B3EE8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1C850-01D5-40A5-8D84-9992AC016BA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18622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E1E17-A3D8-4BEC-875A-605595E3E4F4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43865-D610-4C56-9566-153E75CBF8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84713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FE2C7-A6AA-472E-83DB-825A52CC6AB1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452B7B-CA0C-4BBB-83E0-BB9E5CB504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5527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1FFC8-848E-4E69-A8BD-C1A1556EAB02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293CA-E7BC-4A49-819D-225D47CC755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5493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6F582-7F99-43AC-B4AC-438037D6EEEE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4398B6-44AD-4323-A901-5E4360EE316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5510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6F633-CA5C-48F8-A94A-F5A522E69045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9CC95-10BA-45FC-89FC-54C5FC95BEE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3962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4D185-2336-4BD9-85F8-C20080482928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6546A-3FD3-46F7-8431-9299AF9D257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9707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53CB37-791F-4DDE-8F07-32666A7B7663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</a:defRPr>
            </a:lvl1pPr>
          </a:lstStyle>
          <a:p>
            <a:fld id="{A75B87E8-7DCB-4771-92D9-068A23F6202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56" r:id="rId1"/>
    <p:sldLayoutId id="2147484016" r:id="rId2"/>
    <p:sldLayoutId id="2147484057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58" r:id="rId9"/>
    <p:sldLayoutId id="2147484022" r:id="rId10"/>
    <p:sldLayoutId id="2147484023" r:id="rId11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7E15C2-A24D-4911-BA6D-BEBBE9DD797F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</a:defRPr>
            </a:lvl1pPr>
          </a:lstStyle>
          <a:p>
            <a:fld id="{0E2CB0F4-B38A-4E0C-9F49-88BB9C55B77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59" r:id="rId1"/>
    <p:sldLayoutId id="2147484024" r:id="rId2"/>
    <p:sldLayoutId id="2147484060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61" r:id="rId9"/>
    <p:sldLayoutId id="2147484030" r:id="rId10"/>
    <p:sldLayoutId id="2147484031" r:id="rId11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08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EC7333-B023-4876-B87B-943C3FBAE352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</a:defRPr>
            </a:lvl1pPr>
          </a:lstStyle>
          <a:p>
            <a:fld id="{D998BCBA-4E3D-497D-B5AF-0D0AFC1456A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62" r:id="rId1"/>
    <p:sldLayoutId id="2147484032" r:id="rId2"/>
    <p:sldLayoutId id="2147484063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64" r:id="rId9"/>
    <p:sldLayoutId id="2147484038" r:id="rId10"/>
    <p:sldLayoutId id="2147484039" r:id="rId11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10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2CBE9A-25FE-47E7-8D29-1D40E344B1F9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</a:defRPr>
            </a:lvl1pPr>
          </a:lstStyle>
          <a:p>
            <a:fld id="{33D8CAED-A380-4E61-AB81-F8C9A579879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65" r:id="rId1"/>
    <p:sldLayoutId id="2147484040" r:id="rId2"/>
    <p:sldLayoutId id="2147484066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67" r:id="rId9"/>
    <p:sldLayoutId id="2147484046" r:id="rId10"/>
    <p:sldLayoutId id="2147484047" r:id="rId11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1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47FBA7-8E35-4F06-B905-47D698F88453}" type="datetimeFigureOut">
              <a:rPr lang="ru-RU"/>
              <a:pPr>
                <a:defRPr/>
              </a:pPr>
              <a:t>02.09.2021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white">
                    <a:lumMod val="50000"/>
                    <a:lumOff val="50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FFFFF"/>
                </a:solidFill>
              </a:defRPr>
            </a:lvl1pPr>
          </a:lstStyle>
          <a:p>
            <a:fld id="{ECEAEBB2-8693-437E-B502-6622275860C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68" r:id="rId1"/>
    <p:sldLayoutId id="2147484048" r:id="rId2"/>
    <p:sldLayoutId id="2147484069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70" r:id="rId9"/>
    <p:sldLayoutId id="2147484054" r:id="rId10"/>
    <p:sldLayoutId id="2147484055" r:id="rId11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FFFFFF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D:\Наташа\Студенты\Рентген для студ 3 курс\Картинки для лекций\сердце\СКТ 3D коронар арт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065588"/>
            <a:ext cx="5795963" cy="279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2" descr="C:\Users\Наталья\Desktop\2843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4"/>
          <a:stretch>
            <a:fillRect/>
          </a:stretch>
        </p:blipFill>
        <p:spPr bwMode="auto">
          <a:xfrm>
            <a:off x="9525" y="0"/>
            <a:ext cx="4265613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5" descr="D:\Наташа\Студенты\Рентген для студ 3 курс\Картинки для лекций\сердце\КТ аневризма аорты брюш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94"/>
          <a:stretch>
            <a:fillRect/>
          </a:stretch>
        </p:blipFill>
        <p:spPr bwMode="auto">
          <a:xfrm>
            <a:off x="6588125" y="998538"/>
            <a:ext cx="2862263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70683" y="22503"/>
            <a:ext cx="9576048" cy="3877836"/>
          </a:xfrm>
        </p:spPr>
        <p:txBody>
          <a:bodyPr/>
          <a:lstStyle/>
          <a:p>
            <a:pPr marL="18288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          </a:t>
            </a:r>
            <a:r>
              <a:rPr lang="ru-RU" sz="4800" dirty="0" err="1">
                <a:solidFill>
                  <a:schemeClr val="tx1"/>
                </a:solidFill>
              </a:rPr>
              <a:t>Променева</a:t>
            </a:r>
            <a:r>
              <a:rPr lang="ru-RU" sz="4800" dirty="0">
                <a:solidFill>
                  <a:schemeClr val="tx1"/>
                </a:solidFill>
              </a:rPr>
              <a:t> д</a:t>
            </a:r>
            <a:r>
              <a:rPr lang="uk-UA" sz="4800" dirty="0">
                <a:solidFill>
                  <a:schemeClr val="tx1"/>
                </a:solidFill>
              </a:rPr>
              <a:t>і</a:t>
            </a:r>
            <a:r>
              <a:rPr lang="ru-RU" sz="4800" dirty="0">
                <a:solidFill>
                  <a:schemeClr val="tx1"/>
                </a:solidFill>
              </a:rPr>
              <a:t>агностика </a:t>
            </a:r>
            <a:br>
              <a:rPr lang="ru-RU" sz="4800" dirty="0">
                <a:solidFill>
                  <a:schemeClr val="tx1"/>
                </a:solidFill>
              </a:rPr>
            </a:br>
            <a:r>
              <a:rPr lang="ru-RU" sz="4800" dirty="0">
                <a:solidFill>
                  <a:schemeClr val="tx1"/>
                </a:solidFill>
              </a:rPr>
              <a:t>         </a:t>
            </a:r>
            <a:br>
              <a:rPr lang="ru-RU" sz="4800" dirty="0">
                <a:solidFill>
                  <a:schemeClr val="tx1"/>
                </a:solidFill>
              </a:rPr>
            </a:br>
            <a:r>
              <a:rPr lang="ru-RU" sz="4800" dirty="0">
                <a:solidFill>
                  <a:schemeClr val="tx1"/>
                </a:solidFill>
              </a:rPr>
              <a:t>                  </a:t>
            </a:r>
            <a:r>
              <a:rPr lang="ru-RU" sz="4800" dirty="0" err="1">
                <a:solidFill>
                  <a:schemeClr val="tx1"/>
                </a:solidFill>
              </a:rPr>
              <a:t>захворювань</a:t>
            </a:r>
            <a:r>
              <a:rPr lang="ru-RU" sz="4800" dirty="0">
                <a:solidFill>
                  <a:schemeClr val="tx1"/>
                </a:solidFill>
              </a:rPr>
              <a:t> </a:t>
            </a:r>
            <a:br>
              <a:rPr lang="ru-RU" sz="4800" dirty="0">
                <a:solidFill>
                  <a:schemeClr val="tx1"/>
                </a:solidFill>
              </a:rPr>
            </a:br>
            <a:br>
              <a:rPr lang="ru-RU" sz="4800" dirty="0">
                <a:solidFill>
                  <a:schemeClr val="tx1"/>
                </a:solidFill>
              </a:rPr>
            </a:br>
            <a:r>
              <a:rPr lang="ru-RU" sz="4800" dirty="0">
                <a:solidFill>
                  <a:schemeClr val="tx1"/>
                </a:solidFill>
              </a:rPr>
              <a:t> </a:t>
            </a:r>
            <a:r>
              <a:rPr lang="ru-RU" sz="6000" dirty="0" err="1">
                <a:solidFill>
                  <a:schemeClr val="tx1"/>
                </a:solidFill>
              </a:rPr>
              <a:t>серця</a:t>
            </a:r>
            <a:r>
              <a:rPr lang="ru-RU" sz="6000" dirty="0">
                <a:solidFill>
                  <a:schemeClr val="tx1"/>
                </a:solidFill>
              </a:rPr>
              <a:t> і </a:t>
            </a:r>
            <a:r>
              <a:rPr lang="ru-RU" sz="6000" dirty="0" err="1">
                <a:solidFill>
                  <a:schemeClr val="tx1"/>
                </a:solidFill>
              </a:rPr>
              <a:t>судин</a:t>
            </a:r>
            <a:endParaRPr lang="ru-RU" sz="6000" dirty="0">
              <a:solidFill>
                <a:schemeClr val="tx1"/>
              </a:solidFill>
            </a:endParaRPr>
          </a:p>
        </p:txBody>
      </p:sp>
      <p:sp>
        <p:nvSpPr>
          <p:cNvPr id="21510" name="Прямоугольник 5"/>
          <p:cNvSpPr>
            <a:spLocks noChangeArrowheads="1"/>
          </p:cNvSpPr>
          <p:nvPr/>
        </p:nvSpPr>
        <p:spPr bwMode="auto">
          <a:xfrm>
            <a:off x="7318085" y="5594350"/>
            <a:ext cx="1847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Наталья\Desktop\Перегородки норм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81075"/>
            <a:ext cx="7905750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:\УЗИ новое\ССС\Сердце норма\Мерседе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2" t="6149" r="22417" b="15851"/>
          <a:stretch>
            <a:fillRect/>
          </a:stretch>
        </p:blipFill>
        <p:spPr bwMode="auto">
          <a:xfrm>
            <a:off x="-28575" y="0"/>
            <a:ext cx="5032375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 descr="F:\УЗИ новое\ССС\Сердце норма\Открытый мерс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05" t="5901" r="25473" b="14767"/>
          <a:stretch>
            <a:fillRect/>
          </a:stretch>
        </p:blipFill>
        <p:spPr bwMode="auto">
          <a:xfrm>
            <a:off x="4324350" y="1571625"/>
            <a:ext cx="4819650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6" descr="http://www.medison.ru/uzi/img/p5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5"/>
          <a:stretch>
            <a:fillRect/>
          </a:stretch>
        </p:blipFill>
        <p:spPr bwMode="auto">
          <a:xfrm>
            <a:off x="185738" y="1611313"/>
            <a:ext cx="6696075" cy="444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Прямоугольник 1"/>
          <p:cNvSpPr>
            <a:spLocks noChangeArrowheads="1"/>
          </p:cNvSpPr>
          <p:nvPr/>
        </p:nvSpPr>
        <p:spPr bwMode="auto">
          <a:xfrm>
            <a:off x="185738" y="260350"/>
            <a:ext cx="8785225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Одновимірна</a:t>
            </a:r>
            <a:r>
              <a:rPr lang="ru-RU" altLang="ru-RU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4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ехокардіографія</a:t>
            </a:r>
            <a:r>
              <a:rPr lang="ru-RU" altLang="ru-RU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(М-режим) </a:t>
            </a:r>
            <a:r>
              <a:rPr lang="ru-RU" altLang="ru-RU" sz="2400" dirty="0">
                <a:solidFill>
                  <a:srgbClr val="FFFFFF"/>
                </a:solidFill>
              </a:rPr>
              <a:t>- </a:t>
            </a:r>
            <a:r>
              <a:rPr lang="ru-RU" altLang="ru-RU" sz="2400" dirty="0" err="1">
                <a:solidFill>
                  <a:srgbClr val="FFFFFF"/>
                </a:solidFill>
              </a:rPr>
              <a:t>графічне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зображення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руху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стінок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серця</a:t>
            </a:r>
            <a:r>
              <a:rPr lang="ru-RU" altLang="ru-RU" sz="2400" dirty="0">
                <a:solidFill>
                  <a:srgbClr val="FFFFFF"/>
                </a:solidFill>
              </a:rPr>
              <a:t> і </a:t>
            </a:r>
            <a:r>
              <a:rPr lang="ru-RU" altLang="ru-RU" sz="2400" dirty="0" err="1">
                <a:solidFill>
                  <a:srgbClr val="FFFFFF"/>
                </a:solidFill>
              </a:rPr>
              <a:t>стулок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клапанів</a:t>
            </a:r>
            <a:r>
              <a:rPr lang="ru-RU" altLang="ru-RU" sz="2400" dirty="0">
                <a:solidFill>
                  <a:srgbClr val="FFFFFF"/>
                </a:solidFill>
              </a:rPr>
              <a:t> у </a:t>
            </a:r>
            <a:r>
              <a:rPr lang="ru-RU" altLang="ru-RU" sz="2400" dirty="0" err="1">
                <a:solidFill>
                  <a:srgbClr val="FFFFFF"/>
                </a:solidFill>
              </a:rPr>
              <a:t>часі</a:t>
            </a:r>
            <a:r>
              <a:rPr lang="ru-RU" altLang="ru-RU" sz="2400" dirty="0">
                <a:solidFill>
                  <a:srgbClr val="FFFFFF"/>
                </a:solidFill>
              </a:rPr>
              <a:t>. </a:t>
            </a:r>
            <a:r>
              <a:rPr lang="ru-RU" altLang="ru-RU" sz="2400" dirty="0" err="1">
                <a:solidFill>
                  <a:srgbClr val="FFFFFF"/>
                </a:solidFill>
              </a:rPr>
              <a:t>Використовується</a:t>
            </a:r>
            <a:r>
              <a:rPr lang="ru-RU" altLang="ru-RU" sz="2400" dirty="0">
                <a:solidFill>
                  <a:srgbClr val="FFFFFF"/>
                </a:solidFill>
              </a:rPr>
              <a:t> для </a:t>
            </a:r>
            <a:r>
              <a:rPr lang="ru-RU" altLang="ru-RU" sz="2400" dirty="0" err="1">
                <a:solidFill>
                  <a:srgbClr val="FFFFFF"/>
                </a:solidFill>
              </a:rPr>
              <a:t>дослідження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руху</a:t>
            </a:r>
            <a:r>
              <a:rPr lang="ru-RU" altLang="ru-RU" sz="2400" dirty="0">
                <a:solidFill>
                  <a:srgbClr val="FFFFFF"/>
                </a:solidFill>
              </a:rPr>
              <a:t> структур </a:t>
            </a:r>
            <a:r>
              <a:rPr lang="ru-RU" altLang="ru-RU" sz="2400" dirty="0" err="1">
                <a:solidFill>
                  <a:srgbClr val="FFFFFF"/>
                </a:solidFill>
              </a:rPr>
              <a:t>серця</a:t>
            </a:r>
            <a:r>
              <a:rPr lang="ru-RU" altLang="ru-RU" sz="2400" dirty="0">
                <a:solidFill>
                  <a:srgbClr val="FFFFFF"/>
                </a:solidFill>
              </a:rPr>
              <a:t>.</a:t>
            </a:r>
          </a:p>
          <a:p>
            <a:pPr eaLnBrk="1" hangingPunct="1"/>
            <a:r>
              <a:rPr lang="ru-RU" altLang="ru-RU" sz="2400" dirty="0">
                <a:solidFill>
                  <a:srgbClr val="FFFFFF"/>
                </a:solidFill>
              </a:rPr>
              <a:t>                                                           </a:t>
            </a:r>
          </a:p>
          <a:p>
            <a:pPr eaLnBrk="1" hangingPunct="1"/>
            <a:endParaRPr lang="ru-RU" altLang="ru-RU" sz="2400" dirty="0">
              <a:solidFill>
                <a:srgbClr val="FFFFFF"/>
              </a:solidFill>
            </a:endParaRPr>
          </a:p>
          <a:p>
            <a:pPr eaLnBrk="1" hangingPunct="1"/>
            <a:r>
              <a:rPr lang="ru-RU" altLang="ru-RU" sz="2400" dirty="0">
                <a:solidFill>
                  <a:srgbClr val="FFFFFF"/>
                </a:solidFill>
              </a:rPr>
              <a:t>                                                          </a:t>
            </a:r>
            <a:r>
              <a:rPr lang="ru-RU" altLang="ru-RU" sz="2400" b="1" dirty="0">
                <a:latin typeface="Comic Sans MS" panose="030F0702030302020204" pitchFamily="66" charset="0"/>
              </a:rPr>
              <a:t>В-режим</a:t>
            </a:r>
            <a:endParaRPr lang="ru-RU" altLang="ru-RU" sz="2400" dirty="0"/>
          </a:p>
          <a:p>
            <a:pPr eaLnBrk="1" hangingPunct="1"/>
            <a:endParaRPr lang="ru-RU" altLang="ru-RU" sz="2400" dirty="0">
              <a:solidFill>
                <a:srgbClr val="FFFFFF"/>
              </a:solidFill>
            </a:endParaRPr>
          </a:p>
          <a:p>
            <a:pPr eaLnBrk="1" hangingPunct="1"/>
            <a:endParaRPr lang="ru-RU" altLang="ru-RU" sz="2400" dirty="0">
              <a:solidFill>
                <a:srgbClr val="FFFFFF"/>
              </a:solidFill>
            </a:endParaRPr>
          </a:p>
          <a:p>
            <a:pPr eaLnBrk="1" hangingPunct="1"/>
            <a:endParaRPr lang="ru-RU" altLang="ru-RU" sz="2400" dirty="0">
              <a:solidFill>
                <a:srgbClr val="FFFFFF"/>
              </a:solidFill>
            </a:endParaRPr>
          </a:p>
          <a:p>
            <a:pPr eaLnBrk="1" hangingPunct="1"/>
            <a:endParaRPr lang="ru-RU" altLang="ru-RU" sz="2400" dirty="0">
              <a:solidFill>
                <a:srgbClr val="FFFFFF"/>
              </a:solidFill>
            </a:endParaRPr>
          </a:p>
          <a:p>
            <a:pPr eaLnBrk="1" hangingPunct="1"/>
            <a:endParaRPr lang="ru-RU" altLang="ru-RU" sz="2400" dirty="0">
              <a:solidFill>
                <a:srgbClr val="FFFFFF"/>
              </a:solidFill>
            </a:endParaRPr>
          </a:p>
          <a:p>
            <a:pPr eaLnBrk="1" hangingPunct="1"/>
            <a:r>
              <a:rPr lang="ru-RU" altLang="ru-RU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                                                     </a:t>
            </a:r>
            <a:r>
              <a:rPr lang="ru-RU" altLang="ru-RU" sz="2400" b="1" dirty="0">
                <a:latin typeface="Comic Sans MS" panose="030F0702030302020204" pitchFamily="66" charset="0"/>
              </a:rPr>
              <a:t>М-режим</a:t>
            </a:r>
            <a:endParaRPr lang="ru-RU" altLang="ru-RU" sz="2400" dirty="0"/>
          </a:p>
          <a:p>
            <a:pPr eaLnBrk="1" hangingPunct="1"/>
            <a:endParaRPr lang="ru-RU" altLang="ru-RU" sz="2400" dirty="0">
              <a:solidFill>
                <a:srgbClr val="FFFFFF"/>
              </a:solidFill>
            </a:endParaRPr>
          </a:p>
          <a:p>
            <a:pPr eaLnBrk="1" hangingPunct="1"/>
            <a:endParaRPr lang="ru-RU" altLang="ru-RU" sz="2400" dirty="0">
              <a:solidFill>
                <a:srgbClr val="FFFFFF"/>
              </a:solidFill>
            </a:endParaRPr>
          </a:p>
          <a:p>
            <a:pPr eaLnBrk="1" hangingPunct="1"/>
            <a:endParaRPr lang="ru-RU" altLang="ru-RU" sz="2400" dirty="0">
              <a:solidFill>
                <a:srgbClr val="FFFFFF"/>
              </a:solidFill>
            </a:endParaRPr>
          </a:p>
          <a:p>
            <a:pPr eaLnBrk="1" hangingPunct="1"/>
            <a:r>
              <a:rPr lang="ru-RU" altLang="ru-RU" sz="2400" dirty="0">
                <a:solidFill>
                  <a:srgbClr val="FFFFFF"/>
                </a:solidFill>
              </a:rPr>
              <a:t>За вертикальною </a:t>
            </a:r>
            <a:r>
              <a:rPr lang="ru-RU" altLang="ru-RU" sz="2400" dirty="0" err="1">
                <a:solidFill>
                  <a:srgbClr val="FFFFFF"/>
                </a:solidFill>
              </a:rPr>
              <a:t>віссю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відкладається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відстань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від</a:t>
            </a:r>
            <a:r>
              <a:rPr lang="ru-RU" altLang="ru-RU" sz="2400" dirty="0">
                <a:solidFill>
                  <a:srgbClr val="FFFFFF"/>
                </a:solidFill>
              </a:rPr>
              <a:t> структур </a:t>
            </a:r>
            <a:r>
              <a:rPr lang="ru-RU" altLang="ru-RU" sz="2400" dirty="0" err="1">
                <a:solidFill>
                  <a:srgbClr val="FFFFFF"/>
                </a:solidFill>
              </a:rPr>
              <a:t>серця</a:t>
            </a:r>
            <a:r>
              <a:rPr lang="ru-RU" altLang="ru-RU" sz="2400" dirty="0">
                <a:solidFill>
                  <a:srgbClr val="FFFFFF"/>
                </a:solidFill>
              </a:rPr>
              <a:t> до датчика, а по </a:t>
            </a:r>
            <a:r>
              <a:rPr lang="ru-RU" altLang="ru-RU" sz="2400" dirty="0" err="1">
                <a:solidFill>
                  <a:srgbClr val="FFFFFF"/>
                </a:solidFill>
              </a:rPr>
              <a:t>горизонтальній</a:t>
            </a:r>
            <a:r>
              <a:rPr lang="ru-RU" altLang="ru-RU" sz="2400" dirty="0">
                <a:solidFill>
                  <a:srgbClr val="FFFFFF"/>
                </a:solidFill>
              </a:rPr>
              <a:t> </a:t>
            </a:r>
            <a:r>
              <a:rPr lang="ru-RU" altLang="ru-RU" sz="2400" dirty="0" err="1">
                <a:solidFill>
                  <a:srgbClr val="FFFFFF"/>
                </a:solidFill>
              </a:rPr>
              <a:t>осі</a:t>
            </a:r>
            <a:r>
              <a:rPr lang="ru-RU" altLang="ru-RU" sz="2400" dirty="0">
                <a:solidFill>
                  <a:srgbClr val="FFFFFF"/>
                </a:solidFill>
              </a:rPr>
              <a:t> - час.</a:t>
            </a: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4787900" y="1627188"/>
            <a:ext cx="731838" cy="127476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6461125" y="3284538"/>
            <a:ext cx="731838" cy="23050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Наташа\Студенты\Для студентов\УЗИ норма\Режим допплер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2" t="4445" r="8000" b="15555"/>
          <a:stretch>
            <a:fillRect/>
          </a:stretch>
        </p:blipFill>
        <p:spPr bwMode="auto">
          <a:xfrm>
            <a:off x="3563938" y="2711450"/>
            <a:ext cx="5400675" cy="393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288" y="404813"/>
            <a:ext cx="8748712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Режим D (</a:t>
            </a:r>
            <a:r>
              <a:rPr lang="ru-RU" sz="3200" b="1" dirty="0" err="1">
                <a:solidFill>
                  <a:srgbClr val="FFFF00"/>
                </a:solidFill>
                <a:latin typeface="Comic Sans MS" pitchFamily="66" charset="0"/>
                <a:cs typeface="+mn-cs"/>
              </a:rPr>
              <a:t>доплера</a:t>
            </a:r>
            <a:r>
              <a:rPr lang="ru-RU" sz="3200" b="1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) </a:t>
            </a:r>
          </a:p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800" dirty="0">
                <a:latin typeface="+mn-lt"/>
                <a:cs typeface="+mn-cs"/>
              </a:rPr>
              <a:t>для </a:t>
            </a:r>
            <a:r>
              <a:rPr lang="ru-RU" sz="2800" dirty="0" err="1">
                <a:latin typeface="+mn-lt"/>
                <a:cs typeface="+mn-cs"/>
              </a:rPr>
              <a:t>якісної</a:t>
            </a:r>
            <a:r>
              <a:rPr lang="ru-RU" sz="2800" dirty="0">
                <a:latin typeface="+mn-lt"/>
                <a:cs typeface="+mn-cs"/>
              </a:rPr>
              <a:t> і </a:t>
            </a:r>
            <a:r>
              <a:rPr lang="ru-RU" sz="2800" dirty="0" err="1">
                <a:latin typeface="+mn-lt"/>
                <a:cs typeface="+mn-cs"/>
              </a:rPr>
              <a:t>кількісної</a:t>
            </a:r>
            <a:r>
              <a:rPr lang="ru-RU" sz="2800" dirty="0">
                <a:latin typeface="+mn-lt"/>
                <a:cs typeface="+mn-cs"/>
              </a:rPr>
              <a:t> </a:t>
            </a:r>
            <a:r>
              <a:rPr lang="ru-RU" sz="2800" dirty="0" err="1">
                <a:latin typeface="+mn-lt"/>
                <a:cs typeface="+mn-cs"/>
              </a:rPr>
              <a:t>оцінки</a:t>
            </a:r>
            <a:r>
              <a:rPr lang="ru-RU" sz="2800" dirty="0">
                <a:latin typeface="+mn-lt"/>
                <a:cs typeface="+mn-cs"/>
              </a:rPr>
              <a:t> потоку </a:t>
            </a:r>
            <a:r>
              <a:rPr lang="ru-RU" sz="2800" dirty="0" err="1">
                <a:latin typeface="+mn-lt"/>
                <a:cs typeface="+mn-cs"/>
              </a:rPr>
              <a:t>крові</a:t>
            </a:r>
            <a:r>
              <a:rPr lang="ru-RU" sz="2800" dirty="0">
                <a:latin typeface="+mn-lt"/>
                <a:cs typeface="+mn-cs"/>
              </a:rPr>
              <a:t> по камерах </a:t>
            </a:r>
            <a:r>
              <a:rPr lang="ru-RU" sz="2800" dirty="0" err="1">
                <a:latin typeface="+mn-lt"/>
                <a:cs typeface="+mn-cs"/>
              </a:rPr>
              <a:t>серця</a:t>
            </a:r>
            <a:r>
              <a:rPr lang="ru-RU" sz="2800" dirty="0">
                <a:latin typeface="+mn-lt"/>
                <a:cs typeface="+mn-cs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err="1">
                <a:latin typeface="+mn-lt"/>
                <a:cs typeface="+mn-cs"/>
              </a:rPr>
              <a:t>Якісна</a:t>
            </a:r>
            <a:r>
              <a:rPr lang="ru-RU" sz="2800" dirty="0">
                <a:latin typeface="+mn-lt"/>
                <a:cs typeface="+mn-cs"/>
              </a:rPr>
              <a:t> характеристика - </a:t>
            </a:r>
            <a:r>
              <a:rPr lang="ru-RU" sz="2800" dirty="0" err="1">
                <a:latin typeface="+mn-lt"/>
                <a:cs typeface="+mn-cs"/>
              </a:rPr>
              <a:t>визначення</a:t>
            </a:r>
            <a:r>
              <a:rPr lang="ru-RU" sz="2800" dirty="0">
                <a:latin typeface="+mn-lt"/>
                <a:cs typeface="+mn-cs"/>
              </a:rPr>
              <a:t> </a:t>
            </a:r>
            <a:r>
              <a:rPr lang="ru-RU" sz="2800" dirty="0" err="1">
                <a:latin typeface="+mn-lt"/>
                <a:cs typeface="+mn-cs"/>
              </a:rPr>
              <a:t>локалізації</a:t>
            </a:r>
            <a:r>
              <a:rPr lang="ru-RU" sz="2800" dirty="0">
                <a:latin typeface="+mn-lt"/>
                <a:cs typeface="+mn-cs"/>
              </a:rPr>
              <a:t>, напрямки та </a:t>
            </a:r>
            <a:r>
              <a:rPr lang="ru-RU" sz="2800" dirty="0" err="1">
                <a:latin typeface="+mn-lt"/>
                <a:cs typeface="+mn-cs"/>
              </a:rPr>
              <a:t>тривалості</a:t>
            </a:r>
            <a:r>
              <a:rPr lang="ru-RU" sz="2800" dirty="0">
                <a:latin typeface="+mn-lt"/>
                <a:cs typeface="+mn-cs"/>
              </a:rPr>
              <a:t> кровотоку.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err="1">
                <a:latin typeface="+mn-lt"/>
                <a:cs typeface="+mn-cs"/>
              </a:rPr>
              <a:t>Кількісна</a:t>
            </a:r>
            <a:endParaRPr lang="ru-RU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  <a:cs typeface="+mn-cs"/>
              </a:rPr>
              <a:t>характеристика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err="1">
                <a:latin typeface="+mn-lt"/>
                <a:cs typeface="+mn-cs"/>
              </a:rPr>
              <a:t>дозволяє</a:t>
            </a:r>
            <a:endParaRPr lang="ru-RU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err="1">
                <a:latin typeface="+mn-lt"/>
                <a:cs typeface="+mn-cs"/>
              </a:rPr>
              <a:t>встановлювати</a:t>
            </a:r>
            <a:endParaRPr lang="ru-RU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err="1">
                <a:latin typeface="+mn-lt"/>
                <a:cs typeface="+mn-cs"/>
              </a:rPr>
              <a:t>швидкість</a:t>
            </a:r>
            <a:r>
              <a:rPr lang="ru-RU" sz="2800" dirty="0">
                <a:latin typeface="+mn-lt"/>
                <a:cs typeface="+mn-cs"/>
              </a:rPr>
              <a:t> і </a:t>
            </a:r>
            <a:r>
              <a:rPr lang="ru-RU" sz="2800" dirty="0" err="1">
                <a:latin typeface="+mn-lt"/>
                <a:cs typeface="+mn-cs"/>
              </a:rPr>
              <a:t>обсяг</a:t>
            </a:r>
            <a:endParaRPr lang="ru-RU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  <a:cs typeface="+mn-cs"/>
              </a:rPr>
              <a:t>кровотоку.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5" descr="D:\Наташа\Студенты\Рентген для студ 3 курс\Картинки для лекций\сердце\аневризма аорты гру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288" y="1806575"/>
            <a:ext cx="3922712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4" descr="D:\Наташа\Студенты\Рентген для студ 3 курс\Картинки для лекций\пневмония\КТ септич эмболия у героин нарк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3163888"/>
            <a:ext cx="372427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19" y="188640"/>
            <a:ext cx="9143999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3200" dirty="0">
                <a:solidFill>
                  <a:schemeClr val="tx1"/>
                </a:solidFill>
              </a:rPr>
              <a:t>Рентгенівська комп'ютерна томографія</a:t>
            </a:r>
          </a:p>
        </p:txBody>
      </p:sp>
      <p:sp>
        <p:nvSpPr>
          <p:cNvPr id="34821" name="Прямоугольник 2"/>
          <p:cNvSpPr>
            <a:spLocks noChangeArrowheads="1"/>
          </p:cNvSpPr>
          <p:nvPr/>
        </p:nvSpPr>
        <p:spPr bwMode="auto">
          <a:xfrm>
            <a:off x="-26988" y="836613"/>
            <a:ext cx="9036051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dirty="0"/>
              <a:t>При </a:t>
            </a:r>
            <a:r>
              <a:rPr lang="ru-RU" altLang="ru-RU" sz="2000" dirty="0" err="1"/>
              <a:t>нативній</a:t>
            </a:r>
            <a:r>
              <a:rPr lang="ru-RU" altLang="ru-RU" sz="2000" dirty="0"/>
              <a:t> </a:t>
            </a:r>
            <a:r>
              <a:rPr lang="en-US" altLang="ru-RU" sz="2000" dirty="0"/>
              <a:t>KT </a:t>
            </a:r>
            <a:r>
              <a:rPr lang="ru-RU" altLang="ru-RU" sz="2000" dirty="0"/>
              <a:t>видно </a:t>
            </a:r>
            <a:r>
              <a:rPr lang="ru-RU" altLang="ru-RU" sz="2000" dirty="0" err="1"/>
              <a:t>зовнішні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контури</a:t>
            </a:r>
            <a:r>
              <a:rPr lang="ru-RU" altLang="ru-RU" sz="2000" dirty="0"/>
              <a:t> камер </a:t>
            </a:r>
            <a:r>
              <a:rPr lang="ru-RU" altLang="ru-RU" sz="2000" dirty="0" err="1"/>
              <a:t>серця</a:t>
            </a:r>
            <a:r>
              <a:rPr lang="ru-RU" altLang="ru-RU" sz="2000" dirty="0"/>
              <a:t>, так як </a:t>
            </a:r>
            <a:r>
              <a:rPr lang="ru-RU" altLang="ru-RU" sz="2000" dirty="0" err="1"/>
              <a:t>щільність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крові</a:t>
            </a:r>
            <a:r>
              <a:rPr lang="ru-RU" altLang="ru-RU" sz="2000" dirty="0"/>
              <a:t> в них </a:t>
            </a:r>
            <a:r>
              <a:rPr lang="ru-RU" altLang="ru-RU" sz="2000" dirty="0" err="1"/>
              <a:t>дорівнює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щільності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міокарда</a:t>
            </a:r>
            <a:r>
              <a:rPr lang="ru-RU" altLang="ru-RU" sz="2000" dirty="0"/>
              <a:t>.</a:t>
            </a:r>
          </a:p>
          <a:p>
            <a:pPr eaLnBrk="1" hangingPunct="1"/>
            <a:r>
              <a:rPr lang="ru-RU" altLang="ru-RU" sz="2000" dirty="0" err="1"/>
              <a:t>Мультиспіральна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комп'ютерна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томографія</a:t>
            </a:r>
            <a:r>
              <a:rPr lang="ru-RU" altLang="ru-RU" sz="2000" dirty="0"/>
              <a:t> + </a:t>
            </a:r>
            <a:r>
              <a:rPr lang="ru-RU" altLang="ru-RU" sz="2000" dirty="0" err="1"/>
              <a:t>синхронізація</a:t>
            </a:r>
            <a:r>
              <a:rPr lang="ru-RU" altLang="ru-RU" sz="2000" dirty="0"/>
              <a:t> з ЕКГ + </a:t>
            </a:r>
            <a:r>
              <a:rPr lang="ru-RU" altLang="ru-RU" sz="2000" dirty="0" err="1"/>
              <a:t>болюсне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введення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рентгеноконтрастних</a:t>
            </a:r>
            <a:endParaRPr lang="ru-RU" altLang="ru-RU" sz="2000" dirty="0"/>
          </a:p>
          <a:p>
            <a:pPr eaLnBrk="1" hangingPunct="1"/>
            <a:r>
              <a:rPr lang="ru-RU" altLang="ru-RU" sz="2000" dirty="0" err="1"/>
              <a:t>препаратів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забезпечують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отримання</a:t>
            </a:r>
            <a:r>
              <a:rPr lang="ru-RU" altLang="ru-RU" sz="2000" dirty="0"/>
              <a:t> при</a:t>
            </a:r>
          </a:p>
          <a:p>
            <a:pPr eaLnBrk="1" hangingPunct="1"/>
            <a:r>
              <a:rPr lang="en-US" altLang="ru-RU" sz="2000" dirty="0"/>
              <a:t>KT-</a:t>
            </a:r>
            <a:r>
              <a:rPr lang="ru-RU" altLang="ru-RU" sz="2000" dirty="0" err="1"/>
              <a:t>аортографії</a:t>
            </a:r>
            <a:r>
              <a:rPr lang="ru-RU" altLang="ru-RU" sz="2000" dirty="0"/>
              <a:t> і </a:t>
            </a:r>
            <a:r>
              <a:rPr lang="ru-RU" altLang="ru-RU" sz="2000" dirty="0" err="1"/>
              <a:t>коронаровентрікуло</a:t>
            </a:r>
            <a:r>
              <a:rPr lang="ru-RU" altLang="ru-RU" sz="2000" dirty="0"/>
              <a:t>-</a:t>
            </a:r>
          </a:p>
          <a:p>
            <a:pPr eaLnBrk="1" hangingPunct="1"/>
            <a:r>
              <a:rPr lang="ru-RU" altLang="ru-RU" sz="2000" dirty="0" err="1"/>
              <a:t>графії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зображення</a:t>
            </a:r>
            <a:r>
              <a:rPr lang="ru-RU" altLang="ru-RU" sz="2000" dirty="0"/>
              <a:t> камер </a:t>
            </a:r>
            <a:r>
              <a:rPr lang="ru-RU" altLang="ru-RU" sz="2000" dirty="0" err="1"/>
              <a:t>серця</a:t>
            </a:r>
            <a:r>
              <a:rPr lang="ru-RU" altLang="ru-RU" sz="2000" dirty="0"/>
              <a:t>,</a:t>
            </a:r>
          </a:p>
          <a:p>
            <a:pPr eaLnBrk="1" hangingPunct="1"/>
            <a:r>
              <a:rPr lang="ru-RU" altLang="ru-RU" sz="2000" dirty="0" err="1"/>
              <a:t>власне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міокарда</a:t>
            </a:r>
            <a:r>
              <a:rPr lang="ru-RU" altLang="ru-RU" sz="2000" dirty="0"/>
              <a:t> та </a:t>
            </a:r>
            <a:r>
              <a:rPr lang="ru-RU" altLang="ru-RU" sz="2000" dirty="0" err="1"/>
              <a:t>коронарних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судин</a:t>
            </a:r>
            <a:r>
              <a:rPr lang="ru-RU" altLang="ru-RU" sz="2000" dirty="0"/>
              <a:t>.</a:t>
            </a:r>
            <a:endParaRPr lang="uk-UA" altLang="ru-RU" sz="2000" dirty="0"/>
          </a:p>
        </p:txBody>
      </p:sp>
      <p:sp>
        <p:nvSpPr>
          <p:cNvPr id="34822" name="AutoShape 5"/>
          <p:cNvSpPr>
            <a:spLocks noChangeArrowheads="1"/>
          </p:cNvSpPr>
          <p:nvPr/>
        </p:nvSpPr>
        <p:spPr bwMode="auto">
          <a:xfrm rot="18309867" flipH="1">
            <a:off x="7950200" y="2551113"/>
            <a:ext cx="825500" cy="412750"/>
          </a:xfrm>
          <a:prstGeom prst="rightArrow">
            <a:avLst>
              <a:gd name="adj1" fmla="val 50278"/>
              <a:gd name="adj2" fmla="val 84722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4823" name="AutoShape 5"/>
          <p:cNvSpPr>
            <a:spLocks noChangeArrowheads="1"/>
          </p:cNvSpPr>
          <p:nvPr/>
        </p:nvSpPr>
        <p:spPr bwMode="auto">
          <a:xfrm rot="18309867" flipH="1">
            <a:off x="7950200" y="2551113"/>
            <a:ext cx="825500" cy="412750"/>
          </a:xfrm>
          <a:prstGeom prst="rightArrow">
            <a:avLst>
              <a:gd name="adj1" fmla="val 50278"/>
              <a:gd name="adj2" fmla="val 84722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  <p:sp>
        <p:nvSpPr>
          <p:cNvPr id="34824" name="AutoShape 5"/>
          <p:cNvSpPr>
            <a:spLocks noChangeArrowheads="1"/>
          </p:cNvSpPr>
          <p:nvPr/>
        </p:nvSpPr>
        <p:spPr bwMode="auto">
          <a:xfrm rot="14261657" flipH="1">
            <a:off x="1360487" y="3687763"/>
            <a:ext cx="823913" cy="414338"/>
          </a:xfrm>
          <a:prstGeom prst="rightArrow">
            <a:avLst>
              <a:gd name="adj1" fmla="val 50278"/>
              <a:gd name="adj2" fmla="val 84235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88640"/>
            <a:ext cx="9143999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КТ-анатомія серця і судин</a:t>
            </a:r>
          </a:p>
        </p:txBody>
      </p:sp>
      <p:pic>
        <p:nvPicPr>
          <p:cNvPr id="35843" name="Picture 3" descr="D:\Наташа\Студенты\Рентген для студ 3 курс\Картинки для лекций\сердце\КТ сердца без контрас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412875"/>
            <a:ext cx="3754438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2" descr="D:\Наташа\Студенты\Рентген для студ 3 курс\Картинки для лекций\сердце\КТ сердца с контраст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016000"/>
            <a:ext cx="5715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Прямоугольник 3"/>
          <p:cNvSpPr>
            <a:spLocks noChangeArrowheads="1"/>
          </p:cNvSpPr>
          <p:nvPr/>
        </p:nvSpPr>
        <p:spPr bwMode="auto">
          <a:xfrm>
            <a:off x="399591" y="5988944"/>
            <a:ext cx="28809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400" dirty="0"/>
              <a:t>З контрастуванням</a:t>
            </a:r>
          </a:p>
        </p:txBody>
      </p:sp>
      <p:pic>
        <p:nvPicPr>
          <p:cNvPr id="3584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66422">
            <a:off x="3335338" y="5773738"/>
            <a:ext cx="420687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рямоугольник 1"/>
          <p:cNvSpPr>
            <a:spLocks noChangeArrowheads="1"/>
          </p:cNvSpPr>
          <p:nvPr/>
        </p:nvSpPr>
        <p:spPr bwMode="auto">
          <a:xfrm>
            <a:off x="179388" y="214313"/>
            <a:ext cx="87852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dirty="0" err="1"/>
              <a:t>Комп'ютерна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томографія</a:t>
            </a:r>
            <a:r>
              <a:rPr lang="ru-RU" altLang="ru-RU" sz="2800" dirty="0"/>
              <a:t>: </a:t>
            </a:r>
            <a:r>
              <a:rPr lang="ru-RU" altLang="ru-RU" sz="2800" dirty="0" err="1"/>
              <a:t>тривимірна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реконструкція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зображення</a:t>
            </a:r>
            <a:endParaRPr lang="ru-RU" altLang="ru-RU" sz="2800" dirty="0"/>
          </a:p>
        </p:txBody>
      </p:sp>
      <p:pic>
        <p:nvPicPr>
          <p:cNvPr id="36867" name="Picture 3" descr="D:\Наташа\Студенты\Рентген для студ 3 курс\Картинки для лекций\сердце\КТ аневризма аорты брюш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420938"/>
            <a:ext cx="3384550" cy="406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2" descr="D:\Наташа\Студенты\Рентген для студ 3 курс\Картинки для лекций\сердце\СКТ 3D коронар арт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1638"/>
            <a:ext cx="594042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AutoShape 5"/>
          <p:cNvSpPr>
            <a:spLocks noChangeArrowheads="1"/>
          </p:cNvSpPr>
          <p:nvPr/>
        </p:nvSpPr>
        <p:spPr bwMode="auto">
          <a:xfrm rot="20813121" flipH="1">
            <a:off x="7788275" y="3686175"/>
            <a:ext cx="823913" cy="414338"/>
          </a:xfrm>
          <a:prstGeom prst="rightArrow">
            <a:avLst>
              <a:gd name="adj1" fmla="val 50278"/>
              <a:gd name="adj2" fmla="val 84235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uk-UA" alt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2738" y="476250"/>
            <a:ext cx="8821737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FFFF00"/>
                </a:solidFill>
                <a:latin typeface="+mn-lt"/>
                <a:cs typeface="+mn-cs"/>
              </a:rPr>
              <a:t>Мультиспіральна</a:t>
            </a:r>
            <a:r>
              <a:rPr lang="ru-RU" sz="2800" b="1" dirty="0">
                <a:solidFill>
                  <a:srgbClr val="FFFF00"/>
                </a:solidFill>
                <a:latin typeface="+mn-lt"/>
                <a:cs typeface="+mn-cs"/>
              </a:rPr>
              <a:t> КТ</a:t>
            </a:r>
            <a:r>
              <a:rPr lang="ru-RU" sz="2400" b="1" dirty="0">
                <a:solidFill>
                  <a:srgbClr val="FFFF00"/>
                </a:solidFill>
                <a:latin typeface="+mn-lt"/>
                <a:cs typeface="+mn-cs"/>
              </a:rPr>
              <a:t> </a:t>
            </a:r>
            <a:r>
              <a:rPr lang="ru-RU" sz="2000" b="1" dirty="0">
                <a:solidFill>
                  <a:srgbClr val="FFFF00"/>
                </a:solidFill>
                <a:latin typeface="+mn-lt"/>
                <a:cs typeface="+mn-cs"/>
              </a:rPr>
              <a:t>з </a:t>
            </a:r>
            <a:r>
              <a:rPr lang="ru-RU" sz="2000" b="1" dirty="0" err="1">
                <a:solidFill>
                  <a:srgbClr val="FFFF00"/>
                </a:solidFill>
                <a:latin typeface="+mn-lt"/>
                <a:cs typeface="+mn-cs"/>
              </a:rPr>
              <a:t>контрастуванням</a:t>
            </a:r>
            <a:r>
              <a:rPr lang="ru-RU" sz="2000" b="1" dirty="0">
                <a:solidFill>
                  <a:srgbClr val="FFFF00"/>
                </a:solidFill>
                <a:latin typeface="+mn-lt"/>
                <a:cs typeface="+mn-cs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latin typeface="+mn-lt"/>
                <a:cs typeface="+mn-cs"/>
              </a:rPr>
              <a:t>виявляє</a:t>
            </a:r>
            <a:r>
              <a:rPr lang="ru-RU" sz="2800" b="1" dirty="0">
                <a:solidFill>
                  <a:srgbClr val="FFFF00"/>
                </a:solidFill>
                <a:latin typeface="+mn-lt"/>
                <a:cs typeface="+mn-cs"/>
              </a:rPr>
              <a:t>: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600" dirty="0" err="1">
                <a:latin typeface="+mn-lt"/>
                <a:cs typeface="+mn-cs"/>
              </a:rPr>
              <a:t>Аневризми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грудної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аорти</a:t>
            </a:r>
            <a:r>
              <a:rPr lang="ru-RU" sz="2600" dirty="0">
                <a:latin typeface="+mn-lt"/>
                <a:cs typeface="+mn-cs"/>
              </a:rPr>
              <a:t> (</a:t>
            </a:r>
            <a:r>
              <a:rPr lang="ru-RU" sz="2600" dirty="0" err="1">
                <a:latin typeface="+mn-lt"/>
                <a:cs typeface="+mn-cs"/>
              </a:rPr>
              <a:t>включаючи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розшарування</a:t>
            </a:r>
            <a:r>
              <a:rPr lang="ru-RU" sz="2600" dirty="0">
                <a:latin typeface="+mn-lt"/>
                <a:cs typeface="+mn-cs"/>
              </a:rPr>
              <a:t>, </a:t>
            </a:r>
            <a:r>
              <a:rPr lang="ru-RU" sz="2600" dirty="0" err="1">
                <a:latin typeface="+mn-lt"/>
                <a:cs typeface="+mn-cs"/>
              </a:rPr>
              <a:t>розриви</a:t>
            </a:r>
            <a:r>
              <a:rPr lang="ru-RU" sz="2600" dirty="0">
                <a:latin typeface="+mn-lt"/>
                <a:cs typeface="+mn-cs"/>
              </a:rPr>
              <a:t>, </a:t>
            </a:r>
            <a:r>
              <a:rPr lang="ru-RU" sz="2600" dirty="0" err="1">
                <a:latin typeface="+mn-lt"/>
                <a:cs typeface="+mn-cs"/>
              </a:rPr>
              <a:t>тромбози</a:t>
            </a:r>
            <a:r>
              <a:rPr lang="ru-RU" sz="2600" dirty="0">
                <a:latin typeface="+mn-lt"/>
                <a:cs typeface="+mn-cs"/>
              </a:rPr>
              <a:t>).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600" dirty="0" err="1">
                <a:latin typeface="+mn-lt"/>
                <a:cs typeface="+mn-cs"/>
              </a:rPr>
              <a:t>Стенози</a:t>
            </a:r>
            <a:r>
              <a:rPr lang="ru-RU" sz="2600" dirty="0">
                <a:latin typeface="+mn-lt"/>
                <a:cs typeface="+mn-cs"/>
              </a:rPr>
              <a:t> і </a:t>
            </a:r>
            <a:r>
              <a:rPr lang="ru-RU" sz="2600" dirty="0" err="1">
                <a:latin typeface="+mn-lt"/>
                <a:cs typeface="+mn-cs"/>
              </a:rPr>
              <a:t>оклюзії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артерій</a:t>
            </a:r>
            <a:r>
              <a:rPr lang="ru-RU" sz="2600" dirty="0">
                <a:latin typeface="+mn-lt"/>
                <a:cs typeface="+mn-cs"/>
              </a:rPr>
              <a:t> (</a:t>
            </a:r>
            <a:r>
              <a:rPr lang="ru-RU" sz="2600" dirty="0" err="1">
                <a:latin typeface="+mn-lt"/>
                <a:cs typeface="+mn-cs"/>
              </a:rPr>
              <a:t>включаючи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коронарні</a:t>
            </a:r>
            <a:r>
              <a:rPr lang="ru-RU" sz="2600" dirty="0">
                <a:latin typeface="+mn-lt"/>
                <a:cs typeface="+mn-cs"/>
              </a:rPr>
              <a:t>), </a:t>
            </a:r>
            <a:r>
              <a:rPr lang="ru-RU" sz="2600" dirty="0" err="1">
                <a:latin typeface="+mn-lt"/>
                <a:cs typeface="+mn-cs"/>
              </a:rPr>
              <a:t>оцінка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прохідності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аортокоронарне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шунтів</a:t>
            </a:r>
            <a:r>
              <a:rPr lang="ru-RU" sz="2600" dirty="0">
                <a:latin typeface="+mn-lt"/>
                <a:cs typeface="+mn-cs"/>
              </a:rPr>
              <a:t>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600" dirty="0" err="1">
                <a:latin typeface="+mn-lt"/>
                <a:cs typeface="+mn-cs"/>
              </a:rPr>
              <a:t>Оцінка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перфузії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міокарда</a:t>
            </a:r>
            <a:r>
              <a:rPr lang="ru-RU" sz="2600" dirty="0">
                <a:latin typeface="+mn-lt"/>
                <a:cs typeface="+mn-cs"/>
              </a:rPr>
              <a:t> у </a:t>
            </a:r>
            <a:r>
              <a:rPr lang="ru-RU" sz="2600" dirty="0" err="1">
                <a:latin typeface="+mn-lt"/>
                <a:cs typeface="+mn-cs"/>
              </a:rPr>
              <a:t>хворих</a:t>
            </a:r>
            <a:r>
              <a:rPr lang="ru-RU" sz="2600" dirty="0">
                <a:latin typeface="+mn-lt"/>
                <a:cs typeface="+mn-cs"/>
              </a:rPr>
              <a:t> на ІХС в </a:t>
            </a:r>
            <a:r>
              <a:rPr lang="ru-RU" sz="2600" dirty="0" err="1">
                <a:latin typeface="+mn-lt"/>
                <a:cs typeface="+mn-cs"/>
              </a:rPr>
              <a:t>гострий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період</a:t>
            </a:r>
            <a:r>
              <a:rPr lang="ru-RU" sz="2600" dirty="0">
                <a:latin typeface="+mn-lt"/>
                <a:cs typeface="+mn-cs"/>
              </a:rPr>
              <a:t> і в </a:t>
            </a:r>
            <a:r>
              <a:rPr lang="ru-RU" sz="2600" dirty="0" err="1">
                <a:latin typeface="+mn-lt"/>
                <a:cs typeface="+mn-cs"/>
              </a:rPr>
              <a:t>постінфарктному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періоді</a:t>
            </a:r>
            <a:r>
              <a:rPr lang="ru-RU" sz="2600" dirty="0">
                <a:latin typeface="+mn-lt"/>
                <a:cs typeface="+mn-cs"/>
              </a:rPr>
              <a:t>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600" dirty="0" err="1">
                <a:latin typeface="+mn-lt"/>
                <a:cs typeface="+mn-cs"/>
              </a:rPr>
              <a:t>Тромбоемболія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легеневої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артерії</a:t>
            </a:r>
            <a:r>
              <a:rPr lang="ru-RU" sz="2600" dirty="0">
                <a:latin typeface="+mn-lt"/>
                <a:cs typeface="+mn-cs"/>
              </a:rPr>
              <a:t> та </a:t>
            </a:r>
            <a:r>
              <a:rPr lang="ru-RU" sz="2600" dirty="0" err="1">
                <a:latin typeface="+mn-lt"/>
                <a:cs typeface="+mn-cs"/>
              </a:rPr>
              <a:t>її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гілок</a:t>
            </a:r>
            <a:r>
              <a:rPr lang="ru-RU" sz="2600" dirty="0">
                <a:latin typeface="+mn-lt"/>
                <a:cs typeface="+mn-cs"/>
              </a:rPr>
              <a:t>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600" dirty="0" err="1">
                <a:latin typeface="+mn-lt"/>
                <a:cs typeface="+mn-cs"/>
              </a:rPr>
              <a:t>Травматичні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пошкодження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серця</a:t>
            </a:r>
            <a:r>
              <a:rPr lang="ru-RU" sz="2600" dirty="0">
                <a:latin typeface="+mn-lt"/>
                <a:cs typeface="+mn-cs"/>
              </a:rPr>
              <a:t> і </a:t>
            </a:r>
            <a:r>
              <a:rPr lang="ru-RU" sz="2600" dirty="0" err="1">
                <a:latin typeface="+mn-lt"/>
                <a:cs typeface="+mn-cs"/>
              </a:rPr>
              <a:t>магістральних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судин</a:t>
            </a:r>
            <a:r>
              <a:rPr lang="ru-RU" sz="2600" dirty="0">
                <a:latin typeface="+mn-lt"/>
                <a:cs typeface="+mn-cs"/>
              </a:rPr>
              <a:t>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600" dirty="0" err="1">
                <a:latin typeface="+mn-lt"/>
                <a:cs typeface="+mn-cs"/>
              </a:rPr>
              <a:t>Захворювання</a:t>
            </a:r>
            <a:r>
              <a:rPr lang="ru-RU" sz="2600" dirty="0">
                <a:latin typeface="+mn-lt"/>
                <a:cs typeface="+mn-cs"/>
              </a:rPr>
              <a:t> перикарда (</a:t>
            </a:r>
            <a:r>
              <a:rPr lang="ru-RU" sz="2600" dirty="0" err="1">
                <a:latin typeface="+mn-lt"/>
                <a:cs typeface="+mn-cs"/>
              </a:rPr>
              <a:t>кісти</a:t>
            </a:r>
            <a:r>
              <a:rPr lang="ru-RU" sz="2600" dirty="0">
                <a:latin typeface="+mn-lt"/>
                <a:cs typeface="+mn-cs"/>
              </a:rPr>
              <a:t>, </a:t>
            </a:r>
            <a:r>
              <a:rPr lang="ru-RU" sz="2600" dirty="0" err="1">
                <a:latin typeface="+mn-lt"/>
                <a:cs typeface="+mn-cs"/>
              </a:rPr>
              <a:t>пухлини</a:t>
            </a:r>
            <a:r>
              <a:rPr lang="ru-RU" sz="2600" dirty="0">
                <a:latin typeface="+mn-lt"/>
                <a:cs typeface="+mn-cs"/>
              </a:rPr>
              <a:t>).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600" dirty="0" err="1">
                <a:latin typeface="+mn-lt"/>
                <a:cs typeface="+mn-cs"/>
              </a:rPr>
              <a:t>Внутрішньосерцеві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тромби</a:t>
            </a:r>
            <a:r>
              <a:rPr lang="ru-RU" sz="2600" dirty="0">
                <a:latin typeface="+mn-lt"/>
                <a:cs typeface="+mn-cs"/>
              </a:rPr>
              <a:t>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600" dirty="0" err="1">
                <a:latin typeface="+mn-lt"/>
                <a:cs typeface="+mn-cs"/>
              </a:rPr>
              <a:t>Новоутворення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серця</a:t>
            </a:r>
            <a:r>
              <a:rPr lang="ru-RU" sz="2600" dirty="0">
                <a:latin typeface="+mn-lt"/>
                <a:cs typeface="+mn-cs"/>
              </a:rPr>
              <a:t> з </a:t>
            </a:r>
            <a:r>
              <a:rPr lang="ru-RU" sz="2600" dirty="0" err="1">
                <a:latin typeface="+mn-lt"/>
                <a:cs typeface="+mn-cs"/>
              </a:rPr>
              <a:t>передбачуваною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внутрішньосерцевою</a:t>
            </a:r>
            <a:r>
              <a:rPr lang="ru-RU" sz="2600" dirty="0">
                <a:latin typeface="+mn-lt"/>
                <a:cs typeface="+mn-cs"/>
              </a:rPr>
              <a:t> </a:t>
            </a:r>
            <a:r>
              <a:rPr lang="ru-RU" sz="2600" dirty="0" err="1">
                <a:latin typeface="+mn-lt"/>
                <a:cs typeface="+mn-cs"/>
              </a:rPr>
              <a:t>інвазією</a:t>
            </a:r>
            <a:r>
              <a:rPr lang="ru-RU" sz="2600" dirty="0">
                <a:latin typeface="+mn-lt"/>
                <a:cs typeface="+mn-cs"/>
              </a:rPr>
              <a:t>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600" dirty="0" err="1">
                <a:latin typeface="+mn-lt"/>
                <a:cs typeface="+mn-cs"/>
              </a:rPr>
              <a:t>Вроджені</a:t>
            </a:r>
            <a:r>
              <a:rPr lang="ru-RU" sz="2600" dirty="0">
                <a:latin typeface="+mn-lt"/>
                <a:cs typeface="+mn-cs"/>
              </a:rPr>
              <a:t> (</a:t>
            </a:r>
            <a:r>
              <a:rPr lang="ru-RU" sz="2600" dirty="0" err="1">
                <a:latin typeface="+mn-lt"/>
                <a:cs typeface="+mn-cs"/>
              </a:rPr>
              <a:t>складні</a:t>
            </a:r>
            <a:r>
              <a:rPr lang="ru-RU" sz="2600" dirty="0">
                <a:latin typeface="+mn-lt"/>
                <a:cs typeface="+mn-cs"/>
              </a:rPr>
              <a:t>) пороки </a:t>
            </a:r>
            <a:r>
              <a:rPr lang="ru-RU" sz="2600" dirty="0" err="1">
                <a:latin typeface="+mn-lt"/>
                <a:cs typeface="+mn-cs"/>
              </a:rPr>
              <a:t>серця</a:t>
            </a:r>
            <a:r>
              <a:rPr lang="ru-RU" sz="2600" dirty="0">
                <a:latin typeface="+mn-lt"/>
                <a:cs typeface="+mn-cs"/>
              </a:rPr>
              <a:t> і </a:t>
            </a:r>
            <a:r>
              <a:rPr lang="ru-RU" sz="2600" dirty="0" err="1">
                <a:latin typeface="+mn-lt"/>
                <a:cs typeface="+mn-cs"/>
              </a:rPr>
              <a:t>судин</a:t>
            </a:r>
            <a:r>
              <a:rPr lang="ru-RU" sz="2600" dirty="0">
                <a:latin typeface="+mn-lt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3" descr="D:\Наташа\Студенты\Рентген для студ 3 курс\Картинки для лекций\сердце\МРТ с контрасти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1262063"/>
            <a:ext cx="4325938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МРТ сердце при ТЭЛА.gif">
            <a:hlinkClick r:id="" action="ppaction://media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822325"/>
            <a:ext cx="4098925" cy="409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>
                <a:latin typeface="+mj-lt"/>
                <a:cs typeface="+mn-cs"/>
              </a:rPr>
              <a:t>Магнітно-резонансна</a:t>
            </a:r>
            <a:r>
              <a:rPr lang="ru-RU" sz="4000" b="1" dirty="0">
                <a:latin typeface="+mj-lt"/>
                <a:cs typeface="+mn-cs"/>
              </a:rPr>
              <a:t> </a:t>
            </a:r>
            <a:r>
              <a:rPr lang="ru-RU" sz="4000" b="1" dirty="0" err="1">
                <a:latin typeface="+mj-lt"/>
                <a:cs typeface="+mn-cs"/>
              </a:rPr>
              <a:t>томографія</a:t>
            </a:r>
            <a:r>
              <a:rPr lang="ru-RU" sz="4000" b="1" dirty="0">
                <a:latin typeface="+mj-lt"/>
                <a:cs typeface="+mn-cs"/>
              </a:rPr>
              <a:t> </a:t>
            </a:r>
            <a:r>
              <a:rPr lang="ru-RU" dirty="0" err="1">
                <a:latin typeface="+mn-lt"/>
                <a:cs typeface="+mn-cs"/>
              </a:rPr>
              <a:t>неінвазивний</a:t>
            </a:r>
            <a:r>
              <a:rPr lang="ru-RU" dirty="0">
                <a:latin typeface="+mn-lt"/>
                <a:cs typeface="+mn-cs"/>
              </a:rPr>
              <a:t> метод </a:t>
            </a:r>
            <a:r>
              <a:rPr lang="ru-RU" dirty="0" err="1">
                <a:latin typeface="+mn-lt"/>
                <a:cs typeface="+mn-cs"/>
              </a:rPr>
              <a:t>забезпечує</a:t>
            </a:r>
            <a:r>
              <a:rPr lang="ru-RU" dirty="0">
                <a:latin typeface="+mn-lt"/>
                <a:cs typeface="+mn-cs"/>
              </a:rPr>
              <a:t> </a:t>
            </a:r>
            <a:r>
              <a:rPr lang="ru-RU" dirty="0" err="1">
                <a:latin typeface="+mn-lt"/>
                <a:cs typeface="+mn-cs"/>
              </a:rPr>
              <a:t>інформацію</a:t>
            </a:r>
            <a:r>
              <a:rPr lang="ru-RU" dirty="0">
                <a:latin typeface="+mn-lt"/>
                <a:cs typeface="+mn-cs"/>
              </a:rPr>
              <a:t> про </a:t>
            </a:r>
            <a:r>
              <a:rPr lang="ru-RU" dirty="0" err="1">
                <a:latin typeface="+mn-lt"/>
                <a:cs typeface="+mn-cs"/>
              </a:rPr>
              <a:t>анатомічний</a:t>
            </a:r>
            <a:r>
              <a:rPr lang="ru-RU" dirty="0">
                <a:latin typeface="+mn-lt"/>
                <a:cs typeface="+mn-cs"/>
              </a:rPr>
              <a:t> і </a:t>
            </a:r>
            <a:r>
              <a:rPr lang="ru-RU" dirty="0" err="1">
                <a:latin typeface="+mn-lt"/>
                <a:cs typeface="+mn-cs"/>
              </a:rPr>
              <a:t>функціональний</a:t>
            </a:r>
            <a:r>
              <a:rPr lang="ru-RU" dirty="0">
                <a:latin typeface="+mn-lt"/>
                <a:cs typeface="+mn-cs"/>
              </a:rPr>
              <a:t> стан </a:t>
            </a:r>
            <a:r>
              <a:rPr lang="ru-RU" dirty="0" err="1">
                <a:latin typeface="+mn-lt"/>
                <a:cs typeface="+mn-cs"/>
              </a:rPr>
              <a:t>серця</a:t>
            </a:r>
            <a:r>
              <a:rPr lang="ru-RU" dirty="0">
                <a:latin typeface="+mn-lt"/>
                <a:cs typeface="+mn-cs"/>
              </a:rPr>
              <a:t>.</a:t>
            </a:r>
          </a:p>
        </p:txBody>
      </p:sp>
      <p:sp>
        <p:nvSpPr>
          <p:cNvPr id="38917" name="Прямоугольник 3"/>
          <p:cNvSpPr>
            <a:spLocks noChangeArrowheads="1"/>
          </p:cNvSpPr>
          <p:nvPr/>
        </p:nvSpPr>
        <p:spPr bwMode="auto">
          <a:xfrm>
            <a:off x="4572000" y="4948238"/>
            <a:ext cx="45720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dirty="0" err="1"/>
              <a:t>Оцінка</a:t>
            </a:r>
            <a:r>
              <a:rPr lang="ru-RU" altLang="ru-RU" dirty="0"/>
              <a:t> стану великих </a:t>
            </a:r>
            <a:r>
              <a:rPr lang="ru-RU" altLang="ru-RU" dirty="0" err="1"/>
              <a:t>судин</a:t>
            </a:r>
            <a:r>
              <a:rPr lang="ru-RU" altLang="ru-RU" dirty="0"/>
              <a:t>, </a:t>
            </a:r>
            <a:r>
              <a:rPr lang="ru-RU" altLang="ru-RU" dirty="0" err="1"/>
              <a:t>розмірів</a:t>
            </a:r>
            <a:r>
              <a:rPr lang="ru-RU" altLang="ru-RU" dirty="0"/>
              <a:t> камер і </a:t>
            </a:r>
            <a:r>
              <a:rPr lang="ru-RU" altLang="ru-RU" dirty="0" err="1"/>
              <a:t>стінок</a:t>
            </a:r>
            <a:r>
              <a:rPr lang="ru-RU" altLang="ru-RU" dirty="0"/>
              <a:t> </a:t>
            </a:r>
            <a:r>
              <a:rPr lang="ru-RU" altLang="ru-RU" dirty="0" err="1"/>
              <a:t>серця</a:t>
            </a:r>
            <a:r>
              <a:rPr lang="ru-RU" altLang="ru-RU" dirty="0"/>
              <a:t>, </a:t>
            </a:r>
            <a:r>
              <a:rPr lang="ru-RU" altLang="ru-RU" dirty="0" err="1"/>
              <a:t>функцій</a:t>
            </a:r>
            <a:r>
              <a:rPr lang="ru-RU" altLang="ru-RU" dirty="0"/>
              <a:t> </a:t>
            </a:r>
            <a:r>
              <a:rPr lang="ru-RU" altLang="ru-RU" dirty="0" err="1"/>
              <a:t>серця</a:t>
            </a:r>
            <a:r>
              <a:rPr lang="ru-RU" altLang="ru-RU" dirty="0"/>
              <a:t>, </a:t>
            </a:r>
            <a:r>
              <a:rPr lang="ru-RU" altLang="ru-RU" dirty="0" err="1"/>
              <a:t>виявлення</a:t>
            </a:r>
            <a:r>
              <a:rPr lang="ru-RU" altLang="ru-RU" dirty="0"/>
              <a:t> морфо-</a:t>
            </a:r>
            <a:r>
              <a:rPr lang="ru-RU" altLang="ru-RU" dirty="0" err="1"/>
              <a:t>змін</a:t>
            </a:r>
            <a:r>
              <a:rPr lang="ru-RU" altLang="ru-RU" dirty="0"/>
              <a:t> </a:t>
            </a:r>
            <a:r>
              <a:rPr lang="ru-RU" altLang="ru-RU" dirty="0" err="1"/>
              <a:t>клапанів</a:t>
            </a:r>
            <a:r>
              <a:rPr lang="ru-RU" altLang="ru-RU" dirty="0"/>
              <a:t> і перикарда, </a:t>
            </a:r>
            <a:r>
              <a:rPr lang="ru-RU" altLang="ru-RU" dirty="0" err="1"/>
              <a:t>встановлення</a:t>
            </a:r>
            <a:r>
              <a:rPr lang="ru-RU" altLang="ru-RU" dirty="0"/>
              <a:t> </a:t>
            </a:r>
            <a:r>
              <a:rPr lang="ru-RU" altLang="ru-RU" dirty="0" err="1"/>
              <a:t>внутрішньосерцевих</a:t>
            </a:r>
            <a:r>
              <a:rPr lang="ru-RU" altLang="ru-RU" dirty="0"/>
              <a:t> </a:t>
            </a:r>
            <a:r>
              <a:rPr lang="ru-RU" altLang="ru-RU" dirty="0" err="1"/>
              <a:t>тромбів</a:t>
            </a:r>
            <a:r>
              <a:rPr lang="ru-RU" altLang="ru-RU" dirty="0"/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МРТ сердце при ТЭЛА.gif">
            <a:hlinkClick r:id="" action="ppaction://media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613" y="-892175"/>
            <a:ext cx="6275387" cy="627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Сердце и лег сос при ТЭЛА.gif">
            <a:hlinkClick r:id="" action="ppaction://media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7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Прямоугольник 2"/>
          <p:cNvSpPr>
            <a:spLocks noChangeArrowheads="1"/>
          </p:cNvSpPr>
          <p:nvPr/>
        </p:nvSpPr>
        <p:spPr bwMode="auto">
          <a:xfrm>
            <a:off x="0" y="0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FFFFFF"/>
                </a:solidFill>
              </a:rPr>
              <a:t>МР-</a:t>
            </a:r>
            <a:r>
              <a:rPr lang="ru-RU" altLang="ru-RU" sz="4000" b="1" dirty="0" err="1">
                <a:solidFill>
                  <a:srgbClr val="FFFFFF"/>
                </a:solidFill>
              </a:rPr>
              <a:t>анатомія</a:t>
            </a:r>
            <a:r>
              <a:rPr lang="ru-RU" altLang="ru-RU" sz="4000" b="1" dirty="0">
                <a:solidFill>
                  <a:srgbClr val="FFFFFF"/>
                </a:solidFill>
              </a:rPr>
              <a:t> </a:t>
            </a:r>
            <a:r>
              <a:rPr lang="ru-RU" altLang="ru-RU" sz="4000" b="1" dirty="0" err="1">
                <a:solidFill>
                  <a:srgbClr val="FFFFFF"/>
                </a:solidFill>
              </a:rPr>
              <a:t>серця</a:t>
            </a:r>
            <a:r>
              <a:rPr lang="ru-RU" altLang="ru-RU" sz="4000" b="1" dirty="0">
                <a:solidFill>
                  <a:srgbClr val="FFFFFF"/>
                </a:solidFill>
              </a:rPr>
              <a:t> і </a:t>
            </a:r>
            <a:r>
              <a:rPr lang="ru-RU" altLang="ru-RU" sz="4000" b="1" dirty="0" err="1">
                <a:solidFill>
                  <a:srgbClr val="FFFFFF"/>
                </a:solidFill>
              </a:rPr>
              <a:t>судин</a:t>
            </a:r>
            <a:endParaRPr lang="ru-RU" altLang="ru-RU" sz="4000" b="1" dirty="0">
              <a:solidFill>
                <a:srgbClr val="FFFFFF"/>
              </a:solidFill>
            </a:endParaRPr>
          </a:p>
        </p:txBody>
      </p:sp>
      <p:sp>
        <p:nvSpPr>
          <p:cNvPr id="39941" name="Прямоугольник 4"/>
          <p:cNvSpPr>
            <a:spLocks noChangeArrowheads="1"/>
          </p:cNvSpPr>
          <p:nvPr/>
        </p:nvSpPr>
        <p:spPr bwMode="auto">
          <a:xfrm>
            <a:off x="0" y="5045075"/>
            <a:ext cx="9144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dirty="0" err="1"/>
              <a:t>Можлива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оцінка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напрямку</a:t>
            </a:r>
            <a:r>
              <a:rPr lang="ru-RU" altLang="ru-RU" sz="2400" dirty="0"/>
              <a:t> і </a:t>
            </a:r>
            <a:r>
              <a:rPr lang="ru-RU" altLang="ru-RU" sz="2400" dirty="0" err="1"/>
              <a:t>швидкості</a:t>
            </a:r>
            <a:r>
              <a:rPr lang="ru-RU" altLang="ru-RU" sz="2400" dirty="0"/>
              <a:t> кровотоку без </a:t>
            </a:r>
            <a:r>
              <a:rPr lang="ru-RU" altLang="ru-RU" sz="2400" dirty="0" err="1"/>
              <a:t>введення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контрастних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речовин</a:t>
            </a:r>
            <a:r>
              <a:rPr lang="ru-RU" altLang="ru-RU" sz="2400" dirty="0"/>
              <a:t>.</a:t>
            </a:r>
          </a:p>
          <a:p>
            <a:pPr eaLnBrk="1" hangingPunct="1"/>
            <a:r>
              <a:rPr lang="ru-RU" altLang="ru-RU" sz="2400" dirty="0" err="1"/>
              <a:t>Використовуються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контрастні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речовини</a:t>
            </a:r>
            <a:r>
              <a:rPr lang="ru-RU" altLang="ru-RU" sz="2400" dirty="0"/>
              <a:t> (парамагнетики) з метою </a:t>
            </a:r>
            <a:r>
              <a:rPr lang="ru-RU" altLang="ru-RU" sz="2400" dirty="0" err="1"/>
              <a:t>оцінки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перфузії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життєздатності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міокарда</a:t>
            </a:r>
            <a:r>
              <a:rPr lang="ru-RU" altLang="ru-RU" sz="2400" dirty="0"/>
              <a:t>.</a:t>
            </a:r>
            <a:endParaRPr lang="uk-UA" alt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95263" y="549275"/>
            <a:ext cx="8713787" cy="602011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Неінвазивні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методи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дослідження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algn="ctr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серцево-судинної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системи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:</a:t>
            </a:r>
          </a:p>
          <a:p>
            <a:pPr marL="571500" indent="-5715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dirty="0" err="1">
                <a:latin typeface="+mn-lt"/>
                <a:cs typeface="+mn-cs"/>
              </a:rPr>
              <a:t>Рентгенографія</a:t>
            </a:r>
            <a:r>
              <a:rPr lang="ru-RU" sz="3600" dirty="0">
                <a:latin typeface="+mn-lt"/>
                <a:cs typeface="+mn-cs"/>
              </a:rPr>
              <a:t> і </a:t>
            </a:r>
            <a:r>
              <a:rPr lang="ru-RU" sz="3600" dirty="0" err="1">
                <a:latin typeface="+mn-lt"/>
                <a:cs typeface="+mn-cs"/>
              </a:rPr>
              <a:t>рентгеноскопія</a:t>
            </a:r>
            <a:endParaRPr lang="ru-RU" sz="3600" dirty="0">
              <a:latin typeface="+mn-lt"/>
              <a:cs typeface="+mn-cs"/>
            </a:endParaRPr>
          </a:p>
          <a:p>
            <a:pPr marL="571500" indent="-5715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dirty="0" err="1">
                <a:latin typeface="+mn-lt"/>
                <a:cs typeface="+mn-cs"/>
              </a:rPr>
              <a:t>Ультразвукове</a:t>
            </a:r>
            <a:r>
              <a:rPr lang="ru-RU" sz="3600" dirty="0">
                <a:latin typeface="+mn-lt"/>
                <a:cs typeface="+mn-cs"/>
              </a:rPr>
              <a:t> </a:t>
            </a:r>
            <a:r>
              <a:rPr lang="ru-RU" sz="3600" dirty="0" err="1">
                <a:latin typeface="+mn-lt"/>
                <a:cs typeface="+mn-cs"/>
              </a:rPr>
              <a:t>дослідження</a:t>
            </a:r>
            <a:endParaRPr lang="ru-RU" sz="3600" dirty="0">
              <a:latin typeface="+mn-lt"/>
              <a:cs typeface="+mn-cs"/>
            </a:endParaRPr>
          </a:p>
          <a:p>
            <a:pPr marL="571500" indent="-5715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dirty="0" err="1">
                <a:latin typeface="+mn-lt"/>
                <a:cs typeface="+mn-cs"/>
              </a:rPr>
              <a:t>Магнітно-резонансна</a:t>
            </a:r>
            <a:r>
              <a:rPr lang="ru-RU" sz="3600" dirty="0">
                <a:latin typeface="+mn-lt"/>
                <a:cs typeface="+mn-cs"/>
              </a:rPr>
              <a:t> </a:t>
            </a:r>
            <a:r>
              <a:rPr lang="ru-RU" sz="3600" dirty="0" err="1">
                <a:latin typeface="+mn-lt"/>
                <a:cs typeface="+mn-cs"/>
              </a:rPr>
              <a:t>томографія</a:t>
            </a:r>
            <a:endParaRPr lang="ru-RU" sz="3600" dirty="0">
              <a:latin typeface="+mn-lt"/>
              <a:cs typeface="+mn-cs"/>
            </a:endParaRPr>
          </a:p>
          <a:p>
            <a:pPr marL="571500" indent="-5715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dirty="0" err="1">
                <a:latin typeface="+mn-lt"/>
                <a:cs typeface="+mn-cs"/>
              </a:rPr>
              <a:t>Комп'ютерна</a:t>
            </a:r>
            <a:r>
              <a:rPr lang="ru-RU" sz="3600" dirty="0">
                <a:latin typeface="+mn-lt"/>
                <a:cs typeface="+mn-cs"/>
              </a:rPr>
              <a:t> </a:t>
            </a:r>
            <a:r>
              <a:rPr lang="ru-RU" sz="3600" dirty="0" err="1">
                <a:latin typeface="+mn-lt"/>
                <a:cs typeface="+mn-cs"/>
              </a:rPr>
              <a:t>томографія</a:t>
            </a:r>
            <a:endParaRPr lang="ru-RU" sz="3600" dirty="0">
              <a:latin typeface="+mn-lt"/>
              <a:cs typeface="+mn-cs"/>
            </a:endParaRPr>
          </a:p>
          <a:p>
            <a:pPr marL="571500" indent="-5715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600" dirty="0" err="1">
                <a:latin typeface="+mn-lt"/>
                <a:cs typeface="+mn-cs"/>
              </a:rPr>
              <a:t>Радіонуклідна</a:t>
            </a:r>
            <a:r>
              <a:rPr lang="ru-RU" sz="3600" dirty="0">
                <a:latin typeface="+mn-lt"/>
                <a:cs typeface="+mn-cs"/>
              </a:rPr>
              <a:t> </a:t>
            </a:r>
            <a:r>
              <a:rPr lang="ru-RU" sz="3600" dirty="0" err="1">
                <a:latin typeface="+mn-lt"/>
                <a:cs typeface="+mn-cs"/>
              </a:rPr>
              <a:t>діагностика</a:t>
            </a:r>
            <a:endParaRPr lang="ru-RU" sz="2800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Прямоугольник 1"/>
          <p:cNvSpPr>
            <a:spLocks noChangeArrowheads="1"/>
          </p:cNvSpPr>
          <p:nvPr/>
        </p:nvSpPr>
        <p:spPr bwMode="auto">
          <a:xfrm>
            <a:off x="179388" y="0"/>
            <a:ext cx="8964612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b="1" dirty="0" err="1">
                <a:solidFill>
                  <a:srgbClr val="FFFF00"/>
                </a:solidFill>
              </a:rPr>
              <a:t>Показання</a:t>
            </a:r>
            <a:r>
              <a:rPr lang="ru-RU" altLang="ru-RU" sz="3200" b="1" dirty="0">
                <a:solidFill>
                  <a:srgbClr val="FFFF00"/>
                </a:solidFill>
              </a:rPr>
              <a:t> до МРТ при </a:t>
            </a:r>
            <a:r>
              <a:rPr lang="ru-RU" altLang="ru-RU" sz="3200" b="1" dirty="0" err="1">
                <a:solidFill>
                  <a:srgbClr val="FFFF00"/>
                </a:solidFill>
              </a:rPr>
              <a:t>захворюваннях</a:t>
            </a:r>
            <a:r>
              <a:rPr lang="ru-RU" altLang="ru-RU" sz="3200" b="1" dirty="0">
                <a:solidFill>
                  <a:srgbClr val="FFFF00"/>
                </a:solidFill>
              </a:rPr>
              <a:t> ССС:</a:t>
            </a:r>
          </a:p>
          <a:p>
            <a:pPr eaLnBrk="1" hangingPunct="1"/>
            <a:r>
              <a:rPr lang="ru-RU" altLang="ru-RU" sz="2400" dirty="0"/>
              <a:t>1. </a:t>
            </a:r>
            <a:r>
              <a:rPr lang="ru-RU" altLang="ru-RU" sz="2400" dirty="0" err="1"/>
              <a:t>Захворювання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грудної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аорти</a:t>
            </a:r>
            <a:r>
              <a:rPr lang="ru-RU" altLang="ru-RU" sz="2400" dirty="0"/>
              <a:t> (</a:t>
            </a:r>
            <a:r>
              <a:rPr lang="ru-RU" altLang="ru-RU" sz="2400" dirty="0" err="1"/>
              <a:t>розшарування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аневризми</a:t>
            </a:r>
            <a:r>
              <a:rPr lang="ru-RU" altLang="ru-RU" sz="2400" dirty="0"/>
              <a:t>).</a:t>
            </a:r>
          </a:p>
          <a:p>
            <a:pPr eaLnBrk="1" hangingPunct="1"/>
            <a:r>
              <a:rPr lang="ru-RU" altLang="ru-RU" sz="2400" dirty="0"/>
              <a:t>2. </a:t>
            </a:r>
            <a:r>
              <a:rPr lang="ru-RU" altLang="ru-RU" sz="2400" dirty="0" err="1"/>
              <a:t>Захворювання</a:t>
            </a:r>
            <a:r>
              <a:rPr lang="ru-RU" altLang="ru-RU" sz="2400" dirty="0"/>
              <a:t> перикарда (</a:t>
            </a:r>
            <a:r>
              <a:rPr lang="ru-RU" altLang="ru-RU" sz="2400" dirty="0" err="1"/>
              <a:t>спайковий</a:t>
            </a:r>
            <a:r>
              <a:rPr lang="ru-RU" altLang="ru-RU" sz="2400" dirty="0"/>
              <a:t> перикардит, </a:t>
            </a:r>
            <a:r>
              <a:rPr lang="ru-RU" altLang="ru-RU" sz="2400" dirty="0" err="1"/>
              <a:t>випіт</a:t>
            </a:r>
            <a:r>
              <a:rPr lang="ru-RU" altLang="ru-RU" sz="2400" dirty="0"/>
              <a:t> в</a:t>
            </a:r>
          </a:p>
          <a:p>
            <a:pPr eaLnBrk="1" hangingPunct="1"/>
            <a:r>
              <a:rPr lang="ru-RU" altLang="ru-RU" sz="2400" dirty="0"/>
              <a:t>    </a:t>
            </a:r>
            <a:r>
              <a:rPr lang="ru-RU" altLang="ru-RU" sz="2400" dirty="0" err="1"/>
              <a:t>перикарді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пухлини</a:t>
            </a:r>
            <a:r>
              <a:rPr lang="ru-RU" altLang="ru-RU" sz="2400" dirty="0"/>
              <a:t> перикарда).</a:t>
            </a:r>
          </a:p>
          <a:p>
            <a:pPr eaLnBrk="1" hangingPunct="1"/>
            <a:r>
              <a:rPr lang="ru-RU" altLang="ru-RU" sz="2400" dirty="0"/>
              <a:t>3. </a:t>
            </a:r>
            <a:r>
              <a:rPr lang="ru-RU" altLang="ru-RU" sz="2400" dirty="0" err="1"/>
              <a:t>Доброякісні</a:t>
            </a:r>
            <a:r>
              <a:rPr lang="ru-RU" altLang="ru-RU" sz="2400" dirty="0"/>
              <a:t> і </a:t>
            </a:r>
            <a:r>
              <a:rPr lang="ru-RU" altLang="ru-RU" sz="2400" dirty="0" err="1"/>
              <a:t>злоякісні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новоутворення</a:t>
            </a:r>
            <a:endParaRPr lang="ru-RU" altLang="ru-RU" sz="2400" dirty="0"/>
          </a:p>
          <a:p>
            <a:pPr eaLnBrk="1" hangingPunct="1"/>
            <a:r>
              <a:rPr lang="ru-RU" altLang="ru-RU" sz="2400" dirty="0"/>
              <a:t>    </a:t>
            </a:r>
            <a:r>
              <a:rPr lang="ru-RU" altLang="ru-RU" sz="2400" dirty="0" err="1"/>
              <a:t>серця</a:t>
            </a:r>
            <a:r>
              <a:rPr lang="ru-RU" altLang="ru-RU" sz="2400" dirty="0"/>
              <a:t>.</a:t>
            </a:r>
          </a:p>
          <a:p>
            <a:pPr eaLnBrk="1" hangingPunct="1"/>
            <a:r>
              <a:rPr lang="ru-RU" altLang="ru-RU" sz="2400" dirty="0"/>
              <a:t>4. </a:t>
            </a:r>
            <a:r>
              <a:rPr lang="ru-RU" altLang="ru-RU" sz="2400" dirty="0" err="1"/>
              <a:t>Діагностика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вроджених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вад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серця</a:t>
            </a:r>
            <a:r>
              <a:rPr lang="ru-RU" altLang="ru-RU" sz="2400" dirty="0"/>
              <a:t> і великих</a:t>
            </a:r>
          </a:p>
          <a:p>
            <a:pPr eaLnBrk="1" hangingPunct="1"/>
            <a:r>
              <a:rPr lang="ru-RU" altLang="ru-RU" sz="2400" dirty="0"/>
              <a:t>    </a:t>
            </a:r>
            <a:r>
              <a:rPr lang="ru-RU" altLang="ru-RU" sz="2400" dirty="0" err="1"/>
              <a:t>судин</a:t>
            </a:r>
            <a:r>
              <a:rPr lang="ru-RU" altLang="ru-RU" sz="2400" dirty="0"/>
              <a:t>: </a:t>
            </a:r>
            <a:r>
              <a:rPr lang="ru-RU" altLang="ru-RU" sz="2400" dirty="0" err="1"/>
              <a:t>дефекти</a:t>
            </a:r>
            <a:r>
              <a:rPr lang="ru-RU" altLang="ru-RU" sz="2400" dirty="0"/>
              <a:t> МПП, МШП, </a:t>
            </a:r>
            <a:r>
              <a:rPr lang="ru-RU" altLang="ru-RU" sz="2400" dirty="0" err="1"/>
              <a:t>незарощення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Боталової</a:t>
            </a:r>
            <a:endParaRPr lang="ru-RU" altLang="ru-RU" sz="2400" dirty="0"/>
          </a:p>
          <a:p>
            <a:pPr eaLnBrk="1" hangingPunct="1"/>
            <a:r>
              <a:rPr lang="ru-RU" altLang="ru-RU" sz="2400" dirty="0"/>
              <a:t>    протоки, </a:t>
            </a:r>
            <a:r>
              <a:rPr lang="ru-RU" altLang="ru-RU" sz="2400" dirty="0" err="1"/>
              <a:t>коарктація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аорти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аномалії</a:t>
            </a:r>
            <a:r>
              <a:rPr lang="ru-RU" altLang="ru-RU" sz="2400" dirty="0"/>
              <a:t> дуги </a:t>
            </a:r>
            <a:r>
              <a:rPr lang="ru-RU" altLang="ru-RU" sz="2400" dirty="0" err="1"/>
              <a:t>аорти</a:t>
            </a:r>
            <a:r>
              <a:rPr lang="ru-RU" altLang="ru-RU" sz="2400" dirty="0"/>
              <a:t>,</a:t>
            </a:r>
          </a:p>
          <a:p>
            <a:pPr eaLnBrk="1" hangingPunct="1"/>
            <a:r>
              <a:rPr lang="ru-RU" altLang="ru-RU" sz="2400" dirty="0"/>
              <a:t>    </a:t>
            </a:r>
            <a:r>
              <a:rPr lang="ru-RU" altLang="ru-RU" sz="2400" dirty="0" err="1"/>
              <a:t>легеневої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артерії</a:t>
            </a:r>
            <a:r>
              <a:rPr lang="ru-RU" altLang="ru-RU" sz="2400" dirty="0"/>
              <a:t>.</a:t>
            </a:r>
          </a:p>
          <a:p>
            <a:pPr eaLnBrk="1" hangingPunct="1"/>
            <a:r>
              <a:rPr lang="ru-RU" altLang="ru-RU" sz="2400" dirty="0"/>
              <a:t>5. </a:t>
            </a:r>
            <a:r>
              <a:rPr lang="ru-RU" altLang="ru-RU" sz="2400" dirty="0" err="1"/>
              <a:t>Діагностика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патології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клапанів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серця</a:t>
            </a:r>
            <a:r>
              <a:rPr lang="ru-RU" altLang="ru-RU" sz="2400" dirty="0"/>
              <a:t> -</a:t>
            </a:r>
          </a:p>
          <a:p>
            <a:pPr eaLnBrk="1" hangingPunct="1"/>
            <a:r>
              <a:rPr lang="ru-RU" altLang="ru-RU" sz="2400" dirty="0"/>
              <a:t>    </a:t>
            </a:r>
            <a:r>
              <a:rPr lang="ru-RU" altLang="ru-RU" sz="2400" dirty="0" err="1"/>
              <a:t>недостатності</a:t>
            </a:r>
            <a:r>
              <a:rPr lang="ru-RU" altLang="ru-RU" sz="2400" dirty="0"/>
              <a:t> і стенозу.</a:t>
            </a:r>
          </a:p>
          <a:p>
            <a:pPr eaLnBrk="1" hangingPunct="1"/>
            <a:r>
              <a:rPr lang="ru-RU" altLang="ru-RU" sz="2400" dirty="0"/>
              <a:t>6. </a:t>
            </a:r>
            <a:r>
              <a:rPr lang="ru-RU" altLang="ru-RU" sz="2400" dirty="0" err="1"/>
              <a:t>Дослідження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перфузії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міокарда</a:t>
            </a:r>
            <a:r>
              <a:rPr lang="ru-RU" altLang="ru-RU" sz="2400" dirty="0"/>
              <a:t> для </a:t>
            </a:r>
            <a:r>
              <a:rPr lang="ru-RU" altLang="ru-RU" sz="2400" dirty="0" err="1"/>
              <a:t>діагностики</a:t>
            </a:r>
            <a:r>
              <a:rPr lang="ru-RU" altLang="ru-RU" sz="2400" dirty="0"/>
              <a:t> та</a:t>
            </a:r>
          </a:p>
          <a:p>
            <a:pPr eaLnBrk="1" hangingPunct="1"/>
            <a:r>
              <a:rPr lang="ru-RU" altLang="ru-RU" sz="2400" dirty="0"/>
              <a:t>    </a:t>
            </a:r>
            <a:r>
              <a:rPr lang="ru-RU" altLang="ru-RU" sz="2400" dirty="0" err="1"/>
              <a:t>оцінки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ступеня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тяжкості</a:t>
            </a:r>
            <a:r>
              <a:rPr lang="ru-RU" altLang="ru-RU" sz="2400" dirty="0"/>
              <a:t> ІХС.</a:t>
            </a:r>
          </a:p>
          <a:p>
            <a:pPr eaLnBrk="1" hangingPunct="1"/>
            <a:r>
              <a:rPr lang="ru-RU" altLang="ru-RU" sz="2400" dirty="0"/>
              <a:t>7. </a:t>
            </a:r>
            <a:r>
              <a:rPr lang="ru-RU" altLang="ru-RU" sz="2400" dirty="0" err="1"/>
              <a:t>Виявлення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гібернованого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міокарда</a:t>
            </a:r>
            <a:r>
              <a:rPr lang="ru-RU" altLang="ru-RU" sz="2400" dirty="0"/>
              <a:t> у </a:t>
            </a:r>
            <a:r>
              <a:rPr lang="ru-RU" altLang="ru-RU" sz="2400" dirty="0" err="1"/>
              <a:t>хворих</a:t>
            </a:r>
            <a:r>
              <a:rPr lang="ru-RU" altLang="ru-RU" sz="2400" dirty="0"/>
              <a:t> на </a:t>
            </a:r>
            <a:r>
              <a:rPr lang="ru-RU" altLang="ru-RU" sz="2400" dirty="0" err="1"/>
              <a:t>гострий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інфаркт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міокарда</a:t>
            </a:r>
            <a:r>
              <a:rPr lang="ru-RU" altLang="ru-RU" sz="2400" dirty="0"/>
              <a:t> і </a:t>
            </a:r>
            <a:r>
              <a:rPr lang="ru-RU" altLang="ru-RU" sz="2400" dirty="0" err="1"/>
              <a:t>хронічну</a:t>
            </a:r>
            <a:r>
              <a:rPr lang="ru-RU" altLang="ru-RU" sz="2400" dirty="0"/>
              <a:t> ІХС з метою </a:t>
            </a:r>
            <a:r>
              <a:rPr lang="ru-RU" altLang="ru-RU" sz="2400" dirty="0" err="1"/>
              <a:t>вибору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лікувальної</a:t>
            </a:r>
            <a:r>
              <a:rPr lang="ru-RU" altLang="ru-RU" sz="2400" dirty="0"/>
              <a:t> тактики та </a:t>
            </a:r>
            <a:r>
              <a:rPr lang="ru-RU" altLang="ru-RU" sz="2400" dirty="0" err="1"/>
              <a:t>відбору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пацієнтів</a:t>
            </a:r>
            <a:r>
              <a:rPr lang="ru-RU" altLang="ru-RU" sz="2400" dirty="0"/>
              <a:t> для </a:t>
            </a:r>
            <a:r>
              <a:rPr lang="ru-RU" altLang="ru-RU" sz="2400" dirty="0" err="1"/>
              <a:t>хірургічного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лікування</a:t>
            </a:r>
            <a:r>
              <a:rPr lang="ru-RU" altLang="ru-RU" sz="2400" dirty="0"/>
              <a:t>. </a:t>
            </a:r>
          </a:p>
          <a:p>
            <a:pPr eaLnBrk="1" hangingPunct="1"/>
            <a:r>
              <a:rPr lang="ru-RU" altLang="ru-RU" sz="2400" dirty="0"/>
              <a:t>8. </a:t>
            </a:r>
            <a:r>
              <a:rPr lang="ru-RU" altLang="ru-RU" sz="2400" dirty="0" err="1"/>
              <a:t>Діагностика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кардіоміопатій</a:t>
            </a:r>
            <a:r>
              <a:rPr lang="ru-RU" altLang="ru-RU" sz="2400" dirty="0"/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Прямоугольник 1"/>
          <p:cNvSpPr>
            <a:spLocks noChangeArrowheads="1"/>
          </p:cNvSpPr>
          <p:nvPr/>
        </p:nvSpPr>
        <p:spPr bwMode="auto">
          <a:xfrm>
            <a:off x="250825" y="476250"/>
            <a:ext cx="864235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3600" b="1" dirty="0">
                <a:latin typeface="Comic Sans MS" panose="030F0702030302020204" pitchFamily="66" charset="0"/>
              </a:rPr>
              <a:t>МРТ </a:t>
            </a:r>
            <a:r>
              <a:rPr lang="uk-UA" altLang="ru-RU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абсолютно протипоказана </a:t>
            </a:r>
            <a:r>
              <a:rPr lang="uk-UA" altLang="ru-RU" sz="3600" dirty="0" err="1">
                <a:latin typeface="Comic Sans MS" panose="030F0702030302020204" pitchFamily="66" charset="0"/>
              </a:rPr>
              <a:t>паціентам</a:t>
            </a:r>
            <a:r>
              <a:rPr lang="uk-UA" altLang="ru-RU" sz="3600" dirty="0">
                <a:latin typeface="Comic Sans MS" panose="030F0702030302020204" pitchFamily="66" charset="0"/>
              </a:rPr>
              <a:t> </a:t>
            </a:r>
            <a:r>
              <a:rPr lang="ru-RU" altLang="ru-RU" sz="3600" dirty="0">
                <a:latin typeface="Comic Sans MS" panose="030F0702030302020204" pitchFamily="66" charset="0"/>
              </a:rPr>
              <a:t>з </a:t>
            </a:r>
            <a:r>
              <a:rPr lang="ru-RU" altLang="ru-RU" sz="3600" dirty="0" err="1">
                <a:latin typeface="Comic Sans MS" panose="030F0702030302020204" pitchFamily="66" charset="0"/>
              </a:rPr>
              <a:t>імплантованим</a:t>
            </a:r>
            <a:r>
              <a:rPr lang="ru-RU" altLang="ru-RU" sz="3600" dirty="0">
                <a:latin typeface="Comic Sans MS" panose="030F0702030302020204" pitchFamily="66" charset="0"/>
              </a:rPr>
              <a:t> </a:t>
            </a:r>
            <a:r>
              <a:rPr lang="ru-RU" altLang="ru-RU" sz="3600" dirty="0" err="1">
                <a:latin typeface="Comic Sans MS" panose="030F0702030302020204" pitchFamily="66" charset="0"/>
              </a:rPr>
              <a:t>водієм</a:t>
            </a:r>
            <a:r>
              <a:rPr lang="ru-RU" altLang="ru-RU" sz="3600" dirty="0">
                <a:latin typeface="Comic Sans MS" panose="030F0702030302020204" pitchFamily="66" charset="0"/>
              </a:rPr>
              <a:t> ритму </a:t>
            </a:r>
            <a:r>
              <a:rPr lang="ru-RU" altLang="ru-RU" sz="3600" dirty="0" err="1">
                <a:latin typeface="Comic Sans MS" panose="030F0702030302020204" pitchFamily="66" charset="0"/>
              </a:rPr>
              <a:t>серця</a:t>
            </a:r>
            <a:r>
              <a:rPr lang="ru-RU" altLang="ru-RU" sz="3600" dirty="0">
                <a:latin typeface="Comic Sans MS" panose="030F0702030302020204" pitchFamily="66" charset="0"/>
              </a:rPr>
              <a:t> </a:t>
            </a:r>
            <a:r>
              <a:rPr lang="ru-RU" altLang="ru-RU" sz="3600" dirty="0" err="1">
                <a:latin typeface="Comic Sans MS" panose="030F0702030302020204" pitchFamily="66" charset="0"/>
              </a:rPr>
              <a:t>або</a:t>
            </a:r>
            <a:r>
              <a:rPr lang="ru-RU" altLang="ru-RU" sz="3600" dirty="0">
                <a:latin typeface="Comic Sans MS" panose="030F0702030302020204" pitchFamily="66" charset="0"/>
              </a:rPr>
              <a:t> </a:t>
            </a:r>
            <a:r>
              <a:rPr lang="ru-RU" altLang="ru-RU" sz="3600" dirty="0" err="1">
                <a:latin typeface="Comic Sans MS" panose="030F0702030302020204" pitchFamily="66" charset="0"/>
              </a:rPr>
              <a:t>іншими</a:t>
            </a:r>
            <a:r>
              <a:rPr lang="ru-RU" altLang="ru-RU" sz="3600" dirty="0">
                <a:latin typeface="Comic Sans MS" panose="030F0702030302020204" pitchFamily="66" charset="0"/>
              </a:rPr>
              <a:t> </a:t>
            </a:r>
            <a:r>
              <a:rPr lang="ru-RU" altLang="ru-RU" sz="3600" dirty="0" err="1">
                <a:latin typeface="Comic Sans MS" panose="030F0702030302020204" pitchFamily="66" charset="0"/>
              </a:rPr>
              <a:t>електростимуляторами</a:t>
            </a:r>
            <a:r>
              <a:rPr lang="ru-RU" altLang="ru-RU" sz="3600" dirty="0">
                <a:latin typeface="Comic Sans MS" panose="030F0702030302020204" pitchFamily="66" charset="0"/>
              </a:rPr>
              <a:t>.</a:t>
            </a:r>
          </a:p>
          <a:p>
            <a:pPr algn="ctr" eaLnBrk="1" hangingPunct="1"/>
            <a:endParaRPr lang="ru-RU" altLang="ru-RU" sz="3600" dirty="0">
              <a:latin typeface="Comic Sans MS" panose="030F0702030302020204" pitchFamily="66" charset="0"/>
            </a:endParaRPr>
          </a:p>
          <a:p>
            <a:pPr algn="ctr" eaLnBrk="1" hangingPunct="1"/>
            <a:r>
              <a:rPr lang="ru-RU" altLang="ru-RU" sz="3600" dirty="0" err="1">
                <a:latin typeface="Comic Sans MS" panose="030F0702030302020204" pitchFamily="66" charset="0"/>
              </a:rPr>
              <a:t>Металеві</a:t>
            </a:r>
            <a:r>
              <a:rPr lang="ru-RU" altLang="ru-RU" sz="3600" dirty="0">
                <a:latin typeface="Comic Sans MS" panose="030F0702030302020204" pitchFamily="66" charset="0"/>
              </a:rPr>
              <a:t> </a:t>
            </a:r>
            <a:r>
              <a:rPr lang="ru-RU" altLang="ru-RU" sz="3600" dirty="0" err="1">
                <a:latin typeface="Comic Sans MS" panose="030F0702030302020204" pitchFamily="66" charset="0"/>
              </a:rPr>
              <a:t>кліпси</a:t>
            </a:r>
            <a:r>
              <a:rPr lang="ru-RU" altLang="ru-RU" sz="3600" dirty="0">
                <a:latin typeface="Comic Sans MS" panose="030F0702030302020204" pitchFamily="66" charset="0"/>
              </a:rPr>
              <a:t>, </a:t>
            </a:r>
            <a:r>
              <a:rPr lang="ru-RU" altLang="ru-RU" sz="3600" dirty="0" err="1">
                <a:latin typeface="Comic Sans MS" panose="030F0702030302020204" pitchFamily="66" charset="0"/>
              </a:rPr>
              <a:t>коронарні</a:t>
            </a:r>
            <a:r>
              <a:rPr lang="ru-RU" altLang="ru-RU" sz="3600" dirty="0">
                <a:latin typeface="Comic Sans MS" panose="030F0702030302020204" pitchFamily="66" charset="0"/>
              </a:rPr>
              <a:t> </a:t>
            </a:r>
            <a:r>
              <a:rPr lang="ru-RU" altLang="ru-RU" sz="3600" dirty="0" err="1">
                <a:latin typeface="Comic Sans MS" panose="030F0702030302020204" pitchFamily="66" charset="0"/>
              </a:rPr>
              <a:t>стенти</a:t>
            </a:r>
            <a:r>
              <a:rPr lang="ru-RU" altLang="ru-RU" sz="3600" dirty="0">
                <a:latin typeface="Comic Sans MS" panose="030F0702030302020204" pitchFamily="66" charset="0"/>
              </a:rPr>
              <a:t> </a:t>
            </a:r>
            <a:r>
              <a:rPr lang="ru-RU" altLang="ru-RU" sz="3600" dirty="0" err="1">
                <a:latin typeface="Comic Sans MS" panose="030F0702030302020204" pitchFamily="66" charset="0"/>
              </a:rPr>
              <a:t>можуть</a:t>
            </a:r>
            <a:r>
              <a:rPr lang="ru-RU" altLang="ru-RU" sz="3600" dirty="0">
                <a:latin typeface="Comic Sans MS" panose="030F0702030302020204" pitchFamily="66" charset="0"/>
              </a:rPr>
              <a:t> </a:t>
            </a:r>
            <a:r>
              <a:rPr lang="ru-RU" altLang="ru-RU" sz="3600" dirty="0" err="1">
                <a:latin typeface="Comic Sans MS" panose="030F0702030302020204" pitchFamily="66" charset="0"/>
              </a:rPr>
              <a:t>давати</a:t>
            </a:r>
            <a:r>
              <a:rPr lang="ru-RU" altLang="ru-RU" sz="3600" dirty="0">
                <a:latin typeface="Comic Sans MS" panose="030F0702030302020204" pitchFamily="66" charset="0"/>
              </a:rPr>
              <a:t> </a:t>
            </a:r>
            <a:r>
              <a:rPr lang="ru-RU" altLang="ru-RU" sz="3600" dirty="0" err="1">
                <a:latin typeface="Comic Sans MS" panose="030F0702030302020204" pitchFamily="66" charset="0"/>
              </a:rPr>
              <a:t>артефакти</a:t>
            </a:r>
            <a:r>
              <a:rPr lang="ru-RU" altLang="ru-RU" sz="3600" dirty="0">
                <a:latin typeface="Comic Sans MS" panose="030F0702030302020204" pitchFamily="66" charset="0"/>
              </a:rPr>
              <a:t> і </a:t>
            </a:r>
            <a:r>
              <a:rPr lang="ru-RU" altLang="ru-RU" sz="3600" dirty="0" err="1">
                <a:latin typeface="Comic Sans MS" panose="030F0702030302020204" pitchFamily="66" charset="0"/>
              </a:rPr>
              <a:t>можуть</a:t>
            </a:r>
            <a:r>
              <a:rPr lang="ru-RU" altLang="ru-RU" sz="3600" dirty="0">
                <a:latin typeface="Comic Sans MS" panose="030F0702030302020204" pitchFamily="66" charset="0"/>
              </a:rPr>
              <a:t> </a:t>
            </a:r>
            <a:r>
              <a:rPr lang="ru-RU" altLang="ru-RU" sz="3600" dirty="0" err="1">
                <a:latin typeface="Comic Sans MS" panose="030F0702030302020204" pitchFamily="66" charset="0"/>
              </a:rPr>
              <a:t>обмежувати</a:t>
            </a:r>
            <a:r>
              <a:rPr lang="ru-RU" altLang="ru-RU" sz="3600" dirty="0">
                <a:latin typeface="Comic Sans MS" panose="030F0702030302020204" pitchFamily="66" charset="0"/>
              </a:rPr>
              <a:t> </a:t>
            </a:r>
            <a:r>
              <a:rPr lang="ru-RU" altLang="ru-RU" sz="3600" dirty="0" err="1">
                <a:latin typeface="Comic Sans MS" panose="030F0702030302020204" pitchFamily="66" charset="0"/>
              </a:rPr>
              <a:t>діагностичні</a:t>
            </a:r>
            <a:r>
              <a:rPr lang="ru-RU" altLang="ru-RU" sz="3600" dirty="0">
                <a:latin typeface="Comic Sans MS" panose="030F0702030302020204" pitchFamily="66" charset="0"/>
              </a:rPr>
              <a:t> </a:t>
            </a:r>
            <a:r>
              <a:rPr lang="ru-RU" altLang="ru-RU" sz="3600" dirty="0" err="1">
                <a:latin typeface="Comic Sans MS" panose="030F0702030302020204" pitchFamily="66" charset="0"/>
              </a:rPr>
              <a:t>можливості</a:t>
            </a:r>
            <a:r>
              <a:rPr lang="ru-RU" altLang="ru-RU" sz="3600" dirty="0">
                <a:latin typeface="Comic Sans MS" panose="030F0702030302020204" pitchFamily="66" charset="0"/>
              </a:rPr>
              <a:t> методу,</a:t>
            </a:r>
          </a:p>
          <a:p>
            <a:pPr algn="ctr" eaLnBrk="1" hangingPunct="1"/>
            <a:r>
              <a:rPr lang="ru-RU" altLang="ru-RU" sz="3600" dirty="0">
                <a:latin typeface="Comic Sans MS" panose="030F0702030302020204" pitchFamily="66" charset="0"/>
              </a:rPr>
              <a:t>але не бути </a:t>
            </a:r>
            <a:r>
              <a:rPr lang="ru-RU" altLang="ru-RU" sz="3600" dirty="0" err="1">
                <a:latin typeface="Comic Sans MS" panose="030F0702030302020204" pitchFamily="66" charset="0"/>
              </a:rPr>
              <a:t>протипоказанням</a:t>
            </a:r>
            <a:r>
              <a:rPr lang="ru-RU" altLang="ru-RU" sz="3600" dirty="0">
                <a:latin typeface="Comic Sans MS" panose="030F0702030302020204" pitchFamily="66" charset="0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250825" y="1341438"/>
            <a:ext cx="8459788" cy="3600986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Радіонуклідна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 </a:t>
            </a:r>
            <a:r>
              <a:rPr lang="ru-RU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діагностика</a:t>
            </a:r>
            <a:endParaRPr lang="uk-UA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+mn-cs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- заснована на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властивості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фарм.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з'єднань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,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мічених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радіоактивною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міткою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,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вибірково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накопичуватися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в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кардіоміоцитах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в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залежності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від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стану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перфузії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та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рівня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метаболізму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в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зоні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3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ушкодження</a:t>
            </a:r>
            <a:r>
              <a:rPr lang="ru-RU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.</a:t>
            </a:r>
            <a:endParaRPr lang="ru-RU" sz="3200" b="1" dirty="0">
              <a:solidFill>
                <a:srgbClr val="FFFFFF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250825" y="188913"/>
            <a:ext cx="8518525" cy="1631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8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Рівноважна</a:t>
            </a:r>
            <a:r>
              <a:rPr lang="ru-RU" altLang="ru-RU" sz="2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радіонуклідна</a:t>
            </a:r>
            <a:r>
              <a:rPr lang="ru-RU" altLang="ru-RU" sz="2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8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вентрикулографія</a:t>
            </a:r>
            <a:endParaRPr lang="ru-RU" altLang="ru-RU" sz="28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altLang="ru-RU" sz="2400" dirty="0" err="1"/>
              <a:t>Можливості</a:t>
            </a:r>
            <a:r>
              <a:rPr lang="ru-RU" altLang="ru-RU" sz="2400" dirty="0"/>
              <a:t> методу: </a:t>
            </a:r>
            <a:r>
              <a:rPr lang="ru-RU" altLang="ru-RU" sz="2400" dirty="0" err="1"/>
              <a:t>дозволяє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визначити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фракцію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викиду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локальну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скоротність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шлуночків</a:t>
            </a:r>
            <a:r>
              <a:rPr lang="ru-RU" altLang="ru-RU" sz="2400" dirty="0"/>
              <a:t> і </a:t>
            </a:r>
            <a:r>
              <a:rPr lang="ru-RU" altLang="ru-RU" sz="2400" dirty="0" err="1"/>
              <a:t>швидкість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зміни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обсягу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крові</a:t>
            </a:r>
            <a:r>
              <a:rPr lang="ru-RU" altLang="ru-RU" sz="2400" dirty="0"/>
              <a:t> в </a:t>
            </a:r>
            <a:r>
              <a:rPr lang="ru-RU" altLang="ru-RU" sz="2400" dirty="0" err="1"/>
              <a:t>порожнинах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серця</a:t>
            </a:r>
            <a:endParaRPr lang="ru-RU" altLang="ru-RU" sz="2400" dirty="0">
              <a:latin typeface="Times New Roman Cyr" panose="02020603050405020304" pitchFamily="18" charset="0"/>
            </a:endParaRPr>
          </a:p>
        </p:txBody>
      </p:sp>
      <p:pic>
        <p:nvPicPr>
          <p:cNvPr id="44035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349500"/>
            <a:ext cx="3529012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349500"/>
            <a:ext cx="3654425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152400" y="749300"/>
            <a:ext cx="4356100" cy="6092825"/>
            <a:chOff x="1156" y="73"/>
            <a:chExt cx="3450" cy="4128"/>
          </a:xfrm>
        </p:grpSpPr>
        <p:pic>
          <p:nvPicPr>
            <p:cNvPr id="45062" name="Picture 3" descr="WD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6" y="73"/>
              <a:ext cx="3450" cy="4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063" name="AutoShape 4"/>
            <p:cNvSpPr>
              <a:spLocks noChangeArrowheads="1"/>
            </p:cNvSpPr>
            <p:nvPr/>
          </p:nvSpPr>
          <p:spPr bwMode="auto">
            <a:xfrm rot="7266529">
              <a:off x="2978" y="1328"/>
              <a:ext cx="226" cy="92"/>
            </a:xfrm>
            <a:prstGeom prst="rightArrow">
              <a:avLst>
                <a:gd name="adj1" fmla="val 41602"/>
                <a:gd name="adj2" fmla="val 156057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uk-UA" altLang="ru-RU"/>
            </a:p>
          </p:txBody>
        </p:sp>
        <p:sp>
          <p:nvSpPr>
            <p:cNvPr id="45064" name="AutoShape 5"/>
            <p:cNvSpPr>
              <a:spLocks noChangeArrowheads="1"/>
            </p:cNvSpPr>
            <p:nvPr/>
          </p:nvSpPr>
          <p:spPr bwMode="auto">
            <a:xfrm rot="7266529">
              <a:off x="2904" y="2499"/>
              <a:ext cx="226" cy="92"/>
            </a:xfrm>
            <a:prstGeom prst="rightArrow">
              <a:avLst>
                <a:gd name="adj1" fmla="val 41602"/>
                <a:gd name="adj2" fmla="val 156057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uk-UA" altLang="ru-RU"/>
            </a:p>
          </p:txBody>
        </p:sp>
        <p:sp>
          <p:nvSpPr>
            <p:cNvPr id="45065" name="AutoShape 6"/>
            <p:cNvSpPr>
              <a:spLocks noChangeArrowheads="1"/>
            </p:cNvSpPr>
            <p:nvPr/>
          </p:nvSpPr>
          <p:spPr bwMode="auto">
            <a:xfrm rot="7266529">
              <a:off x="3975" y="1465"/>
              <a:ext cx="227" cy="92"/>
            </a:xfrm>
            <a:prstGeom prst="rightArrow">
              <a:avLst>
                <a:gd name="adj1" fmla="val 41602"/>
                <a:gd name="adj2" fmla="val 156748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uk-UA" altLang="ru-RU"/>
            </a:p>
          </p:txBody>
        </p:sp>
        <p:sp>
          <p:nvSpPr>
            <p:cNvPr id="45066" name="AutoShape 7"/>
            <p:cNvSpPr>
              <a:spLocks noChangeArrowheads="1"/>
            </p:cNvSpPr>
            <p:nvPr/>
          </p:nvSpPr>
          <p:spPr bwMode="auto">
            <a:xfrm rot="7266529">
              <a:off x="3855" y="2591"/>
              <a:ext cx="227" cy="91"/>
            </a:xfrm>
            <a:prstGeom prst="rightArrow">
              <a:avLst>
                <a:gd name="adj1" fmla="val 41602"/>
                <a:gd name="adj2" fmla="val 15847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uk-UA" altLang="ru-RU"/>
            </a:p>
          </p:txBody>
        </p:sp>
        <p:sp>
          <p:nvSpPr>
            <p:cNvPr id="45067" name="AutoShape 8"/>
            <p:cNvSpPr>
              <a:spLocks noChangeArrowheads="1"/>
            </p:cNvSpPr>
            <p:nvPr/>
          </p:nvSpPr>
          <p:spPr bwMode="auto">
            <a:xfrm rot="-10412825">
              <a:off x="1973" y="1661"/>
              <a:ext cx="182" cy="86"/>
            </a:xfrm>
            <a:prstGeom prst="rightArrow">
              <a:avLst>
                <a:gd name="adj1" fmla="val 44426"/>
                <a:gd name="adj2" fmla="val 13697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uk-UA" altLang="ru-RU"/>
            </a:p>
          </p:txBody>
        </p:sp>
        <p:sp>
          <p:nvSpPr>
            <p:cNvPr id="45068" name="AutoShape 9"/>
            <p:cNvSpPr>
              <a:spLocks noChangeArrowheads="1"/>
            </p:cNvSpPr>
            <p:nvPr/>
          </p:nvSpPr>
          <p:spPr bwMode="auto">
            <a:xfrm rot="-10527374">
              <a:off x="2020" y="2746"/>
              <a:ext cx="182" cy="90"/>
            </a:xfrm>
            <a:prstGeom prst="rightArrow">
              <a:avLst>
                <a:gd name="adj1" fmla="val 41602"/>
                <a:gd name="adj2" fmla="val 128467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uk-UA" altLang="ru-RU"/>
            </a:p>
          </p:txBody>
        </p:sp>
      </p:grpSp>
      <p:sp>
        <p:nvSpPr>
          <p:cNvPr id="45059" name="Text Box 10"/>
          <p:cNvSpPr txBox="1">
            <a:spLocks noChangeArrowheads="1"/>
          </p:cNvSpPr>
          <p:nvPr/>
        </p:nvSpPr>
        <p:spPr bwMode="auto">
          <a:xfrm>
            <a:off x="468313" y="169863"/>
            <a:ext cx="8280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2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Перфузійна</a:t>
            </a:r>
            <a:r>
              <a:rPr lang="ru-RU" altLang="ru-RU" sz="3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32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сцинтіграфія</a:t>
            </a:r>
            <a:r>
              <a:rPr lang="ru-RU" altLang="ru-RU" sz="3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32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міокарду</a:t>
            </a:r>
            <a:endParaRPr lang="ru-RU" altLang="ru-RU" sz="32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436" name="Rectangle 11"/>
          <p:cNvSpPr>
            <a:spLocks noChangeArrowheads="1"/>
          </p:cNvSpPr>
          <p:nvPr/>
        </p:nvSpPr>
        <p:spPr bwMode="auto">
          <a:xfrm>
            <a:off x="4608513" y="758825"/>
            <a:ext cx="4716462" cy="584775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Можливості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методу:</a:t>
            </a:r>
          </a:p>
          <a:p>
            <a:pPr>
              <a:defRPr/>
            </a:pP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 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верифікація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та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діфф.діагностіка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ІХС;</a:t>
            </a:r>
          </a:p>
          <a:p>
            <a:pPr>
              <a:defRPr/>
            </a:pP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 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діагностика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ГІМ</a:t>
            </a:r>
          </a:p>
          <a:p>
            <a:pPr>
              <a:defRPr/>
            </a:pP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 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оцінка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життєздатності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міокарда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;</a:t>
            </a:r>
          </a:p>
          <a:p>
            <a:pPr>
              <a:defRPr/>
            </a:pP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 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відбір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і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обстеження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пацієнтів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для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операцій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аорто-коронарного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шунтування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,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висічення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рубця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після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перенесеного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ІМ;</a:t>
            </a:r>
          </a:p>
          <a:p>
            <a:pPr>
              <a:defRPr/>
            </a:pP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 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оцінка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прохідності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аортокоронарних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шунтів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,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визначення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ефективності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ангіопластики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,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моніторного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спостереження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за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ефектом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тромболітичної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 </a:t>
            </a:r>
            <a:r>
              <a:rPr lang="ru-RU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терапії</a:t>
            </a:r>
            <a:endParaRPr lang="ru-RU" sz="2200" b="1" dirty="0">
              <a:solidFill>
                <a:schemeClr val="accent6">
                  <a:lumMod val="20000"/>
                  <a:lumOff val="80000"/>
                </a:schemeClr>
              </a:solidFill>
              <a:cs typeface="Arial" charset="0"/>
            </a:endParaRPr>
          </a:p>
          <a:p>
            <a:pPr>
              <a:defRPr/>
            </a:pP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99</a:t>
            </a:r>
            <a:r>
              <a:rPr lang="en-US" sz="2200" b="1" dirty="0" err="1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mTc</a:t>
            </a:r>
            <a:r>
              <a:rPr lang="en-US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-</a:t>
            </a:r>
            <a:r>
              <a:rPr lang="ru-RU" sz="22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МІБІ</a:t>
            </a:r>
            <a:endParaRPr lang="ru-RU" sz="2000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45061" name="Picture 2" descr="D:\Наташа\Студенты\Рентген для студ 3 курс\Картинки для лекций\сердце\сцинтиг миокард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749300"/>
            <a:ext cx="3694112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2565400"/>
            <a:ext cx="25431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9388" y="188913"/>
            <a:ext cx="8713787" cy="5632953"/>
          </a:xfrm>
          <a:prstGeom prst="rect">
            <a:avLst/>
          </a:prstGeom>
          <a:noFill/>
          <a:ln>
            <a:noFill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 err="1">
                <a:latin typeface="+mn-lt"/>
                <a:cs typeface="+mn-cs"/>
              </a:rPr>
              <a:t>С</a:t>
            </a:r>
            <a:r>
              <a:rPr lang="ru-RU" sz="3200" b="1" kern="0" dirty="0" err="1">
                <a:solidFill>
                  <a:srgbClr val="FFFFFF"/>
                </a:solidFill>
                <a:latin typeface="+mn-lt"/>
                <a:cs typeface="+mn-cs"/>
              </a:rPr>
              <a:t>цинтіграфійна</a:t>
            </a:r>
            <a:r>
              <a:rPr lang="ru-RU" sz="3200" b="1" kern="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3200" b="1" kern="0" dirty="0" err="1">
                <a:solidFill>
                  <a:srgbClr val="FFFFFF"/>
                </a:solidFill>
                <a:latin typeface="+mn-lt"/>
                <a:cs typeface="+mn-cs"/>
              </a:rPr>
              <a:t>ідентифікація</a:t>
            </a:r>
            <a:r>
              <a:rPr lang="ru-RU" sz="3200" b="1" kern="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3200" b="1" kern="0" dirty="0" err="1">
                <a:solidFill>
                  <a:srgbClr val="FFFFFF"/>
                </a:solidFill>
                <a:latin typeface="+mn-lt"/>
                <a:cs typeface="+mn-cs"/>
              </a:rPr>
              <a:t>інфаркту</a:t>
            </a:r>
            <a:r>
              <a:rPr lang="ru-RU" sz="3200" b="1" kern="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3200" b="1" kern="0" dirty="0" err="1">
                <a:solidFill>
                  <a:srgbClr val="FFFFFF"/>
                </a:solidFill>
                <a:latin typeface="+mn-lt"/>
                <a:cs typeface="+mn-cs"/>
              </a:rPr>
              <a:t>міокарда</a:t>
            </a:r>
            <a:endParaRPr lang="ru-RU" sz="3200" b="1" kern="0" dirty="0">
              <a:solidFill>
                <a:srgbClr val="FFFFFF"/>
              </a:solidFill>
              <a:latin typeface="+mn-lt"/>
              <a:cs typeface="+mn-cs"/>
            </a:endParaRPr>
          </a:p>
          <a:p>
            <a:pPr algn="ctr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800" b="1" kern="0" dirty="0">
              <a:solidFill>
                <a:srgbClr val="FFFFFF"/>
              </a:solidFill>
              <a:latin typeface="+mn-lt"/>
              <a:cs typeface="+mn-cs"/>
            </a:endParaRPr>
          </a:p>
          <a:p>
            <a:pPr algn="ctr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метод </a:t>
            </a: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заснований</a:t>
            </a: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 на </a:t>
            </a: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включенні</a:t>
            </a: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 РФП в </a:t>
            </a: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осередок</a:t>
            </a: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пошкодження</a:t>
            </a: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міокарда</a:t>
            </a:r>
            <a:endParaRPr lang="ru-RU" sz="2800" b="1" kern="0" dirty="0">
              <a:solidFill>
                <a:srgbClr val="FFFFFF"/>
              </a:solidFill>
              <a:latin typeface="+mn-lt"/>
              <a:cs typeface="+mn-cs"/>
            </a:endParaRPr>
          </a:p>
          <a:p>
            <a:pPr algn="ctr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800" b="1" u="sng" kern="0" dirty="0">
              <a:solidFill>
                <a:srgbClr val="FFFFFF"/>
              </a:solidFill>
              <a:latin typeface="+mn-lt"/>
              <a:cs typeface="+mn-cs"/>
            </a:endParaRPr>
          </a:p>
          <a:p>
            <a:pPr algn="r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u="sng" kern="0" dirty="0" err="1">
                <a:solidFill>
                  <a:srgbClr val="FFFFFF"/>
                </a:solidFill>
                <a:latin typeface="+mn-lt"/>
                <a:cs typeface="+mn-cs"/>
              </a:rPr>
              <a:t>Показання</a:t>
            </a: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: </a:t>
            </a:r>
          </a:p>
          <a:p>
            <a:pPr marL="514350" indent="-514350" algn="r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Атипові</a:t>
            </a: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болі</a:t>
            </a:r>
            <a:endParaRPr lang="ru-RU" sz="2800" b="1" kern="0" dirty="0">
              <a:solidFill>
                <a:srgbClr val="FFFFFF"/>
              </a:solidFill>
              <a:latin typeface="+mn-lt"/>
              <a:cs typeface="+mn-cs"/>
            </a:endParaRPr>
          </a:p>
          <a:p>
            <a:pPr algn="r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в </a:t>
            </a: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грудній</a:t>
            </a: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клітці</a:t>
            </a: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</a:p>
          <a:p>
            <a:pPr algn="r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у </a:t>
            </a: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хворих</a:t>
            </a: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 з </a:t>
            </a: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сумнівними</a:t>
            </a:r>
            <a:endParaRPr lang="ru-RU" sz="2800" b="1" kern="0" dirty="0">
              <a:solidFill>
                <a:srgbClr val="FFFFFF"/>
              </a:solidFill>
              <a:latin typeface="+mn-lt"/>
              <a:cs typeface="+mn-cs"/>
            </a:endParaRPr>
          </a:p>
          <a:p>
            <a:pPr algn="r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змінами</a:t>
            </a: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 ЕКГ</a:t>
            </a:r>
          </a:p>
          <a:p>
            <a:pPr algn="r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і </a:t>
            </a: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ензимів</a:t>
            </a: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крові</a:t>
            </a: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.</a:t>
            </a:r>
          </a:p>
          <a:p>
            <a:pPr algn="r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2. </a:t>
            </a: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Повторні</a:t>
            </a:r>
            <a:endParaRPr lang="ru-RU" sz="2800" b="1" kern="0" dirty="0">
              <a:solidFill>
                <a:srgbClr val="FFFFFF"/>
              </a:solidFill>
              <a:latin typeface="+mn-lt"/>
              <a:cs typeface="+mn-cs"/>
            </a:endParaRPr>
          </a:p>
          <a:p>
            <a:pPr algn="r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інфаркти</a:t>
            </a: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ru-RU" sz="2800" b="1" kern="0" dirty="0" err="1">
                <a:solidFill>
                  <a:srgbClr val="FFFFFF"/>
                </a:solidFill>
                <a:latin typeface="+mn-lt"/>
                <a:cs typeface="+mn-cs"/>
              </a:rPr>
              <a:t>міокарда</a:t>
            </a:r>
            <a:r>
              <a:rPr lang="ru-RU" sz="2800" b="1" kern="0" dirty="0">
                <a:solidFill>
                  <a:srgbClr val="FFFFFF"/>
                </a:solidFill>
                <a:latin typeface="+mn-lt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anose="02040502050405020303" pitchFamily="18" charset="0"/>
              <a:buNone/>
              <a:defRPr/>
            </a:pPr>
            <a:r>
              <a:rPr lang="uk-UA" sz="4000" dirty="0">
                <a:solidFill>
                  <a:schemeClr val="tx1"/>
                </a:solidFill>
              </a:rPr>
              <a:t>Променева анатомія серцево-судинної системи</a:t>
            </a:r>
          </a:p>
        </p:txBody>
      </p:sp>
      <p:sp>
        <p:nvSpPr>
          <p:cNvPr id="47107" name="Прямоугольник 3"/>
          <p:cNvSpPr>
            <a:spLocks noChangeArrowheads="1"/>
          </p:cNvSpPr>
          <p:nvPr/>
        </p:nvSpPr>
        <p:spPr bwMode="auto">
          <a:xfrm>
            <a:off x="0" y="1268413"/>
            <a:ext cx="91186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dirty="0" err="1"/>
              <a:t>Рентгенологічна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анатомія</a:t>
            </a:r>
            <a:r>
              <a:rPr lang="ru-RU" altLang="ru-RU" sz="2400" dirty="0"/>
              <a:t>: </a:t>
            </a:r>
            <a:r>
              <a:rPr lang="ru-RU" altLang="ru-RU" sz="2400" dirty="0" err="1"/>
              <a:t>окремі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камери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серця</a:t>
            </a:r>
            <a:r>
              <a:rPr lang="ru-RU" altLang="ru-RU" sz="2400" dirty="0"/>
              <a:t> і аорта по </a:t>
            </a:r>
            <a:r>
              <a:rPr lang="ru-RU" altLang="ru-RU" sz="2400" dirty="0" err="1"/>
              <a:t>своїй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щільності</a:t>
            </a:r>
            <a:r>
              <a:rPr lang="ru-RU" altLang="ru-RU" sz="2400" dirty="0"/>
              <a:t> не </a:t>
            </a:r>
            <a:r>
              <a:rPr lang="ru-RU" altLang="ru-RU" sz="2400" dirty="0" err="1"/>
              <a:t>відрізняються</a:t>
            </a:r>
            <a:r>
              <a:rPr lang="ru-RU" altLang="ru-RU" sz="2400" dirty="0"/>
              <a:t> одна </a:t>
            </a:r>
            <a:r>
              <a:rPr lang="ru-RU" altLang="ru-RU" sz="2400" dirty="0" err="1"/>
              <a:t>від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одної</a:t>
            </a:r>
            <a:r>
              <a:rPr lang="ru-RU" altLang="ru-RU" sz="2400" dirty="0"/>
              <a:t> і при </a:t>
            </a:r>
            <a:r>
              <a:rPr lang="ru-RU" altLang="ru-RU" sz="2400" dirty="0" err="1"/>
              <a:t>нативному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рентгендослідженні</a:t>
            </a:r>
            <a:endParaRPr lang="ru-RU" altLang="ru-RU" sz="2400" dirty="0"/>
          </a:p>
          <a:p>
            <a:pPr eaLnBrk="1" hangingPunct="1"/>
            <a:r>
              <a:rPr lang="ru-RU" altLang="ru-RU" sz="2400" dirty="0"/>
              <a:t>   вони </a:t>
            </a:r>
            <a:r>
              <a:rPr lang="ru-RU" altLang="ru-RU" sz="2400" dirty="0" err="1"/>
              <a:t>дають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загальну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сумарну</a:t>
            </a:r>
            <a:endParaRPr lang="ru-RU" altLang="ru-RU" sz="2400" dirty="0"/>
          </a:p>
          <a:p>
            <a:pPr eaLnBrk="1" hangingPunct="1"/>
            <a:r>
              <a:rPr lang="ru-RU" altLang="ru-RU" sz="2400" dirty="0"/>
              <a:t>   </a:t>
            </a:r>
            <a:r>
              <a:rPr lang="ru-RU" altLang="ru-RU" sz="2400" dirty="0" err="1"/>
              <a:t>однорідну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тінь</a:t>
            </a:r>
            <a:r>
              <a:rPr lang="ru-RU" altLang="ru-RU" sz="2400" dirty="0"/>
              <a:t>.</a:t>
            </a:r>
          </a:p>
          <a:p>
            <a:pPr eaLnBrk="1" hangingPunct="1"/>
            <a:r>
              <a:rPr lang="ru-RU" altLang="ru-RU" sz="2400" dirty="0"/>
              <a:t>   По </a:t>
            </a:r>
            <a:r>
              <a:rPr lang="ru-RU" altLang="ru-RU" sz="2400" dirty="0" err="1"/>
              <a:t>ній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судять</a:t>
            </a:r>
            <a:r>
              <a:rPr lang="ru-RU" altLang="ru-RU" sz="2400" dirty="0"/>
              <a:t> про стан,</a:t>
            </a:r>
          </a:p>
          <a:p>
            <a:pPr eaLnBrk="1" hangingPunct="1"/>
            <a:r>
              <a:rPr lang="ru-RU" altLang="ru-RU" sz="2400" dirty="0"/>
              <a:t>   форму і </a:t>
            </a:r>
            <a:r>
              <a:rPr lang="ru-RU" altLang="ru-RU" sz="2400" dirty="0" err="1"/>
              <a:t>розмір</a:t>
            </a:r>
            <a:endParaRPr lang="ru-RU" altLang="ru-RU" sz="2400" dirty="0"/>
          </a:p>
          <a:p>
            <a:pPr eaLnBrk="1" hangingPunct="1"/>
            <a:r>
              <a:rPr lang="ru-RU" altLang="ru-RU" sz="2400" dirty="0"/>
              <a:t>   </a:t>
            </a:r>
            <a:r>
              <a:rPr lang="ru-RU" altLang="ru-RU" sz="2400" dirty="0" err="1"/>
              <a:t>серця</a:t>
            </a:r>
            <a:r>
              <a:rPr lang="ru-RU" altLang="ru-RU" sz="2400" dirty="0"/>
              <a:t> і </a:t>
            </a:r>
            <a:r>
              <a:rPr lang="ru-RU" altLang="ru-RU" sz="2400" dirty="0" err="1"/>
              <a:t>аорти</a:t>
            </a:r>
            <a:r>
              <a:rPr lang="ru-RU" altLang="ru-RU" sz="2400" dirty="0"/>
              <a:t> в </a:t>
            </a:r>
            <a:r>
              <a:rPr lang="ru-RU" altLang="ru-RU" sz="2400" dirty="0" err="1"/>
              <a:t>цілому</a:t>
            </a:r>
            <a:r>
              <a:rPr lang="ru-RU" altLang="ru-RU" sz="2400" dirty="0"/>
              <a:t>.</a:t>
            </a:r>
          </a:p>
          <a:p>
            <a:pPr eaLnBrk="1" hangingPunct="1"/>
            <a:endParaRPr lang="ru-RU" altLang="ru-RU" sz="2400" dirty="0"/>
          </a:p>
          <a:p>
            <a:pPr eaLnBrk="1" hangingPunct="1"/>
            <a:r>
              <a:rPr lang="ru-RU" altLang="ru-RU" sz="2400" dirty="0"/>
              <a:t>   </a:t>
            </a:r>
            <a:r>
              <a:rPr lang="ru-RU" altLang="ru-RU" sz="2400" dirty="0" err="1"/>
              <a:t>Обов'язково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оцінюють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мале</a:t>
            </a:r>
            <a:endParaRPr lang="ru-RU" altLang="ru-RU" sz="2400" dirty="0"/>
          </a:p>
          <a:p>
            <a:pPr eaLnBrk="1" hangingPunct="1"/>
            <a:r>
              <a:rPr lang="ru-RU" altLang="ru-RU" sz="2400" dirty="0"/>
              <a:t>   коло </a:t>
            </a:r>
            <a:r>
              <a:rPr lang="ru-RU" altLang="ru-RU" sz="2400" dirty="0" err="1"/>
              <a:t>кровообігу</a:t>
            </a:r>
            <a:r>
              <a:rPr lang="ru-RU" altLang="ru-RU" sz="2400" dirty="0"/>
              <a:t>:</a:t>
            </a:r>
          </a:p>
          <a:p>
            <a:pPr eaLnBrk="1" hangingPunct="1"/>
            <a:r>
              <a:rPr lang="ru-RU" altLang="ru-RU" sz="2400" dirty="0" err="1"/>
              <a:t>коріння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легенів</a:t>
            </a:r>
            <a:r>
              <a:rPr lang="ru-RU" altLang="ru-RU" sz="2400" dirty="0"/>
              <a:t> і </a:t>
            </a:r>
          </a:p>
          <a:p>
            <a:pPr eaLnBrk="1" hangingPunct="1"/>
            <a:r>
              <a:rPr lang="ru-RU" altLang="ru-RU" sz="2400" dirty="0" err="1"/>
              <a:t>легеневий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малюнок</a:t>
            </a:r>
            <a:r>
              <a:rPr lang="ru-RU" altLang="ru-RU" sz="2400" dirty="0"/>
              <a:t>.</a:t>
            </a:r>
            <a:endParaRPr lang="uk-UA" altLang="ru-RU" sz="2400" dirty="0"/>
          </a:p>
        </p:txBody>
      </p:sp>
      <p:pic>
        <p:nvPicPr>
          <p:cNvPr id="47108" name="Picture 2" descr="D:\Наташа\Студенты\Рентген для студ 3 курс\Картинки для лекций\сердце\norma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205038"/>
            <a:ext cx="398145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Норма пря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9425"/>
          </a:xfrm>
          <a:prstGeom prst="rect">
            <a:avLst/>
          </a:prstGeom>
          <a:solidFill>
            <a:srgbClr val="000080"/>
          </a:solidFill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8131" name="Прямоугольник 3"/>
          <p:cNvSpPr>
            <a:spLocks noChangeArrowheads="1"/>
          </p:cNvSpPr>
          <p:nvPr/>
        </p:nvSpPr>
        <p:spPr bwMode="auto">
          <a:xfrm>
            <a:off x="908353" y="3860800"/>
            <a:ext cx="269496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3200" b="1" dirty="0">
                <a:solidFill>
                  <a:schemeClr val="bg1"/>
                </a:solidFill>
              </a:rPr>
              <a:t>Праве</a:t>
            </a:r>
          </a:p>
          <a:p>
            <a:pPr algn="ctr" eaLnBrk="1" hangingPunct="1"/>
            <a:r>
              <a:rPr lang="uk-UA" altLang="ru-RU" sz="3200" b="1" dirty="0">
                <a:solidFill>
                  <a:schemeClr val="bg1"/>
                </a:solidFill>
              </a:rPr>
              <a:t>передсердя</a:t>
            </a:r>
            <a:r>
              <a:rPr lang="uk-UA" altLang="ru-RU" sz="3200" dirty="0">
                <a:solidFill>
                  <a:srgbClr val="FFFFFF"/>
                </a:solidFill>
              </a:rPr>
              <a:t> </a:t>
            </a:r>
            <a:endParaRPr lang="ru-RU" altLang="ru-RU" dirty="0"/>
          </a:p>
        </p:txBody>
      </p:sp>
      <p:sp>
        <p:nvSpPr>
          <p:cNvPr id="48132" name="Прямоугольник 5"/>
          <p:cNvSpPr>
            <a:spLocks noChangeArrowheads="1"/>
          </p:cNvSpPr>
          <p:nvPr/>
        </p:nvSpPr>
        <p:spPr bwMode="auto">
          <a:xfrm>
            <a:off x="1429626" y="1700213"/>
            <a:ext cx="208422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3200" b="1" dirty="0">
                <a:solidFill>
                  <a:schemeClr val="bg1"/>
                </a:solidFill>
              </a:rPr>
              <a:t>Висхідна </a:t>
            </a:r>
          </a:p>
          <a:p>
            <a:pPr algn="ctr" eaLnBrk="1" hangingPunct="1"/>
            <a:r>
              <a:rPr lang="uk-UA" altLang="ru-RU" sz="3200" b="1" dirty="0">
                <a:solidFill>
                  <a:schemeClr val="bg1"/>
                </a:solidFill>
              </a:rPr>
              <a:t>аорта</a:t>
            </a:r>
            <a:endParaRPr lang="ru-RU" altLang="ru-RU" dirty="0"/>
          </a:p>
        </p:txBody>
      </p:sp>
      <p:sp>
        <p:nvSpPr>
          <p:cNvPr id="48133" name="Прямоугольник 6"/>
          <p:cNvSpPr>
            <a:spLocks noChangeArrowheads="1"/>
          </p:cNvSpPr>
          <p:nvPr/>
        </p:nvSpPr>
        <p:spPr bwMode="auto">
          <a:xfrm>
            <a:off x="5538229" y="908050"/>
            <a:ext cx="23807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3200" b="1" dirty="0">
                <a:solidFill>
                  <a:schemeClr val="bg1"/>
                </a:solidFill>
              </a:rPr>
              <a:t>Дуга аорти</a:t>
            </a:r>
            <a:endParaRPr lang="ru-RU" altLang="ru-RU" dirty="0"/>
          </a:p>
        </p:txBody>
      </p:sp>
      <p:sp>
        <p:nvSpPr>
          <p:cNvPr id="48134" name="Прямоугольник 7"/>
          <p:cNvSpPr>
            <a:spLocks noChangeArrowheads="1"/>
          </p:cNvSpPr>
          <p:nvPr/>
        </p:nvSpPr>
        <p:spPr bwMode="auto">
          <a:xfrm>
            <a:off x="5803501" y="1844675"/>
            <a:ext cx="218361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3200" b="1" dirty="0">
                <a:solidFill>
                  <a:schemeClr val="bg1"/>
                </a:solidFill>
              </a:rPr>
              <a:t>Легенева </a:t>
            </a:r>
          </a:p>
          <a:p>
            <a:pPr algn="ctr" eaLnBrk="1" hangingPunct="1"/>
            <a:r>
              <a:rPr lang="uk-UA" altLang="ru-RU" sz="3200" b="1" dirty="0">
                <a:solidFill>
                  <a:schemeClr val="bg1"/>
                </a:solidFill>
              </a:rPr>
              <a:t>артерія</a:t>
            </a:r>
            <a:r>
              <a:rPr lang="uk-UA" altLang="ru-RU" sz="3200" dirty="0">
                <a:solidFill>
                  <a:srgbClr val="FFFFFF"/>
                </a:solidFill>
              </a:rPr>
              <a:t> </a:t>
            </a:r>
            <a:endParaRPr lang="ru-RU" altLang="ru-RU" dirty="0"/>
          </a:p>
        </p:txBody>
      </p:sp>
      <p:sp>
        <p:nvSpPr>
          <p:cNvPr id="48135" name="Прямоугольник 8"/>
          <p:cNvSpPr>
            <a:spLocks noChangeArrowheads="1"/>
          </p:cNvSpPr>
          <p:nvPr/>
        </p:nvSpPr>
        <p:spPr bwMode="auto">
          <a:xfrm>
            <a:off x="6019704" y="2922588"/>
            <a:ext cx="21210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3200" b="1" dirty="0">
                <a:solidFill>
                  <a:schemeClr val="bg1"/>
                </a:solidFill>
              </a:rPr>
              <a:t>Вушко ЛП</a:t>
            </a:r>
            <a:endParaRPr lang="ru-RU" altLang="ru-RU" dirty="0"/>
          </a:p>
        </p:txBody>
      </p:sp>
      <p:sp>
        <p:nvSpPr>
          <p:cNvPr id="48136" name="Прямоугольник 9"/>
          <p:cNvSpPr>
            <a:spLocks noChangeArrowheads="1"/>
          </p:cNvSpPr>
          <p:nvPr/>
        </p:nvSpPr>
        <p:spPr bwMode="auto">
          <a:xfrm>
            <a:off x="6714103" y="4222750"/>
            <a:ext cx="214834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3200" b="1" dirty="0">
                <a:solidFill>
                  <a:schemeClr val="bg1"/>
                </a:solidFill>
              </a:rPr>
              <a:t>Лівий</a:t>
            </a:r>
          </a:p>
          <a:p>
            <a:pPr algn="ctr" eaLnBrk="1" hangingPunct="1"/>
            <a:r>
              <a:rPr lang="uk-UA" altLang="ru-RU" sz="3200" b="1" dirty="0">
                <a:solidFill>
                  <a:schemeClr val="bg1"/>
                </a:solidFill>
              </a:rPr>
              <a:t>шлуночок</a:t>
            </a:r>
            <a:endParaRPr lang="ru-RU" alt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vmede.org/sait/content/Onkilogiya_trufanov_t1_2010/img/154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33375"/>
            <a:ext cx="6840537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288" y="333375"/>
            <a:ext cx="8532812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4800" b="1" dirty="0">
                <a:latin typeface="Comic Sans MS" pitchFamily="66" charset="0"/>
                <a:cs typeface="Arial" charset="0"/>
              </a:rPr>
              <a:t>Основні патологічні конфігурації серця </a:t>
            </a:r>
          </a:p>
          <a:p>
            <a:pPr algn="ctr">
              <a:defRPr/>
            </a:pPr>
            <a:r>
              <a:rPr lang="uk-UA" sz="4800" b="1" dirty="0">
                <a:latin typeface="Comic Sans MS" pitchFamily="66" charset="0"/>
                <a:cs typeface="Arial" charset="0"/>
              </a:rPr>
              <a:t>в рентгенологічному зображенні:</a:t>
            </a:r>
            <a:endParaRPr lang="uk-UA" sz="4800" dirty="0">
              <a:latin typeface="Comic Sans MS" pitchFamily="66" charset="0"/>
              <a:cs typeface="Arial" charset="0"/>
            </a:endParaRPr>
          </a:p>
          <a:p>
            <a:pPr marL="685800" indent="-685800">
              <a:buFont typeface="Wingdings" pitchFamily="2" charset="2"/>
              <a:buChar char="ü"/>
              <a:defRPr/>
            </a:pPr>
            <a:r>
              <a:rPr lang="uk-UA" sz="4800" dirty="0" err="1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мітральна</a:t>
            </a:r>
            <a:r>
              <a:rPr lang="uk-UA" sz="4800" dirty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 </a:t>
            </a:r>
          </a:p>
          <a:p>
            <a:pPr marL="685800" indent="-685800">
              <a:buFont typeface="Wingdings" pitchFamily="2" charset="2"/>
              <a:buChar char="ü"/>
              <a:defRPr/>
            </a:pPr>
            <a:r>
              <a:rPr lang="uk-UA" sz="4800" dirty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аортальна</a:t>
            </a:r>
          </a:p>
          <a:p>
            <a:pPr marL="685800" indent="-685800">
              <a:buFont typeface="Wingdings" pitchFamily="2" charset="2"/>
              <a:buChar char="ü"/>
              <a:defRPr/>
            </a:pPr>
            <a:r>
              <a:rPr lang="uk-UA" sz="4800" dirty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трапецієподібна</a:t>
            </a:r>
          </a:p>
          <a:p>
            <a:pPr marL="685800" indent="-685800">
              <a:buFont typeface="Wingdings" pitchFamily="2" charset="2"/>
              <a:buChar char="ü"/>
              <a:defRPr/>
            </a:pPr>
            <a:r>
              <a:rPr lang="ru-RU" sz="4800" dirty="0" err="1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шароподібна</a:t>
            </a:r>
            <a:endParaRPr lang="uk-UA" sz="4800" dirty="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Наташа\Студенты\Рентген для студ 3 курс\Картинки для лекций\сердце\st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0" y="1812925"/>
            <a:ext cx="3684588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Прямоугольник 1"/>
          <p:cNvSpPr>
            <a:spLocks noChangeArrowheads="1"/>
          </p:cNvSpPr>
          <p:nvPr/>
        </p:nvSpPr>
        <p:spPr bwMode="auto">
          <a:xfrm>
            <a:off x="0" y="26988"/>
            <a:ext cx="9144000" cy="366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/>
              <a:t>	</a:t>
            </a:r>
            <a:r>
              <a:rPr lang="ru-RU" altLang="ru-RU" sz="3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Рентгеноскопія</a:t>
            </a:r>
            <a:endParaRPr lang="ru-RU" altLang="ru-RU" sz="3600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ru-RU" altLang="ru-RU" sz="2800" dirty="0" err="1"/>
              <a:t>дає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уявлення</a:t>
            </a:r>
            <a:r>
              <a:rPr lang="ru-RU" altLang="ru-RU" sz="2800" dirty="0"/>
              <a:t> про форму і величину </a:t>
            </a:r>
            <a:r>
              <a:rPr lang="ru-RU" altLang="ru-RU" sz="2800" dirty="0" err="1"/>
              <a:t>серця</a:t>
            </a:r>
            <a:r>
              <a:rPr lang="ru-RU" altLang="ru-RU" sz="2800" dirty="0"/>
              <a:t>, </a:t>
            </a:r>
            <a:r>
              <a:rPr lang="ru-RU" altLang="ru-RU" sz="2800" dirty="0" err="1"/>
              <a:t>амплітуду</a:t>
            </a:r>
            <a:r>
              <a:rPr lang="ru-RU" altLang="ru-RU" sz="2800" dirty="0"/>
              <a:t> і частоту </a:t>
            </a:r>
            <a:r>
              <a:rPr lang="ru-RU" altLang="ru-RU" sz="2800" dirty="0" err="1"/>
              <a:t>пульсації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серцево-судинної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тіні</a:t>
            </a:r>
            <a:r>
              <a:rPr lang="ru-RU" altLang="ru-RU" sz="2800" dirty="0"/>
              <a:t>, про </a:t>
            </a:r>
            <a:r>
              <a:rPr lang="ru-RU" altLang="ru-RU" sz="2800" dirty="0" err="1"/>
              <a:t>функції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діафрагми</a:t>
            </a:r>
            <a:r>
              <a:rPr lang="ru-RU" altLang="ru-RU" sz="2800" dirty="0"/>
              <a:t>.</a:t>
            </a:r>
          </a:p>
          <a:p>
            <a:pPr eaLnBrk="1" hangingPunct="1"/>
            <a:r>
              <a:rPr lang="ru-RU" altLang="ru-RU" sz="2800" dirty="0"/>
              <a:t>В </a:t>
            </a:r>
            <a:r>
              <a:rPr lang="ru-RU" altLang="ru-RU" sz="2800" dirty="0" err="1"/>
              <a:t>інтервенційній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радіології</a:t>
            </a:r>
            <a:endParaRPr lang="ru-RU" altLang="ru-RU" sz="2800" dirty="0"/>
          </a:p>
          <a:p>
            <a:pPr eaLnBrk="1" hangingPunct="1"/>
            <a:r>
              <a:rPr lang="ru-RU" altLang="ru-RU" sz="2800" dirty="0"/>
              <a:t>для установки катетера і </a:t>
            </a:r>
            <a:r>
              <a:rPr lang="ru-RU" altLang="ru-RU" sz="2800" dirty="0" err="1"/>
              <a:t>введе</a:t>
            </a:r>
            <a:endParaRPr lang="ru-RU" altLang="ru-RU" sz="2800" dirty="0"/>
          </a:p>
          <a:p>
            <a:pPr eaLnBrk="1" hangingPunct="1"/>
            <a:r>
              <a:rPr lang="ru-RU" altLang="ru-RU" sz="2800" dirty="0"/>
              <a:t>них з </a:t>
            </a:r>
            <a:r>
              <a:rPr lang="ru-RU" altLang="ru-RU" sz="2800" dirty="0" err="1"/>
              <a:t>його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допомогою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конструкцій</a:t>
            </a:r>
            <a:endParaRPr lang="ru-RU" altLang="ru-RU" sz="2800" dirty="0"/>
          </a:p>
          <a:p>
            <a:pPr eaLnBrk="1" hangingPunct="1"/>
            <a:r>
              <a:rPr lang="ru-RU" altLang="ru-RU" sz="2800" dirty="0"/>
              <a:t>для </a:t>
            </a:r>
            <a:r>
              <a:rPr lang="ru-RU" altLang="ru-RU" sz="2800" dirty="0" err="1"/>
              <a:t>ангіопластики</a:t>
            </a:r>
            <a:r>
              <a:rPr lang="ru-RU" altLang="ru-RU" sz="2800" dirty="0"/>
              <a:t>.</a:t>
            </a:r>
            <a:endParaRPr lang="uk-UA" altLang="ru-RU" sz="2800" dirty="0"/>
          </a:p>
        </p:txBody>
      </p:sp>
      <p:sp>
        <p:nvSpPr>
          <p:cNvPr id="23556" name="Прямоугольник 2"/>
          <p:cNvSpPr>
            <a:spLocks noChangeArrowheads="1"/>
          </p:cNvSpPr>
          <p:nvPr/>
        </p:nvSpPr>
        <p:spPr bwMode="auto">
          <a:xfrm>
            <a:off x="0" y="3894138"/>
            <a:ext cx="9144000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Рентгенографія</a:t>
            </a:r>
            <a:r>
              <a:rPr lang="ru-RU" altLang="ru-RU" sz="3600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</a:p>
          <a:p>
            <a:pPr eaLnBrk="1" hangingPunct="1"/>
            <a:r>
              <a:rPr lang="ru-RU" altLang="ru-RU" sz="2800" dirty="0"/>
              <a:t>для </a:t>
            </a:r>
            <a:r>
              <a:rPr lang="ru-RU" altLang="ru-RU" sz="2800" dirty="0" err="1"/>
              <a:t>дослідження</a:t>
            </a:r>
            <a:r>
              <a:rPr lang="ru-RU" altLang="ru-RU" sz="2800" dirty="0"/>
              <a:t> малого кола </a:t>
            </a:r>
            <a:r>
              <a:rPr lang="ru-RU" altLang="ru-RU" sz="2800" dirty="0" err="1"/>
              <a:t>кровообігу</a:t>
            </a:r>
            <a:r>
              <a:rPr lang="ru-RU" altLang="ru-RU" sz="2800" dirty="0"/>
              <a:t> і </a:t>
            </a:r>
            <a:r>
              <a:rPr lang="ru-RU" altLang="ru-RU" sz="2800" dirty="0" err="1"/>
              <a:t>оцінки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зміни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серцево-судинної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тіні</a:t>
            </a:r>
            <a:r>
              <a:rPr lang="ru-RU" altLang="ru-RU" sz="2800" dirty="0"/>
              <a:t>. </a:t>
            </a:r>
            <a:r>
              <a:rPr lang="ru-RU" altLang="ru-RU" sz="2800" dirty="0" err="1"/>
              <a:t>Стандартні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проекції</a:t>
            </a:r>
            <a:r>
              <a:rPr lang="ru-RU" altLang="ru-RU" sz="2800" dirty="0"/>
              <a:t>:</a:t>
            </a:r>
          </a:p>
          <a:p>
            <a:pPr eaLnBrk="1" hangingPunct="1"/>
            <a:r>
              <a:rPr lang="ru-RU" altLang="ru-RU" sz="2800" dirty="0"/>
              <a:t>пряма, права (</a:t>
            </a:r>
            <a:r>
              <a:rPr lang="ru-RU" altLang="ru-RU" sz="2800" dirty="0" err="1"/>
              <a:t>або</a:t>
            </a:r>
            <a:r>
              <a:rPr lang="ru-RU" altLang="ru-RU" sz="2800" dirty="0"/>
              <a:t> перша) і </a:t>
            </a:r>
            <a:r>
              <a:rPr lang="ru-RU" altLang="ru-RU" sz="2800" dirty="0" err="1"/>
              <a:t>ліва</a:t>
            </a:r>
            <a:r>
              <a:rPr lang="ru-RU" altLang="ru-RU" sz="2800" dirty="0"/>
              <a:t> (</a:t>
            </a:r>
            <a:r>
              <a:rPr lang="ru-RU" altLang="ru-RU" sz="2800" dirty="0" err="1"/>
              <a:t>або</a:t>
            </a:r>
            <a:r>
              <a:rPr lang="ru-RU" altLang="ru-RU" sz="2800" dirty="0"/>
              <a:t> друга) </a:t>
            </a:r>
            <a:r>
              <a:rPr lang="ru-RU" altLang="ru-RU" sz="2800" dirty="0" err="1"/>
              <a:t>косі</a:t>
            </a:r>
            <a:r>
              <a:rPr lang="ru-RU" altLang="ru-RU" sz="2800" dirty="0"/>
              <a:t>, </a:t>
            </a:r>
            <a:r>
              <a:rPr lang="ru-RU" altLang="ru-RU" sz="2800" dirty="0" err="1"/>
              <a:t>ліва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бічна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проекція</a:t>
            </a:r>
            <a:r>
              <a:rPr lang="ru-RU" altLang="ru-RU" sz="2800" dirty="0"/>
              <a:t>.</a:t>
            </a:r>
            <a:endParaRPr lang="uk-UA" altLang="ru-RU" sz="2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563" y="188913"/>
            <a:ext cx="9144000" cy="66171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3200" b="1" dirty="0" err="1">
                <a:solidFill>
                  <a:srgbClr val="FFFF00"/>
                </a:solidFill>
                <a:cs typeface="Arial" charset="0"/>
              </a:rPr>
              <a:t>Мітральна</a:t>
            </a:r>
            <a:r>
              <a:rPr lang="uk-UA" sz="3200" b="1" dirty="0">
                <a:solidFill>
                  <a:srgbClr val="FFFF00"/>
                </a:solidFill>
                <a:cs typeface="Arial" charset="0"/>
              </a:rPr>
              <a:t> конфігурація серця</a:t>
            </a:r>
          </a:p>
          <a:p>
            <a:pPr algn="ctr">
              <a:defRPr/>
            </a:pPr>
            <a:endParaRPr lang="uk-UA" sz="2800" dirty="0">
              <a:solidFill>
                <a:prstClr val="white"/>
              </a:solidFill>
              <a:cs typeface="Arial" charset="0"/>
            </a:endParaRPr>
          </a:p>
          <a:p>
            <a:pPr algn="ctr">
              <a:defRPr/>
            </a:pPr>
            <a:r>
              <a:rPr lang="uk-UA" sz="2600" b="1" dirty="0">
                <a:solidFill>
                  <a:srgbClr val="FFFF00"/>
                </a:solidFill>
                <a:cs typeface="Arial" charset="0"/>
              </a:rPr>
              <a:t>Вроджені вади серця </a:t>
            </a:r>
            <a:r>
              <a:rPr lang="ru-RU" sz="2600" b="1" dirty="0">
                <a:solidFill>
                  <a:srgbClr val="FFFF00"/>
                </a:solidFill>
                <a:cs typeface="Arial" charset="0"/>
              </a:rPr>
              <a:t>(</a:t>
            </a:r>
            <a:r>
              <a:rPr lang="ru-RU" sz="2600" b="1" dirty="0" err="1">
                <a:solidFill>
                  <a:srgbClr val="FFFF00"/>
                </a:solidFill>
                <a:cs typeface="Arial" charset="0"/>
              </a:rPr>
              <a:t>зі</a:t>
            </a:r>
            <a:r>
              <a:rPr lang="ru-RU" sz="2600" b="1" dirty="0">
                <a:solidFill>
                  <a:srgbClr val="FFFF00"/>
                </a:solidFill>
                <a:cs typeface="Arial" charset="0"/>
              </a:rPr>
              <a:t> </a:t>
            </a:r>
            <a:r>
              <a:rPr lang="ru-RU" sz="2600" b="1" dirty="0" err="1">
                <a:solidFill>
                  <a:srgbClr val="FFFF00"/>
                </a:solidFill>
                <a:cs typeface="Arial" charset="0"/>
              </a:rPr>
              <a:t>скиданням</a:t>
            </a:r>
            <a:r>
              <a:rPr lang="ru-RU" sz="2600" b="1" dirty="0">
                <a:solidFill>
                  <a:srgbClr val="FFFF00"/>
                </a:solidFill>
                <a:cs typeface="Arial" charset="0"/>
              </a:rPr>
              <a:t> </a:t>
            </a:r>
            <a:r>
              <a:rPr lang="ru-RU" sz="2600" b="1" dirty="0" err="1">
                <a:solidFill>
                  <a:srgbClr val="FFFF00"/>
                </a:solidFill>
                <a:cs typeface="Arial" charset="0"/>
              </a:rPr>
              <a:t>крові</a:t>
            </a:r>
            <a:r>
              <a:rPr lang="ru-RU" sz="2600" b="1" dirty="0">
                <a:solidFill>
                  <a:srgbClr val="FFFF00"/>
                </a:solidFill>
                <a:cs typeface="Arial" charset="0"/>
              </a:rPr>
              <a:t> </a:t>
            </a:r>
            <a:r>
              <a:rPr lang="ru-RU" sz="2600" b="1" dirty="0" err="1">
                <a:solidFill>
                  <a:srgbClr val="FFFF00"/>
                </a:solidFill>
                <a:cs typeface="Arial" charset="0"/>
              </a:rPr>
              <a:t>зліва</a:t>
            </a:r>
            <a:r>
              <a:rPr lang="ru-RU" sz="2600" b="1" dirty="0">
                <a:solidFill>
                  <a:srgbClr val="FFFF00"/>
                </a:solidFill>
                <a:cs typeface="Arial" charset="0"/>
              </a:rPr>
              <a:t> направо):</a:t>
            </a:r>
            <a:endParaRPr lang="uk-UA" sz="2600" b="1" dirty="0">
              <a:solidFill>
                <a:srgbClr val="FFFF00"/>
              </a:solidFill>
              <a:cs typeface="Arial" charset="0"/>
            </a:endParaRPr>
          </a:p>
          <a:p>
            <a:pPr marL="457200" indent="-457200">
              <a:buFontTx/>
              <a:buChar char="-"/>
              <a:defRPr/>
            </a:pPr>
            <a:r>
              <a:rPr lang="ru-RU" sz="2600" dirty="0">
                <a:solidFill>
                  <a:prstClr val="white"/>
                </a:solidFill>
                <a:cs typeface="Arial" charset="0"/>
              </a:rPr>
              <a:t>Дефект </a:t>
            </a: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міжпередсердної</a:t>
            </a:r>
            <a:r>
              <a:rPr lang="ru-RU" sz="2600" dirty="0">
                <a:solidFill>
                  <a:prstClr val="white"/>
                </a:solidFill>
                <a:cs typeface="Arial" charset="0"/>
              </a:rPr>
              <a:t> перегородки</a:t>
            </a:r>
          </a:p>
          <a:p>
            <a:pPr marL="457200" indent="-457200">
              <a:buFontTx/>
              <a:buChar char="-"/>
              <a:defRPr/>
            </a:pPr>
            <a:r>
              <a:rPr lang="ru-RU" sz="2600" dirty="0">
                <a:solidFill>
                  <a:prstClr val="white"/>
                </a:solidFill>
                <a:cs typeface="Arial" charset="0"/>
              </a:rPr>
              <a:t>Стеноз </a:t>
            </a: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легеневої</a:t>
            </a:r>
            <a:r>
              <a:rPr lang="ru-RU" sz="2600" dirty="0">
                <a:solidFill>
                  <a:prstClr val="white"/>
                </a:solidFill>
                <a:cs typeface="Arial" charset="0"/>
              </a:rPr>
              <a:t> </a:t>
            </a: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артерії</a:t>
            </a:r>
            <a:endParaRPr lang="ru-RU" sz="2600" dirty="0">
              <a:solidFill>
                <a:prstClr val="white"/>
              </a:solidFill>
              <a:cs typeface="Arial" charset="0"/>
            </a:endParaRPr>
          </a:p>
          <a:p>
            <a:pPr marL="457200" indent="-457200">
              <a:buFontTx/>
              <a:buChar char="-"/>
              <a:defRPr/>
            </a:pPr>
            <a:r>
              <a:rPr lang="ru-RU" sz="2600" dirty="0">
                <a:solidFill>
                  <a:prstClr val="white"/>
                </a:solidFill>
                <a:cs typeface="Arial" charset="0"/>
              </a:rPr>
              <a:t>Дефект </a:t>
            </a: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міжшлуночкової</a:t>
            </a:r>
            <a:r>
              <a:rPr lang="ru-RU" sz="2600" dirty="0">
                <a:solidFill>
                  <a:prstClr val="white"/>
                </a:solidFill>
                <a:cs typeface="Arial" charset="0"/>
              </a:rPr>
              <a:t> перегородки</a:t>
            </a:r>
          </a:p>
          <a:p>
            <a:pPr marL="457200" indent="-457200">
              <a:buFontTx/>
              <a:buChar char="-"/>
              <a:defRPr/>
            </a:pP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Незарощення</a:t>
            </a:r>
            <a:r>
              <a:rPr lang="ru-RU" sz="2600" dirty="0">
                <a:solidFill>
                  <a:prstClr val="white"/>
                </a:solidFill>
                <a:cs typeface="Arial" charset="0"/>
              </a:rPr>
              <a:t> </a:t>
            </a: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боталлової</a:t>
            </a:r>
            <a:r>
              <a:rPr lang="ru-RU" sz="2600" dirty="0">
                <a:solidFill>
                  <a:prstClr val="white"/>
                </a:solidFill>
                <a:cs typeface="Arial" charset="0"/>
              </a:rPr>
              <a:t> протоки</a:t>
            </a:r>
            <a:endParaRPr lang="uk-UA" sz="2600" dirty="0">
              <a:solidFill>
                <a:prstClr val="white"/>
              </a:solidFill>
              <a:cs typeface="Arial" charset="0"/>
            </a:endParaRPr>
          </a:p>
          <a:p>
            <a:pPr algn="ctr">
              <a:defRPr/>
            </a:pPr>
            <a:r>
              <a:rPr lang="uk-UA" sz="2600" b="1" dirty="0">
                <a:solidFill>
                  <a:srgbClr val="FFFF00"/>
                </a:solidFill>
                <a:cs typeface="Arial" charset="0"/>
              </a:rPr>
              <a:t>Набуті вади серця:</a:t>
            </a:r>
          </a:p>
          <a:p>
            <a:pPr marL="457200" indent="-457200">
              <a:buFontTx/>
              <a:buChar char="-"/>
              <a:defRPr/>
            </a:pPr>
            <a:r>
              <a:rPr lang="ru-RU" sz="2600" dirty="0">
                <a:solidFill>
                  <a:prstClr val="white"/>
                </a:solidFill>
                <a:cs typeface="Arial" charset="0"/>
              </a:rPr>
              <a:t>Стеноз </a:t>
            </a: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мітрального</a:t>
            </a:r>
            <a:r>
              <a:rPr lang="ru-RU" sz="2600" dirty="0">
                <a:solidFill>
                  <a:prstClr val="white"/>
                </a:solidFill>
                <a:cs typeface="Arial" charset="0"/>
              </a:rPr>
              <a:t> </a:t>
            </a: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отвору</a:t>
            </a:r>
            <a:endParaRPr lang="ru-RU" sz="2600" dirty="0">
              <a:solidFill>
                <a:prstClr val="white"/>
              </a:solidFill>
              <a:cs typeface="Arial" charset="0"/>
            </a:endParaRPr>
          </a:p>
          <a:p>
            <a:pPr marL="457200" indent="-457200">
              <a:buFontTx/>
              <a:buChar char="-"/>
              <a:defRPr/>
            </a:pP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Недостатність</a:t>
            </a:r>
            <a:r>
              <a:rPr lang="ru-RU" sz="2600" dirty="0">
                <a:solidFill>
                  <a:prstClr val="white"/>
                </a:solidFill>
                <a:cs typeface="Arial" charset="0"/>
              </a:rPr>
              <a:t> </a:t>
            </a: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мітрального</a:t>
            </a:r>
            <a:r>
              <a:rPr lang="ru-RU" sz="2600" dirty="0">
                <a:solidFill>
                  <a:prstClr val="white"/>
                </a:solidFill>
                <a:cs typeface="Arial" charset="0"/>
              </a:rPr>
              <a:t> клапана</a:t>
            </a:r>
          </a:p>
          <a:p>
            <a:pPr marL="457200" indent="-457200">
              <a:buFontTx/>
              <a:buChar char="-"/>
              <a:defRPr/>
            </a:pP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Поєднана</a:t>
            </a:r>
            <a:r>
              <a:rPr lang="ru-RU" sz="2600" dirty="0">
                <a:solidFill>
                  <a:prstClr val="white"/>
                </a:solidFill>
                <a:cs typeface="Arial" charset="0"/>
              </a:rPr>
              <a:t> </a:t>
            </a: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мітральна</a:t>
            </a:r>
            <a:r>
              <a:rPr lang="ru-RU" sz="2600" dirty="0">
                <a:solidFill>
                  <a:prstClr val="white"/>
                </a:solidFill>
                <a:cs typeface="Arial" charset="0"/>
              </a:rPr>
              <a:t> </a:t>
            </a: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вада</a:t>
            </a:r>
            <a:endParaRPr lang="uk-UA" sz="2600" dirty="0">
              <a:solidFill>
                <a:prstClr val="white"/>
              </a:solidFill>
              <a:cs typeface="Arial" charset="0"/>
            </a:endParaRPr>
          </a:p>
          <a:p>
            <a:pPr algn="ctr">
              <a:defRPr/>
            </a:pPr>
            <a:r>
              <a:rPr lang="uk-UA" sz="2600" b="1" dirty="0">
                <a:solidFill>
                  <a:srgbClr val="FFFF00"/>
                </a:solidFill>
                <a:cs typeface="Arial" charset="0"/>
              </a:rPr>
              <a:t>Легеневе серце:</a:t>
            </a:r>
          </a:p>
          <a:p>
            <a:pPr marL="457200" indent="-457200">
              <a:buFontTx/>
              <a:buChar char="-"/>
              <a:defRPr/>
            </a:pPr>
            <a:r>
              <a:rPr lang="uk-UA" sz="2600" dirty="0">
                <a:solidFill>
                  <a:prstClr val="white"/>
                </a:solidFill>
                <a:cs typeface="Arial" charset="0"/>
              </a:rPr>
              <a:t>Хронічна обструктивна хвороба легень</a:t>
            </a:r>
          </a:p>
          <a:p>
            <a:pPr marL="457200" indent="-457200">
              <a:buFontTx/>
              <a:buChar char="-"/>
              <a:defRPr/>
            </a:pPr>
            <a:r>
              <a:rPr lang="uk-UA" sz="2600" dirty="0">
                <a:solidFill>
                  <a:prstClr val="white"/>
                </a:solidFill>
                <a:cs typeface="Arial" charset="0"/>
              </a:rPr>
              <a:t>Емфізема легень</a:t>
            </a:r>
          </a:p>
          <a:p>
            <a:pPr marL="457200" indent="-457200">
              <a:buFontTx/>
              <a:buChar char="-"/>
              <a:defRPr/>
            </a:pPr>
            <a:r>
              <a:rPr lang="uk-UA" sz="2600" dirty="0">
                <a:solidFill>
                  <a:prstClr val="white"/>
                </a:solidFill>
                <a:cs typeface="Arial" charset="0"/>
              </a:rPr>
              <a:t>Первинна легенева гіпертензія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Прямоугольник 1"/>
          <p:cNvSpPr>
            <a:spLocks noChangeArrowheads="1"/>
          </p:cNvSpPr>
          <p:nvPr/>
        </p:nvSpPr>
        <p:spPr bwMode="auto">
          <a:xfrm>
            <a:off x="55563" y="188913"/>
            <a:ext cx="914400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3600" b="1" dirty="0" err="1">
                <a:solidFill>
                  <a:srgbClr val="FFFF00"/>
                </a:solidFill>
              </a:rPr>
              <a:t>Мітральна</a:t>
            </a:r>
            <a:r>
              <a:rPr lang="uk-UA" altLang="ru-RU" sz="3600" b="1" dirty="0">
                <a:solidFill>
                  <a:srgbClr val="FFFF00"/>
                </a:solidFill>
              </a:rPr>
              <a:t> конфігурація серця</a:t>
            </a:r>
          </a:p>
          <a:p>
            <a:pPr algn="ctr" eaLnBrk="1" hangingPunct="1"/>
            <a:r>
              <a:rPr lang="uk-UA" altLang="ru-RU" sz="3600" b="1" dirty="0">
                <a:solidFill>
                  <a:srgbClr val="FFFF00"/>
                </a:solidFill>
              </a:rPr>
              <a:t>характеризується: </a:t>
            </a:r>
          </a:p>
          <a:p>
            <a:pPr algn="ctr" eaLnBrk="1" hangingPunct="1"/>
            <a:endParaRPr lang="uk-UA" altLang="ru-RU" sz="3200" dirty="0">
              <a:solidFill>
                <a:srgbClr val="FFFFFF"/>
              </a:solidFill>
            </a:endParaRPr>
          </a:p>
          <a:p>
            <a:pPr eaLnBrk="1" hangingPunct="1"/>
            <a:r>
              <a:rPr lang="uk-UA" altLang="ru-RU" sz="3200" dirty="0">
                <a:solidFill>
                  <a:srgbClr val="FFFFFF"/>
                </a:solidFill>
              </a:rPr>
              <a:t>- відсутністю талії серця за рахунок збільшення тільки другої дуги або другої і третьої дуг по лівому контуру;</a:t>
            </a:r>
          </a:p>
          <a:p>
            <a:pPr eaLnBrk="1" hangingPunct="1"/>
            <a:endParaRPr lang="uk-UA" altLang="ru-RU" sz="3200" dirty="0">
              <a:solidFill>
                <a:srgbClr val="FFFFFF"/>
              </a:solidFill>
            </a:endParaRPr>
          </a:p>
          <a:p>
            <a:pPr eaLnBrk="1" hangingPunct="1"/>
            <a:r>
              <a:rPr lang="uk-UA" altLang="ru-RU" sz="3200" dirty="0">
                <a:solidFill>
                  <a:srgbClr val="FFFFFF"/>
                </a:solidFill>
              </a:rPr>
              <a:t>- зміщенням догори правого </a:t>
            </a:r>
            <a:r>
              <a:rPr lang="uk-UA" altLang="ru-RU" sz="3200" dirty="0" err="1">
                <a:solidFill>
                  <a:srgbClr val="FFFFFF"/>
                </a:solidFill>
              </a:rPr>
              <a:t>атріовазального</a:t>
            </a:r>
            <a:r>
              <a:rPr lang="uk-UA" altLang="ru-RU" sz="3200" dirty="0">
                <a:solidFill>
                  <a:srgbClr val="FFFFFF"/>
                </a:solidFill>
              </a:rPr>
              <a:t> кута за рахунок виходження на правий контур збільшеного лівого передсердя, збільшення правого передсердя або його зміщення збільшеним правим шлуночком.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D:\Наташа\Студенты\Рентген для студ 3 курс\Картинки для лекций\сердце\митральное сердц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163" y="1052513"/>
            <a:ext cx="378777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23863" y="357188"/>
            <a:ext cx="8153400" cy="403225"/>
          </a:xfrm>
          <a:prstGeom prst="rect">
            <a:avLst/>
          </a:prstGeom>
          <a:gradFill rotWithShape="0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  <a:defRPr/>
            </a:pPr>
            <a:r>
              <a:rPr lang="ru-RU" sz="2800" b="1" kern="0" dirty="0">
                <a:solidFill>
                  <a:srgbClr val="FFFF00"/>
                </a:solidFill>
                <a:latin typeface="+mn-lt"/>
                <a:cs typeface="+mn-cs"/>
              </a:rPr>
              <a:t>МІТРАЛЬНА КОНФІГУРАЦІЯ</a:t>
            </a:r>
          </a:p>
        </p:txBody>
      </p:sp>
      <p:pic>
        <p:nvPicPr>
          <p:cNvPr id="53252" name="Picture 2" descr="http://vmede.org/sait/content/Onkilogiya_trufanov_t1_2010/img/154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" t="2554" r="2934"/>
          <a:stretch>
            <a:fillRect/>
          </a:stretch>
        </p:blipFill>
        <p:spPr bwMode="auto">
          <a:xfrm>
            <a:off x="117475" y="1774825"/>
            <a:ext cx="4794250" cy="410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Прямоугольник 1"/>
          <p:cNvSpPr>
            <a:spLocks noChangeArrowheads="1"/>
          </p:cNvSpPr>
          <p:nvPr/>
        </p:nvSpPr>
        <p:spPr bwMode="auto">
          <a:xfrm>
            <a:off x="166688" y="6080125"/>
            <a:ext cx="8858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dirty="0" err="1"/>
              <a:t>Рентгенограма</a:t>
            </a:r>
            <a:r>
              <a:rPr lang="ru-RU" altLang="ru-RU" dirty="0"/>
              <a:t> в </a:t>
            </a:r>
            <a:r>
              <a:rPr lang="ru-RU" altLang="ru-RU" dirty="0" err="1"/>
              <a:t>прямій</a:t>
            </a:r>
            <a:r>
              <a:rPr lang="ru-RU" altLang="ru-RU" dirty="0"/>
              <a:t> </a:t>
            </a:r>
            <a:r>
              <a:rPr lang="ru-RU" altLang="ru-RU" dirty="0" err="1"/>
              <a:t>проекції</a:t>
            </a:r>
            <a:r>
              <a:rPr lang="ru-RU" altLang="ru-RU" dirty="0"/>
              <a:t>. </a:t>
            </a:r>
            <a:r>
              <a:rPr lang="ru-RU" altLang="ru-RU" dirty="0" err="1"/>
              <a:t>Збільшення</a:t>
            </a:r>
            <a:r>
              <a:rPr lang="ru-RU" altLang="ru-RU" dirty="0"/>
              <a:t> </a:t>
            </a:r>
            <a:r>
              <a:rPr lang="ru-RU" altLang="ru-RU" dirty="0" err="1"/>
              <a:t>лівого</a:t>
            </a:r>
            <a:r>
              <a:rPr lang="ru-RU" altLang="ru-RU" dirty="0"/>
              <a:t> </a:t>
            </a:r>
            <a:r>
              <a:rPr lang="ru-RU" altLang="ru-RU" dirty="0" err="1"/>
              <a:t>передсердя</a:t>
            </a:r>
            <a:r>
              <a:rPr lang="ru-RU" altLang="ru-RU" dirty="0"/>
              <a:t> (</a:t>
            </a:r>
            <a:r>
              <a:rPr lang="ru-RU" altLang="ru-RU" dirty="0" err="1"/>
              <a:t>стрілка</a:t>
            </a:r>
            <a:r>
              <a:rPr lang="ru-RU" altLang="ru-RU" dirty="0"/>
              <a:t>)</a:t>
            </a:r>
            <a:endParaRPr lang="uk-UA" alt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09600" y="528638"/>
            <a:ext cx="8153400" cy="401637"/>
          </a:xfrm>
          <a:prstGeom prst="rect">
            <a:avLst/>
          </a:prstGeom>
          <a:gradFill rotWithShape="0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  <a:defRPr/>
            </a:pPr>
            <a:r>
              <a:rPr lang="ru-RU" sz="2800" b="1" kern="0" dirty="0">
                <a:solidFill>
                  <a:srgbClr val="FFFF00"/>
                </a:solidFill>
                <a:latin typeface="Trebuchet MS"/>
                <a:cs typeface="Arial" charset="0"/>
              </a:rPr>
              <a:t>ДЕФЕКТ МІЖПЕРЕДСЕРДНОЇ ПЕРЕГОРОДКИ</a:t>
            </a:r>
          </a:p>
        </p:txBody>
      </p:sp>
      <p:pic>
        <p:nvPicPr>
          <p:cNvPr id="54275" name="Picture 2" descr="C:\Users\Наталья\Desktop\Дефект МП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266825"/>
            <a:ext cx="7470775" cy="509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563" y="188913"/>
            <a:ext cx="9144000" cy="66167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3200" b="1" dirty="0">
                <a:solidFill>
                  <a:srgbClr val="FFFF00"/>
                </a:solidFill>
                <a:cs typeface="Arial" charset="0"/>
              </a:rPr>
              <a:t>Аортальна конфігурація серця</a:t>
            </a:r>
          </a:p>
          <a:p>
            <a:pPr algn="ctr">
              <a:defRPr/>
            </a:pPr>
            <a:endParaRPr lang="uk-UA" sz="2800" dirty="0">
              <a:solidFill>
                <a:prstClr val="white"/>
              </a:solidFill>
              <a:cs typeface="Arial" charset="0"/>
            </a:endParaRPr>
          </a:p>
          <a:p>
            <a:pPr algn="ctr">
              <a:defRPr/>
            </a:pPr>
            <a:r>
              <a:rPr lang="uk-UA" sz="2600" b="1" dirty="0">
                <a:solidFill>
                  <a:srgbClr val="FFFF00"/>
                </a:solidFill>
                <a:cs typeface="Arial" charset="0"/>
              </a:rPr>
              <a:t>Вроджені вади серця:</a:t>
            </a:r>
          </a:p>
          <a:p>
            <a:pPr marL="457200" indent="-457200">
              <a:buFontTx/>
              <a:buChar char="-"/>
              <a:defRPr/>
            </a:pPr>
            <a:r>
              <a:rPr lang="uk-UA" sz="2600" dirty="0" err="1">
                <a:solidFill>
                  <a:prstClr val="white"/>
                </a:solidFill>
                <a:cs typeface="Arial" charset="0"/>
              </a:rPr>
              <a:t>Коарктація</a:t>
            </a:r>
            <a:r>
              <a:rPr lang="uk-UA" sz="2600" dirty="0">
                <a:solidFill>
                  <a:prstClr val="white"/>
                </a:solidFill>
                <a:cs typeface="Arial" charset="0"/>
              </a:rPr>
              <a:t> аорти</a:t>
            </a:r>
          </a:p>
          <a:p>
            <a:pPr marL="457200" indent="-457200">
              <a:buFontTx/>
              <a:buChar char="-"/>
              <a:defRPr/>
            </a:pPr>
            <a:r>
              <a:rPr lang="uk-UA" sz="2600" dirty="0" err="1">
                <a:solidFill>
                  <a:prstClr val="white"/>
                </a:solidFill>
                <a:cs typeface="Arial" charset="0"/>
              </a:rPr>
              <a:t>Тетрада</a:t>
            </a:r>
            <a:r>
              <a:rPr lang="uk-UA" sz="2600" dirty="0">
                <a:solidFill>
                  <a:prstClr val="white"/>
                </a:solidFill>
                <a:cs typeface="Arial" charset="0"/>
              </a:rPr>
              <a:t> </a:t>
            </a:r>
            <a:r>
              <a:rPr lang="uk-UA" sz="2600" dirty="0" err="1">
                <a:solidFill>
                  <a:prstClr val="white"/>
                </a:solidFill>
                <a:cs typeface="Arial" charset="0"/>
              </a:rPr>
              <a:t>Фалло</a:t>
            </a:r>
            <a:endParaRPr lang="uk-UA" sz="2600" dirty="0">
              <a:solidFill>
                <a:prstClr val="white"/>
              </a:solidFill>
              <a:cs typeface="Arial" charset="0"/>
            </a:endParaRPr>
          </a:p>
          <a:p>
            <a:pPr algn="ctr">
              <a:defRPr/>
            </a:pPr>
            <a:r>
              <a:rPr lang="uk-UA" sz="2600" b="1" dirty="0">
                <a:solidFill>
                  <a:srgbClr val="FFFF00"/>
                </a:solidFill>
                <a:cs typeface="Arial" charset="0"/>
              </a:rPr>
              <a:t>Набуті вади серця:</a:t>
            </a:r>
          </a:p>
          <a:p>
            <a:pPr marL="457200" indent="-457200">
              <a:buFontTx/>
              <a:buChar char="-"/>
              <a:defRPr/>
            </a:pPr>
            <a:r>
              <a:rPr lang="ru-RU" sz="2600" dirty="0">
                <a:solidFill>
                  <a:prstClr val="white"/>
                </a:solidFill>
                <a:cs typeface="Arial" charset="0"/>
              </a:rPr>
              <a:t>Стеноз гирла </a:t>
            </a: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аорти</a:t>
            </a:r>
            <a:endParaRPr lang="ru-RU" sz="2600" dirty="0">
              <a:solidFill>
                <a:prstClr val="white"/>
              </a:solidFill>
              <a:cs typeface="Arial" charset="0"/>
            </a:endParaRPr>
          </a:p>
          <a:p>
            <a:pPr marL="457200" indent="-457200">
              <a:buFontTx/>
              <a:buChar char="-"/>
              <a:defRPr/>
            </a:pP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Недостатність</a:t>
            </a:r>
            <a:r>
              <a:rPr lang="ru-RU" sz="2600" dirty="0">
                <a:solidFill>
                  <a:prstClr val="white"/>
                </a:solidFill>
                <a:cs typeface="Arial" charset="0"/>
              </a:rPr>
              <a:t> аортального клапана</a:t>
            </a:r>
          </a:p>
          <a:p>
            <a:pPr marL="457200" indent="-457200">
              <a:buFontTx/>
              <a:buChar char="-"/>
              <a:defRPr/>
            </a:pP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Поєднана</a:t>
            </a:r>
            <a:r>
              <a:rPr lang="ru-RU" sz="2600" dirty="0">
                <a:solidFill>
                  <a:prstClr val="white"/>
                </a:solidFill>
                <a:cs typeface="Arial" charset="0"/>
              </a:rPr>
              <a:t> </a:t>
            </a: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аортальна</a:t>
            </a:r>
            <a:r>
              <a:rPr lang="ru-RU" sz="2600" dirty="0">
                <a:solidFill>
                  <a:prstClr val="white"/>
                </a:solidFill>
                <a:cs typeface="Arial" charset="0"/>
              </a:rPr>
              <a:t> </a:t>
            </a:r>
            <a:r>
              <a:rPr lang="ru-RU" sz="2600" dirty="0" err="1">
                <a:solidFill>
                  <a:prstClr val="white"/>
                </a:solidFill>
                <a:cs typeface="Arial" charset="0"/>
              </a:rPr>
              <a:t>вада</a:t>
            </a:r>
            <a:endParaRPr lang="uk-UA" sz="2600" dirty="0">
              <a:solidFill>
                <a:prstClr val="white"/>
              </a:solidFill>
              <a:cs typeface="Arial" charset="0"/>
            </a:endParaRPr>
          </a:p>
          <a:p>
            <a:pPr algn="ctr">
              <a:defRPr/>
            </a:pPr>
            <a:r>
              <a:rPr lang="uk-UA" sz="2600" b="1" dirty="0">
                <a:solidFill>
                  <a:srgbClr val="FFFF00"/>
                </a:solidFill>
                <a:cs typeface="Arial" charset="0"/>
              </a:rPr>
              <a:t>Захворювання серця і аорти:</a:t>
            </a:r>
          </a:p>
          <a:p>
            <a:pPr marL="457200" indent="-457200">
              <a:buFontTx/>
              <a:buChar char="-"/>
              <a:defRPr/>
            </a:pPr>
            <a:r>
              <a:rPr lang="uk-UA" sz="2600" dirty="0">
                <a:solidFill>
                  <a:prstClr val="white"/>
                </a:solidFill>
                <a:cs typeface="Arial" charset="0"/>
              </a:rPr>
              <a:t>Атеросклеротичний кардіосклероз</a:t>
            </a:r>
          </a:p>
          <a:p>
            <a:pPr marL="457200" indent="-457200">
              <a:buFontTx/>
              <a:buChar char="-"/>
              <a:defRPr/>
            </a:pPr>
            <a:r>
              <a:rPr lang="uk-UA" sz="2600" dirty="0">
                <a:solidFill>
                  <a:prstClr val="white"/>
                </a:solidFill>
                <a:cs typeface="Arial" charset="0"/>
              </a:rPr>
              <a:t>Гострий інфаркт міокарда</a:t>
            </a:r>
          </a:p>
          <a:p>
            <a:pPr marL="457200" indent="-457200">
              <a:buFontTx/>
              <a:buChar char="-"/>
              <a:defRPr/>
            </a:pPr>
            <a:r>
              <a:rPr lang="uk-UA" sz="2600" dirty="0">
                <a:solidFill>
                  <a:prstClr val="white"/>
                </a:solidFill>
                <a:cs typeface="Arial" charset="0"/>
              </a:rPr>
              <a:t>Аневризма серця</a:t>
            </a:r>
          </a:p>
          <a:p>
            <a:pPr marL="457200" indent="-457200">
              <a:buFontTx/>
              <a:buChar char="-"/>
              <a:defRPr/>
            </a:pPr>
            <a:r>
              <a:rPr lang="uk-UA" sz="2600" dirty="0">
                <a:solidFill>
                  <a:prstClr val="white"/>
                </a:solidFill>
                <a:cs typeface="Arial" charset="0"/>
              </a:rPr>
              <a:t>Гіпертонічна хвороба</a:t>
            </a:r>
          </a:p>
          <a:p>
            <a:pPr marL="457200" indent="-457200">
              <a:buFontTx/>
              <a:buChar char="-"/>
              <a:defRPr/>
            </a:pPr>
            <a:r>
              <a:rPr lang="uk-UA" sz="2600" dirty="0">
                <a:solidFill>
                  <a:prstClr val="white"/>
                </a:solidFill>
                <a:cs typeface="Arial" charset="0"/>
              </a:rPr>
              <a:t>Гіпертрофічна </a:t>
            </a:r>
            <a:r>
              <a:rPr lang="uk-UA" sz="2600" dirty="0" err="1">
                <a:solidFill>
                  <a:prstClr val="white"/>
                </a:solidFill>
                <a:cs typeface="Arial" charset="0"/>
              </a:rPr>
              <a:t>кардіоміопатія</a:t>
            </a:r>
            <a:endParaRPr lang="uk-UA" sz="2600" dirty="0">
              <a:solidFill>
                <a:prstClr val="white"/>
              </a:solidFill>
              <a:cs typeface="Arial" charset="0"/>
            </a:endParaRPr>
          </a:p>
          <a:p>
            <a:pPr marL="457200" indent="-457200">
              <a:buFontTx/>
              <a:buChar char="-"/>
              <a:defRPr/>
            </a:pPr>
            <a:r>
              <a:rPr lang="uk-UA" sz="2600" dirty="0">
                <a:solidFill>
                  <a:prstClr val="white"/>
                </a:solidFill>
                <a:cs typeface="Arial" charset="0"/>
              </a:rPr>
              <a:t>Атеросклероз аорти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Прямоугольник 1"/>
          <p:cNvSpPr>
            <a:spLocks noChangeArrowheads="1"/>
          </p:cNvSpPr>
          <p:nvPr/>
        </p:nvSpPr>
        <p:spPr bwMode="auto">
          <a:xfrm>
            <a:off x="0" y="188913"/>
            <a:ext cx="903605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dirty="0"/>
              <a:t>          </a:t>
            </a:r>
            <a:r>
              <a:rPr lang="uk-UA" altLang="ru-RU" sz="3200" b="1" dirty="0">
                <a:solidFill>
                  <a:srgbClr val="FFFF00"/>
                </a:solidFill>
              </a:rPr>
              <a:t>Аортальна </a:t>
            </a:r>
            <a:r>
              <a:rPr lang="uk-UA" altLang="ru-RU" sz="3200" b="1" dirty="0" err="1">
                <a:solidFill>
                  <a:srgbClr val="FFFF00"/>
                </a:solidFill>
              </a:rPr>
              <a:t>конф</a:t>
            </a:r>
            <a:r>
              <a:rPr lang="ru-RU" altLang="ru-RU" sz="3200" b="1" dirty="0" err="1">
                <a:solidFill>
                  <a:srgbClr val="FFFF00"/>
                </a:solidFill>
              </a:rPr>
              <a:t>іг</a:t>
            </a:r>
            <a:r>
              <a:rPr lang="uk-UA" altLang="ru-RU" sz="3200" b="1" dirty="0" err="1">
                <a:solidFill>
                  <a:srgbClr val="FFFF00"/>
                </a:solidFill>
              </a:rPr>
              <a:t>урація</a:t>
            </a:r>
            <a:r>
              <a:rPr lang="uk-UA" altLang="ru-RU" sz="3200" b="1" dirty="0">
                <a:solidFill>
                  <a:srgbClr val="FFFF00"/>
                </a:solidFill>
              </a:rPr>
              <a:t> серця</a:t>
            </a:r>
          </a:p>
          <a:p>
            <a:pPr eaLnBrk="1" hangingPunct="1"/>
            <a:r>
              <a:rPr lang="ru-RU" altLang="ru-RU" sz="3200" b="1" dirty="0">
                <a:solidFill>
                  <a:srgbClr val="FFFF00"/>
                </a:solidFill>
              </a:rPr>
              <a:t>                     х</a:t>
            </a:r>
            <a:r>
              <a:rPr lang="uk-UA" altLang="ru-RU" sz="3200" b="1" dirty="0" err="1">
                <a:solidFill>
                  <a:srgbClr val="FFFF00"/>
                </a:solidFill>
              </a:rPr>
              <a:t>арактеризується</a:t>
            </a:r>
            <a:r>
              <a:rPr lang="uk-UA" altLang="ru-RU" sz="3200" b="1" dirty="0">
                <a:solidFill>
                  <a:srgbClr val="FFFF00"/>
                </a:solidFill>
              </a:rPr>
              <a:t>: </a:t>
            </a:r>
          </a:p>
          <a:p>
            <a:pPr eaLnBrk="1" hangingPunct="1"/>
            <a:r>
              <a:rPr lang="uk-UA" altLang="ru-RU" sz="3200" dirty="0"/>
              <a:t>- виразністю, </a:t>
            </a:r>
            <a:r>
              <a:rPr lang="uk-UA" altLang="ru-RU" sz="3200" dirty="0" err="1"/>
              <a:t>западінням</a:t>
            </a:r>
            <a:r>
              <a:rPr lang="uk-UA" altLang="ru-RU" sz="3200" dirty="0"/>
              <a:t> талії серця за рахунок збільшення першої та четвертої дуги (відповідно дуги аорти і лівого шлуночка) по лівому контуру серця або тільки першої або тільки другий дуги при відсутності розширення другої і третьої дуги;</a:t>
            </a:r>
          </a:p>
          <a:p>
            <a:pPr eaLnBrk="1" hangingPunct="1"/>
            <a:r>
              <a:rPr lang="uk-UA" altLang="ru-RU" sz="3200" dirty="0"/>
              <a:t>- збільшенням і вибуханням верхньої дуги справа і зміщенням вниз правого </a:t>
            </a:r>
            <a:r>
              <a:rPr lang="uk-UA" altLang="ru-RU" sz="3200" dirty="0" err="1"/>
              <a:t>кардіовазального</a:t>
            </a:r>
            <a:r>
              <a:rPr lang="uk-UA" altLang="ru-RU" sz="3200" dirty="0"/>
              <a:t> кута.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:\Users\Наталья\Desktop\АК норм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1009650"/>
            <a:ext cx="7151688" cy="536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52413" y="365125"/>
            <a:ext cx="8153400" cy="407988"/>
          </a:xfrm>
          <a:prstGeom prst="rect">
            <a:avLst/>
          </a:prstGeom>
          <a:gradFill rotWithShape="0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  <a:defRPr/>
            </a:pPr>
            <a:r>
              <a:rPr lang="ru-RU" sz="2800" b="1" kern="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АОРТАЛЬНИЙ КЛАПАН в НОРМІ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95288" y="149225"/>
            <a:ext cx="8153400" cy="409575"/>
          </a:xfrm>
          <a:prstGeom prst="rect">
            <a:avLst/>
          </a:prstGeom>
          <a:gradFill rotWithShape="0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  <a:defRPr/>
            </a:pPr>
            <a:r>
              <a:rPr lang="ru-RU" sz="2800" b="1" kern="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СТЕНОЗ АОРТАЛЬНОГО КЛАПАНА</a:t>
            </a:r>
          </a:p>
        </p:txBody>
      </p:sp>
      <p:pic>
        <p:nvPicPr>
          <p:cNvPr id="58371" name="Picture 2" descr="F:\УЗИ новое\ССС\Аорт стеноз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4668" r="8446" b="12999"/>
          <a:stretch>
            <a:fillRect/>
          </a:stretch>
        </p:blipFill>
        <p:spPr bwMode="auto">
          <a:xfrm>
            <a:off x="0" y="552450"/>
            <a:ext cx="5821363" cy="376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3" descr="F:\УЗИ новое\ССС\Аорт стеноз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4" t="5333" r="12889" b="13000"/>
          <a:stretch>
            <a:fillRect/>
          </a:stretch>
        </p:blipFill>
        <p:spPr bwMode="auto">
          <a:xfrm>
            <a:off x="3779838" y="3232150"/>
            <a:ext cx="5340350" cy="360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95288" y="496888"/>
            <a:ext cx="8153400" cy="409575"/>
          </a:xfrm>
          <a:prstGeom prst="rect">
            <a:avLst/>
          </a:prstGeom>
          <a:gradFill rotWithShape="0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  <a:defRPr/>
            </a:pPr>
            <a:r>
              <a:rPr lang="ru-RU" sz="2800" b="1" kern="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КОАРКТАЦІЯ АОРТИ, МРТ</a:t>
            </a:r>
          </a:p>
        </p:txBody>
      </p:sp>
      <p:pic>
        <p:nvPicPr>
          <p:cNvPr id="59395" name="Picture 2" descr="D:\Наташа\Студенты\Рентген для студ 3 курс\Картинки для лекций\сердце\Coarctation of aorta МР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575" y="1085850"/>
            <a:ext cx="4832350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Прямоугольник 1"/>
          <p:cNvSpPr>
            <a:spLocks noChangeArrowheads="1"/>
          </p:cNvSpPr>
          <p:nvPr/>
        </p:nvSpPr>
        <p:spPr bwMode="auto">
          <a:xfrm>
            <a:off x="0" y="404664"/>
            <a:ext cx="9144000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800" dirty="0"/>
              <a:t>              </a:t>
            </a:r>
            <a:r>
              <a:rPr lang="uk-UA" altLang="ru-RU" sz="3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Трапецієподібна форма серця</a:t>
            </a:r>
          </a:p>
          <a:p>
            <a:pPr eaLnBrk="1" hangingPunct="1"/>
            <a:endParaRPr lang="uk-UA" altLang="ru-RU" sz="3200" dirty="0">
              <a:solidFill>
                <a:srgbClr val="FFFF00"/>
              </a:solidFill>
            </a:endParaRPr>
          </a:p>
          <a:p>
            <a:pPr eaLnBrk="1" hangingPunct="1"/>
            <a:r>
              <a:rPr lang="ru-RU" altLang="ru-RU" sz="2400" dirty="0"/>
              <a:t>у </a:t>
            </a:r>
            <a:r>
              <a:rPr lang="ru-RU" altLang="ru-RU" sz="2400" dirty="0" err="1"/>
              <a:t>пацієнтів</a:t>
            </a:r>
            <a:r>
              <a:rPr lang="ru-RU" altLang="ru-RU" sz="2400" dirty="0"/>
              <a:t> з </a:t>
            </a:r>
            <a:r>
              <a:rPr lang="ru-RU" altLang="ru-RU" sz="2400" dirty="0" err="1"/>
              <a:t>дифузними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м'язовими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ураженнями</a:t>
            </a:r>
            <a:r>
              <a:rPr lang="ru-RU" altLang="ru-RU" sz="2400" dirty="0"/>
              <a:t>:</a:t>
            </a:r>
          </a:p>
          <a:p>
            <a:pPr eaLnBrk="1" hangingPunct="1"/>
            <a:endParaRPr lang="uk-UA" altLang="ru-RU" sz="2400" dirty="0"/>
          </a:p>
          <a:p>
            <a:pPr eaLnBrk="1" hangingPunct="1"/>
            <a:r>
              <a:rPr lang="uk-UA" altLang="ru-RU" sz="2800" dirty="0"/>
              <a:t>- </a:t>
            </a:r>
            <a:r>
              <a:rPr lang="uk-UA" altLang="ru-RU" sz="2800" dirty="0" err="1"/>
              <a:t>Міокардитами</a:t>
            </a:r>
            <a:r>
              <a:rPr lang="uk-UA" altLang="ru-RU" sz="2800" dirty="0"/>
              <a:t>;</a:t>
            </a:r>
          </a:p>
          <a:p>
            <a:pPr eaLnBrk="1" hangingPunct="1"/>
            <a:r>
              <a:rPr lang="uk-UA" altLang="ru-RU" sz="2800" dirty="0"/>
              <a:t>- </a:t>
            </a:r>
            <a:r>
              <a:rPr lang="uk-UA" altLang="ru-RU" sz="2800" dirty="0" err="1"/>
              <a:t>Кардіоміосклерозом</a:t>
            </a:r>
            <a:r>
              <a:rPr lang="uk-UA" altLang="ru-RU" sz="2800" dirty="0"/>
              <a:t>;</a:t>
            </a:r>
          </a:p>
          <a:p>
            <a:pPr marL="457200" indent="-457200" eaLnBrk="1" hangingPunct="1">
              <a:buFontTx/>
              <a:buChar char="-"/>
            </a:pPr>
            <a:r>
              <a:rPr lang="uk-UA" altLang="ru-RU" sz="2800" dirty="0" err="1"/>
              <a:t>Дилятаційною</a:t>
            </a:r>
            <a:r>
              <a:rPr lang="uk-UA" altLang="ru-RU" sz="2800" dirty="0"/>
              <a:t> </a:t>
            </a:r>
            <a:r>
              <a:rPr lang="uk-UA" altLang="ru-RU" sz="2800" dirty="0" err="1"/>
              <a:t>кардіоміопатією</a:t>
            </a:r>
            <a:r>
              <a:rPr lang="uk-UA" altLang="ru-RU" sz="2800" dirty="0"/>
              <a:t>;</a:t>
            </a:r>
          </a:p>
          <a:p>
            <a:pPr marL="457200" indent="-457200" eaLnBrk="1" hangingPunct="1">
              <a:buFontTx/>
              <a:buChar char="-"/>
            </a:pPr>
            <a:r>
              <a:rPr lang="uk-UA" altLang="ru-RU" sz="2800" dirty="0"/>
              <a:t>Ексудативним перикардитом.</a:t>
            </a:r>
          </a:p>
          <a:p>
            <a:pPr algn="ctr" eaLnBrk="1" hangingPunct="1"/>
            <a:r>
              <a:rPr lang="ru-RU" altLang="ru-RU" sz="2800" dirty="0">
                <a:solidFill>
                  <a:srgbClr val="FFFF00"/>
                </a:solidFill>
                <a:latin typeface="Comic Sans MS" panose="030F0702030302020204" pitchFamily="66" charset="0"/>
              </a:rPr>
              <a:t>Х</a:t>
            </a:r>
            <a:r>
              <a:rPr lang="uk-UA" altLang="ru-RU" sz="2800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арактеризується</a:t>
            </a:r>
            <a:r>
              <a:rPr lang="uk-UA" altLang="ru-RU" sz="2800" dirty="0">
                <a:solidFill>
                  <a:srgbClr val="FFFF00"/>
                </a:solidFill>
                <a:latin typeface="Comic Sans MS" panose="030F0702030302020204" pitchFamily="66" charset="0"/>
              </a:rPr>
              <a:t>:</a:t>
            </a:r>
          </a:p>
          <a:p>
            <a:pPr eaLnBrk="1" hangingPunct="1"/>
            <a:r>
              <a:rPr lang="ru-RU" altLang="ru-RU" sz="2800" dirty="0"/>
              <a:t>- </a:t>
            </a:r>
            <a:r>
              <a:rPr lang="ru-RU" altLang="ru-RU" sz="2800" dirty="0" err="1"/>
              <a:t>Розширенням</a:t>
            </a:r>
            <a:r>
              <a:rPr lang="ru-RU" altLang="ru-RU" sz="2800" dirty="0"/>
              <a:t> меж </a:t>
            </a:r>
            <a:r>
              <a:rPr lang="ru-RU" altLang="ru-RU" sz="2800" dirty="0" err="1"/>
              <a:t>серця</a:t>
            </a:r>
            <a:r>
              <a:rPr lang="ru-RU" altLang="ru-RU" sz="2800" dirty="0"/>
              <a:t> в </a:t>
            </a:r>
            <a:r>
              <a:rPr lang="ru-RU" altLang="ru-RU" sz="2800" dirty="0" err="1"/>
              <a:t>обидві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сторони</a:t>
            </a:r>
            <a:r>
              <a:rPr lang="ru-RU" altLang="ru-RU" sz="2800" dirty="0"/>
              <a:t>;</a:t>
            </a:r>
          </a:p>
          <a:p>
            <a:pPr eaLnBrk="1" hangingPunct="1"/>
            <a:r>
              <a:rPr lang="ru-RU" altLang="ru-RU" sz="2800" dirty="0"/>
              <a:t>- </a:t>
            </a:r>
            <a:r>
              <a:rPr lang="ru-RU" altLang="ru-RU" sz="2800" dirty="0" err="1"/>
              <a:t>Сглаженістю</a:t>
            </a:r>
            <a:r>
              <a:rPr lang="ru-RU" altLang="ru-RU" sz="2800" dirty="0"/>
              <a:t> дуг з </a:t>
            </a:r>
            <a:r>
              <a:rPr lang="ru-RU" altLang="ru-RU" sz="2800" dirty="0" err="1"/>
              <a:t>обох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контурів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серцево-судинної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тіні</a:t>
            </a:r>
            <a:r>
              <a:rPr lang="ru-RU" altLang="ru-RU" sz="2800" dirty="0"/>
              <a:t>;</a:t>
            </a:r>
          </a:p>
          <a:p>
            <a:pPr eaLnBrk="1" hangingPunct="1"/>
            <a:r>
              <a:rPr lang="ru-RU" altLang="ru-RU" sz="2800" dirty="0"/>
              <a:t>- </a:t>
            </a:r>
            <a:r>
              <a:rPr lang="ru-RU" altLang="ru-RU" sz="2800" dirty="0" err="1"/>
              <a:t>Збільшенням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кардіодіафрагмальних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кутів</a:t>
            </a:r>
            <a:r>
              <a:rPr lang="ru-RU" altLang="ru-RU" sz="2800" dirty="0"/>
              <a:t>.</a:t>
            </a:r>
            <a:endParaRPr lang="uk-UA" alt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95263" y="188913"/>
            <a:ext cx="8713787" cy="694959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Інвазивні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рентгенконтрасні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методи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:</a:t>
            </a:r>
          </a:p>
          <a:p>
            <a:pPr marL="457200" indent="-4572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200" b="1" dirty="0" err="1">
                <a:solidFill>
                  <a:srgbClr val="FFFF00"/>
                </a:solidFill>
                <a:latin typeface="Trebuchet MS"/>
                <a:cs typeface="Arial" charset="0"/>
              </a:rPr>
              <a:t>Ангіокардіографія</a:t>
            </a:r>
            <a:r>
              <a:rPr lang="ru-RU" sz="3200" b="1" dirty="0">
                <a:solidFill>
                  <a:srgbClr val="FFFF00"/>
                </a:solidFill>
                <a:latin typeface="Trebuchet MS"/>
                <a:cs typeface="Arial" charset="0"/>
              </a:rPr>
              <a:t>, </a:t>
            </a:r>
            <a:r>
              <a:rPr lang="ru-RU" sz="3200" b="1" dirty="0" err="1">
                <a:solidFill>
                  <a:srgbClr val="FFFF00"/>
                </a:solidFill>
                <a:latin typeface="Trebuchet MS"/>
                <a:cs typeface="Arial" charset="0"/>
              </a:rPr>
              <a:t>вентрикулографія</a:t>
            </a:r>
            <a:r>
              <a:rPr lang="ru-RU" sz="3200" dirty="0">
                <a:solidFill>
                  <a:srgbClr val="FFFF00"/>
                </a:solidFill>
                <a:latin typeface="Trebuchet MS"/>
                <a:cs typeface="Arial" charset="0"/>
              </a:rPr>
              <a:t> 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-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контрастування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порожнин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серця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,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шлуночків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серця</a:t>
            </a:r>
            <a:endParaRPr lang="ru-RU" sz="3200" dirty="0">
              <a:solidFill>
                <a:prstClr val="white"/>
              </a:solidFill>
              <a:latin typeface="Trebuchet MS"/>
              <a:cs typeface="Arial" charset="0"/>
            </a:endParaRPr>
          </a:p>
          <a:p>
            <a:pPr marL="457200" indent="-4572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3200" b="1" dirty="0">
                <a:solidFill>
                  <a:srgbClr val="FFFF00"/>
                </a:solidFill>
                <a:latin typeface="Trebuchet MS"/>
                <a:cs typeface="Arial" charset="0"/>
              </a:rPr>
              <a:t> </a:t>
            </a:r>
            <a:r>
              <a:rPr lang="ru-RU" sz="3200" b="1" dirty="0" err="1">
                <a:solidFill>
                  <a:srgbClr val="FFFF00"/>
                </a:solidFill>
                <a:latin typeface="Trebuchet MS"/>
                <a:cs typeface="Arial" charset="0"/>
              </a:rPr>
              <a:t>Артеріографія</a:t>
            </a:r>
            <a:r>
              <a:rPr lang="ru-RU" sz="3200" b="1" dirty="0">
                <a:solidFill>
                  <a:srgbClr val="FFFF00"/>
                </a:solidFill>
                <a:latin typeface="Trebuchet MS"/>
                <a:cs typeface="Arial" charset="0"/>
              </a:rPr>
              <a:t>, </a:t>
            </a:r>
            <a:r>
              <a:rPr lang="ru-RU" sz="3200" b="1" dirty="0" err="1">
                <a:solidFill>
                  <a:srgbClr val="FFFF00"/>
                </a:solidFill>
                <a:latin typeface="Trebuchet MS"/>
                <a:cs typeface="Arial" charset="0"/>
              </a:rPr>
              <a:t>флебографія</a:t>
            </a:r>
            <a:r>
              <a:rPr lang="ru-RU" sz="3200" b="1" dirty="0">
                <a:solidFill>
                  <a:srgbClr val="FFFF00"/>
                </a:solidFill>
                <a:latin typeface="Trebuchet MS"/>
                <a:cs typeface="Arial" charset="0"/>
              </a:rPr>
              <a:t> </a:t>
            </a:r>
            <a:r>
              <a:rPr lang="ru-RU" sz="3200" b="1" dirty="0">
                <a:solidFill>
                  <a:prstClr val="white"/>
                </a:solidFill>
                <a:latin typeface="Trebuchet MS"/>
                <a:cs typeface="Arial" charset="0"/>
              </a:rPr>
              <a:t>–   </a:t>
            </a:r>
          </a:p>
          <a:p>
            <a:pPr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  <a:latin typeface="Trebuchet MS"/>
                <a:cs typeface="Arial" charset="0"/>
              </a:rPr>
              <a:t>    </a:t>
            </a:r>
            <a:r>
              <a:rPr lang="ru-RU" sz="3200" b="1" dirty="0" err="1">
                <a:solidFill>
                  <a:prstClr val="white"/>
                </a:solidFill>
                <a:latin typeface="Trebuchet MS"/>
                <a:cs typeface="Arial" charset="0"/>
              </a:rPr>
              <a:t>контрастування</a:t>
            </a:r>
            <a:r>
              <a:rPr lang="ru-RU" sz="3200" b="1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b="1" dirty="0" err="1">
                <a:solidFill>
                  <a:prstClr val="white"/>
                </a:solidFill>
                <a:latin typeface="Trebuchet MS"/>
                <a:cs typeface="Arial" charset="0"/>
              </a:rPr>
              <a:t>артерій</a:t>
            </a:r>
            <a:r>
              <a:rPr lang="ru-RU" sz="3200" b="1" dirty="0">
                <a:solidFill>
                  <a:prstClr val="white"/>
                </a:solidFill>
                <a:latin typeface="Trebuchet MS"/>
                <a:cs typeface="Arial" charset="0"/>
              </a:rPr>
              <a:t> і вен</a:t>
            </a:r>
          </a:p>
          <a:p>
            <a:pPr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FF00"/>
                </a:solidFill>
                <a:latin typeface="Trebuchet MS"/>
                <a:cs typeface="Arial" charset="0"/>
              </a:rPr>
              <a:t>-</a:t>
            </a:r>
            <a:r>
              <a:rPr lang="ru-RU" sz="3200" b="1" dirty="0">
                <a:solidFill>
                  <a:prstClr val="white"/>
                </a:solidFill>
                <a:latin typeface="Trebuchet MS"/>
                <a:cs typeface="Arial" charset="0"/>
              </a:rPr>
              <a:t>   </a:t>
            </a:r>
            <a:r>
              <a:rPr lang="ru-RU" sz="3200" b="1" dirty="0" err="1">
                <a:solidFill>
                  <a:srgbClr val="FFFF00"/>
                </a:solidFill>
                <a:latin typeface="Trebuchet MS"/>
                <a:cs typeface="Arial" charset="0"/>
              </a:rPr>
              <a:t>Аортография</a:t>
            </a:r>
            <a:r>
              <a:rPr lang="ru-RU" sz="3200" b="1" dirty="0">
                <a:solidFill>
                  <a:srgbClr val="FFFF00"/>
                </a:solidFill>
                <a:latin typeface="Trebuchet MS"/>
                <a:cs typeface="Arial" charset="0"/>
              </a:rPr>
              <a:t> 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–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контрастування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аорти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і </a:t>
            </a:r>
          </a:p>
          <a:p>
            <a:pPr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її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гілок</a:t>
            </a:r>
            <a:endParaRPr lang="ru-RU" sz="3200" dirty="0">
              <a:solidFill>
                <a:prstClr val="white"/>
              </a:solidFill>
              <a:latin typeface="Trebuchet MS"/>
              <a:cs typeface="Arial" charset="0"/>
            </a:endParaRPr>
          </a:p>
          <a:p>
            <a:pPr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FFFF00"/>
                </a:solidFill>
                <a:latin typeface="Trebuchet MS"/>
                <a:cs typeface="Arial" charset="0"/>
              </a:rPr>
              <a:t>-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b="1" dirty="0" err="1">
                <a:solidFill>
                  <a:srgbClr val="FFFF00"/>
                </a:solidFill>
                <a:latin typeface="Trebuchet MS"/>
                <a:cs typeface="Arial" charset="0"/>
              </a:rPr>
              <a:t>Коронарографія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–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контрастування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</a:p>
          <a:p>
            <a:pPr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коронарних</a:t>
            </a: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</a:t>
            </a:r>
            <a:r>
              <a:rPr lang="ru-RU" sz="3200" dirty="0" err="1">
                <a:solidFill>
                  <a:prstClr val="white"/>
                </a:solidFill>
                <a:latin typeface="Trebuchet MS"/>
                <a:cs typeface="Arial" charset="0"/>
              </a:rPr>
              <a:t>артерій</a:t>
            </a:r>
            <a:endParaRPr lang="ru-RU" sz="3200" dirty="0">
              <a:solidFill>
                <a:prstClr val="white"/>
              </a:solidFill>
              <a:latin typeface="Trebuchet MS"/>
              <a:cs typeface="Arial" charset="0"/>
            </a:endParaRPr>
          </a:p>
          <a:p>
            <a:pPr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prstClr val="white"/>
                </a:solidFill>
                <a:latin typeface="Trebuchet MS"/>
                <a:cs typeface="Arial" charset="0"/>
              </a:rPr>
              <a:t>   </a:t>
            </a:r>
            <a:r>
              <a:rPr lang="ru-RU" sz="3200" b="1" dirty="0">
                <a:solidFill>
                  <a:srgbClr val="FFFF00"/>
                </a:solidFill>
                <a:latin typeface="Trebuchet MS"/>
                <a:cs typeface="Arial" charset="0"/>
              </a:rPr>
              <a:t>КР - </a:t>
            </a:r>
            <a:r>
              <a:rPr lang="ru-RU" sz="3200" b="1" dirty="0" err="1">
                <a:solidFill>
                  <a:srgbClr val="FFFF00"/>
                </a:solidFill>
                <a:latin typeface="Trebuchet MS"/>
                <a:cs typeface="Arial" charset="0"/>
              </a:rPr>
              <a:t>водорозчинні</a:t>
            </a:r>
            <a:r>
              <a:rPr lang="ru-RU" sz="3200" b="1" dirty="0">
                <a:solidFill>
                  <a:srgbClr val="FFFF00"/>
                </a:solidFill>
                <a:latin typeface="Trebuchet MS"/>
                <a:cs typeface="Arial" charset="0"/>
              </a:rPr>
              <a:t> </a:t>
            </a:r>
            <a:r>
              <a:rPr lang="ru-RU" sz="3200" b="1" dirty="0" err="1">
                <a:solidFill>
                  <a:srgbClr val="FFFF00"/>
                </a:solidFill>
                <a:latin typeface="Trebuchet MS"/>
                <a:cs typeface="Arial" charset="0"/>
              </a:rPr>
              <a:t>йодовмісні</a:t>
            </a:r>
            <a:r>
              <a:rPr lang="ru-RU" sz="3200" b="1" dirty="0">
                <a:solidFill>
                  <a:srgbClr val="FFFF00"/>
                </a:solidFill>
                <a:latin typeface="Trebuchet MS"/>
                <a:cs typeface="Arial" charset="0"/>
              </a:rPr>
              <a:t>!</a:t>
            </a:r>
          </a:p>
          <a:p>
            <a:pPr fontAlgn="auto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defRPr/>
            </a:pPr>
            <a:endParaRPr lang="ru-RU" sz="2800" dirty="0">
              <a:solidFill>
                <a:prstClr val="white"/>
              </a:solidFill>
              <a:latin typeface="Trebuchet MS"/>
              <a:cs typeface="Arial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D:\Наташа\Студенты\Для студентов\Рентген1\P1010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92150"/>
            <a:ext cx="7780337" cy="582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D:\Наташа\Студенты\Рентген для студ 3 курс\Картинки для лекций\сердце\гидроперикар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" t="2814"/>
          <a:stretch>
            <a:fillRect/>
          </a:stretch>
        </p:blipFill>
        <p:spPr bwMode="auto">
          <a:xfrm>
            <a:off x="395288" y="1674813"/>
            <a:ext cx="4541837" cy="437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4213" y="549275"/>
            <a:ext cx="7272337" cy="7937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60000"/>
              </a:lnSpc>
              <a:spcBef>
                <a:spcPct val="50000"/>
              </a:spcBef>
              <a:defRPr/>
            </a:pPr>
            <a:r>
              <a:rPr lang="ru-RU" sz="3200" b="1" dirty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ШАРОПОДІБНА КОНФІГУРАЦІЯ</a:t>
            </a:r>
          </a:p>
          <a:p>
            <a:pPr algn="ctr">
              <a:lnSpc>
                <a:spcPct val="60000"/>
              </a:lnSpc>
              <a:spcBef>
                <a:spcPct val="50000"/>
              </a:spcBef>
              <a:defRPr/>
            </a:pPr>
            <a:r>
              <a:rPr lang="ru-RU" sz="24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charset="0"/>
              </a:rPr>
              <a:t>ГІДРОПЕРИКАРД, БАГАТОКЛАПАННІ ВАДИ</a:t>
            </a:r>
            <a:endParaRPr lang="ru-RU" sz="2400" dirty="0">
              <a:solidFill>
                <a:schemeClr val="accent6">
                  <a:lumMod val="20000"/>
                  <a:lumOff val="80000"/>
                </a:schemeClr>
              </a:solidFill>
              <a:cs typeface="Arial" charset="0"/>
            </a:endParaRPr>
          </a:p>
        </p:txBody>
      </p:sp>
      <p:sp>
        <p:nvSpPr>
          <p:cNvPr id="4" name="Улыбающееся лицо 3"/>
          <p:cNvSpPr/>
          <p:nvPr/>
        </p:nvSpPr>
        <p:spPr>
          <a:xfrm>
            <a:off x="1928813" y="3797300"/>
            <a:ext cx="1474787" cy="1395413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62469" name="Прямоугольник 4"/>
          <p:cNvSpPr>
            <a:spLocks noChangeArrowheads="1"/>
          </p:cNvSpPr>
          <p:nvPr/>
        </p:nvSpPr>
        <p:spPr bwMode="auto">
          <a:xfrm>
            <a:off x="5364163" y="1674813"/>
            <a:ext cx="3671887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/>
              <a:t>- </a:t>
            </a:r>
            <a:r>
              <a:rPr lang="ru-RU" altLang="ru-RU" sz="2800" b="1" dirty="0" err="1"/>
              <a:t>тінь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серця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наближається</a:t>
            </a:r>
            <a:r>
              <a:rPr lang="ru-RU" altLang="ru-RU" sz="2800" b="1" dirty="0"/>
              <a:t> до «шару»,</a:t>
            </a:r>
          </a:p>
          <a:p>
            <a:pPr eaLnBrk="1" hangingPunct="1"/>
            <a:r>
              <a:rPr lang="ru-RU" altLang="ru-RU" sz="2800" b="1" dirty="0"/>
              <a:t>- </a:t>
            </a:r>
            <a:r>
              <a:rPr lang="ru-RU" altLang="ru-RU" sz="2800" b="1" dirty="0" err="1"/>
              <a:t>судинний</a:t>
            </a:r>
            <a:r>
              <a:rPr lang="ru-RU" altLang="ru-RU" sz="2800" b="1" dirty="0"/>
              <a:t> пучок </a:t>
            </a:r>
            <a:r>
              <a:rPr lang="ru-RU" altLang="ru-RU" sz="2800" b="1" dirty="0" err="1"/>
              <a:t>коротшає</a:t>
            </a:r>
            <a:r>
              <a:rPr lang="ru-RU" altLang="ru-RU" sz="2800" b="1" dirty="0"/>
              <a:t>,</a:t>
            </a:r>
          </a:p>
          <a:p>
            <a:pPr eaLnBrk="1" hangingPunct="1"/>
            <a:r>
              <a:rPr lang="ru-RU" altLang="ru-RU" sz="2800" b="1" dirty="0"/>
              <a:t>- </a:t>
            </a:r>
            <a:r>
              <a:rPr lang="ru-RU" altLang="ru-RU" sz="2800" b="1" dirty="0" err="1"/>
              <a:t>кардіодіафраг-мальні</a:t>
            </a:r>
            <a:r>
              <a:rPr lang="ru-RU" altLang="ru-RU" sz="2800" b="1" dirty="0"/>
              <a:t> кути </a:t>
            </a:r>
            <a:r>
              <a:rPr lang="ru-RU" altLang="ru-RU" sz="2800" b="1" dirty="0" err="1"/>
              <a:t>гострі</a:t>
            </a:r>
            <a:r>
              <a:rPr lang="ru-RU" altLang="ru-RU" sz="2800" b="1" dirty="0"/>
              <a:t>.</a:t>
            </a:r>
            <a:endParaRPr lang="uk-UA" altLang="ru-RU" sz="2800" b="1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563563" y="530225"/>
            <a:ext cx="8153400" cy="407988"/>
          </a:xfrm>
          <a:prstGeom prst="rect">
            <a:avLst/>
          </a:prstGeom>
          <a:gradFill rotWithShape="0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  <a:defRPr/>
            </a:pPr>
            <a:r>
              <a:rPr lang="ru-RU" sz="2800" b="1" kern="0" dirty="0">
                <a:solidFill>
                  <a:srgbClr val="FFFF00"/>
                </a:solidFill>
                <a:latin typeface="Comic Sans MS" pitchFamily="66" charset="0"/>
                <a:cs typeface="+mn-cs"/>
              </a:rPr>
              <a:t>ГІДРОПЕРИКАРД</a:t>
            </a:r>
          </a:p>
        </p:txBody>
      </p:sp>
      <p:pic>
        <p:nvPicPr>
          <p:cNvPr id="63491" name="Picture 2" descr="D:\Наташа\Студенты\Для студентов\Фото-видео УЗИ\Сердечно-сосудист с-ма\Гидроперикард\070822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9444" r="7333" b="10001"/>
          <a:stretch>
            <a:fillRect/>
          </a:stretch>
        </p:blipFill>
        <p:spPr bwMode="auto">
          <a:xfrm>
            <a:off x="1287463" y="1203325"/>
            <a:ext cx="6764337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663" y="476250"/>
            <a:ext cx="9036050" cy="57554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4800" b="1" dirty="0">
                <a:latin typeface="Comic Sans MS" pitchFamily="66" charset="0"/>
                <a:cs typeface="Arial" charset="0"/>
              </a:rPr>
              <a:t>Променеві методи дослідження судин:</a:t>
            </a:r>
            <a:endParaRPr lang="uk-UA" sz="4800" dirty="0">
              <a:latin typeface="Comic Sans MS" pitchFamily="66" charset="0"/>
              <a:cs typeface="Arial" charset="0"/>
            </a:endParaRPr>
          </a:p>
          <a:p>
            <a:pPr marL="685800" indent="-685800">
              <a:buFont typeface="Wingdings" pitchFamily="2" charset="2"/>
              <a:buChar char="ü"/>
              <a:defRPr/>
            </a:pPr>
            <a:r>
              <a:rPr lang="uk-UA" sz="4800" dirty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УЗД: </a:t>
            </a:r>
            <a:r>
              <a:rPr lang="uk-UA" sz="4800" dirty="0" err="1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доплерографія</a:t>
            </a:r>
            <a:r>
              <a:rPr lang="uk-UA" sz="4800" dirty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, дуплексне дослідження </a:t>
            </a:r>
            <a:r>
              <a:rPr lang="uk-UA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  <a:cs typeface="Arial" charset="0"/>
              </a:rPr>
              <a:t>(якщо судина доступна для візуалізації)</a:t>
            </a:r>
          </a:p>
          <a:p>
            <a:pPr marL="685800" indent="-685800">
              <a:buFont typeface="Wingdings" pitchFamily="2" charset="2"/>
              <a:buChar char="ü"/>
              <a:defRPr/>
            </a:pPr>
            <a:r>
              <a:rPr lang="uk-UA" sz="4800" dirty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КТ- або МРТ-ангіографія</a:t>
            </a:r>
          </a:p>
          <a:p>
            <a:pPr marL="685800" indent="-685800">
              <a:buFont typeface="Wingdings" pitchFamily="2" charset="2"/>
              <a:buChar char="ü"/>
              <a:defRPr/>
            </a:pPr>
            <a:r>
              <a:rPr lang="uk-UA" sz="4800" dirty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Рентгенівська ангіографія – «золотий» стандарт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09600" y="328613"/>
            <a:ext cx="8153400" cy="407987"/>
          </a:xfrm>
          <a:prstGeom prst="rect">
            <a:avLst/>
          </a:prstGeom>
          <a:gradFill rotWithShape="0">
            <a:gsLst>
              <a:gs pos="0">
                <a:srgbClr val="3333CC">
                  <a:gamma/>
                  <a:shade val="46275"/>
                  <a:invGamma/>
                </a:srgbClr>
              </a:gs>
              <a:gs pos="100000">
                <a:srgbClr val="3333CC"/>
              </a:gs>
            </a:gsLst>
            <a:lin ang="5400000" scaled="1"/>
          </a:gra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  <a:defRPr/>
            </a:pPr>
            <a:r>
              <a:rPr lang="ru-RU" sz="2800" b="1" kern="0" dirty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ТРОМБОФЛЕБІТ</a:t>
            </a:r>
          </a:p>
        </p:txBody>
      </p:sp>
      <p:pic>
        <p:nvPicPr>
          <p:cNvPr id="65539" name="Picture 2" descr="http://www.tiaramed.ru/img/prim/dc6e4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9" t="-476" r="36357" b="476"/>
          <a:stretch>
            <a:fillRect/>
          </a:stretch>
        </p:blipFill>
        <p:spPr bwMode="auto">
          <a:xfrm>
            <a:off x="53975" y="1127125"/>
            <a:ext cx="3890963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" t="10083" r="14963" b="20152"/>
          <a:stretch>
            <a:fillRect/>
          </a:stretch>
        </p:blipFill>
        <p:spPr bwMode="auto">
          <a:xfrm>
            <a:off x="4684713" y="908050"/>
            <a:ext cx="3992562" cy="28971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" t="10083" r="14963" b="20152"/>
          <a:stretch>
            <a:fillRect/>
          </a:stretch>
        </p:blipFill>
        <p:spPr bwMode="auto">
          <a:xfrm>
            <a:off x="4684713" y="3959225"/>
            <a:ext cx="3992562" cy="2895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6511925" cy="1143000"/>
          </a:xfrm>
        </p:spPr>
        <p:txBody>
          <a:bodyPr/>
          <a:lstStyle/>
          <a:p>
            <a:pPr marL="0" indent="0" algn="ctr" eaLnBrk="1" hangingPunct="1">
              <a:buFont typeface="Georgia" panose="02040502050405020303" pitchFamily="18" charset="0"/>
              <a:buNone/>
              <a:defRPr/>
            </a:pPr>
            <a:r>
              <a:rPr lang="uk-UA" dirty="0">
                <a:solidFill>
                  <a:schemeClr val="tx1"/>
                </a:solidFill>
              </a:rPr>
              <a:t>Тромбоз вен</a:t>
            </a:r>
          </a:p>
        </p:txBody>
      </p:sp>
      <p:sp>
        <p:nvSpPr>
          <p:cNvPr id="66563" name="Прямоугольник 2"/>
          <p:cNvSpPr>
            <a:spLocks noChangeArrowheads="1"/>
          </p:cNvSpPr>
          <p:nvPr/>
        </p:nvSpPr>
        <p:spPr bwMode="auto">
          <a:xfrm>
            <a:off x="468313" y="1196975"/>
            <a:ext cx="8424862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 err="1">
                <a:solidFill>
                  <a:srgbClr val="FFFF00"/>
                </a:solidFill>
              </a:rPr>
              <a:t>Флебографія</a:t>
            </a:r>
            <a:r>
              <a:rPr lang="ru-RU" altLang="ru-RU" sz="3600" b="1" dirty="0">
                <a:solidFill>
                  <a:srgbClr val="FFFF00"/>
                </a:solidFill>
              </a:rPr>
              <a:t> </a:t>
            </a:r>
            <a:r>
              <a:rPr lang="ru-RU" altLang="ru-RU" sz="3600" dirty="0">
                <a:solidFill>
                  <a:srgbClr val="FFFFFF"/>
                </a:solidFill>
              </a:rPr>
              <a:t>- стан </a:t>
            </a:r>
            <a:r>
              <a:rPr lang="ru-RU" altLang="ru-RU" sz="3600" dirty="0" err="1">
                <a:solidFill>
                  <a:srgbClr val="FFFFFF"/>
                </a:solidFill>
              </a:rPr>
              <a:t>просвіту</a:t>
            </a:r>
            <a:r>
              <a:rPr lang="ru-RU" altLang="ru-RU" sz="3600" dirty="0">
                <a:solidFill>
                  <a:srgbClr val="FFFFFF"/>
                </a:solidFill>
              </a:rPr>
              <a:t>, </a:t>
            </a:r>
            <a:r>
              <a:rPr lang="ru-RU" altLang="ru-RU" sz="3600" dirty="0" err="1">
                <a:solidFill>
                  <a:srgbClr val="FFFFFF"/>
                </a:solidFill>
              </a:rPr>
              <a:t>прохідність</a:t>
            </a:r>
            <a:r>
              <a:rPr lang="ru-RU" altLang="ru-RU" sz="3600" dirty="0">
                <a:solidFill>
                  <a:srgbClr val="FFFFFF"/>
                </a:solidFill>
              </a:rPr>
              <a:t>, </a:t>
            </a:r>
            <a:r>
              <a:rPr lang="ru-RU" altLang="ru-RU" sz="3600" dirty="0" err="1">
                <a:solidFill>
                  <a:srgbClr val="FFFFFF"/>
                </a:solidFill>
              </a:rPr>
              <a:t>реканалізація</a:t>
            </a:r>
            <a:r>
              <a:rPr lang="ru-RU" altLang="ru-RU" sz="3600" dirty="0">
                <a:solidFill>
                  <a:srgbClr val="FFFFFF"/>
                </a:solidFill>
              </a:rPr>
              <a:t>.</a:t>
            </a:r>
          </a:p>
          <a:p>
            <a:pPr eaLnBrk="1" hangingPunct="1"/>
            <a:endParaRPr lang="ru-RU" altLang="ru-RU" sz="3600" dirty="0">
              <a:solidFill>
                <a:srgbClr val="FFFFFF"/>
              </a:solidFill>
            </a:endParaRPr>
          </a:p>
          <a:p>
            <a:pPr eaLnBrk="1" hangingPunct="1"/>
            <a:r>
              <a:rPr lang="ru-RU" altLang="ru-RU" sz="3600" dirty="0" err="1">
                <a:solidFill>
                  <a:srgbClr val="FFFFFF"/>
                </a:solidFill>
              </a:rPr>
              <a:t>П</a:t>
            </a:r>
            <a:r>
              <a:rPr lang="ru-RU" altLang="ru-RU" sz="3600">
                <a:solidFill>
                  <a:srgbClr val="FFFFFF"/>
                </a:solidFill>
              </a:rPr>
              <a:t>еревага</a:t>
            </a:r>
            <a:r>
              <a:rPr lang="ru-RU" altLang="ru-RU" sz="3600" dirty="0">
                <a:solidFill>
                  <a:srgbClr val="FFFFFF"/>
                </a:solidFill>
              </a:rPr>
              <a:t> -</a:t>
            </a:r>
          </a:p>
          <a:p>
            <a:pPr eaLnBrk="1" hangingPunct="1"/>
            <a:r>
              <a:rPr lang="ru-RU" altLang="ru-RU" sz="3600" dirty="0">
                <a:solidFill>
                  <a:srgbClr val="FFFFFF"/>
                </a:solidFill>
              </a:rPr>
              <a:t>видно все, </a:t>
            </a:r>
            <a:r>
              <a:rPr lang="ru-RU" altLang="ru-RU" sz="3600" dirty="0" err="1">
                <a:solidFill>
                  <a:srgbClr val="FFFFFF"/>
                </a:solidFill>
              </a:rPr>
              <a:t>навіть</a:t>
            </a:r>
            <a:endParaRPr lang="ru-RU" altLang="ru-RU" sz="3600" dirty="0">
              <a:solidFill>
                <a:srgbClr val="FFFFFF"/>
              </a:solidFill>
            </a:endParaRPr>
          </a:p>
          <a:p>
            <a:pPr eaLnBrk="1" hangingPunct="1"/>
            <a:r>
              <a:rPr lang="ru-RU" altLang="ru-RU" sz="3600" dirty="0" err="1">
                <a:solidFill>
                  <a:srgbClr val="FFFFFF"/>
                </a:solidFill>
              </a:rPr>
              <a:t>глибокі</a:t>
            </a:r>
            <a:endParaRPr lang="ru-RU" altLang="ru-RU" sz="3600" dirty="0">
              <a:solidFill>
                <a:srgbClr val="FFFFFF"/>
              </a:solidFill>
            </a:endParaRPr>
          </a:p>
          <a:p>
            <a:pPr eaLnBrk="1" hangingPunct="1"/>
            <a:r>
              <a:rPr lang="ru-RU" altLang="ru-RU" sz="3600" dirty="0" err="1">
                <a:solidFill>
                  <a:srgbClr val="FFFFFF"/>
                </a:solidFill>
              </a:rPr>
              <a:t>важкодоступні</a:t>
            </a:r>
            <a:endParaRPr lang="ru-RU" altLang="ru-RU" sz="3600" dirty="0">
              <a:solidFill>
                <a:srgbClr val="FFFFFF"/>
              </a:solidFill>
            </a:endParaRPr>
          </a:p>
          <a:p>
            <a:pPr eaLnBrk="1" hangingPunct="1"/>
            <a:r>
              <a:rPr lang="ru-RU" altLang="ru-RU" sz="3600" dirty="0" err="1">
                <a:solidFill>
                  <a:srgbClr val="FFFFFF"/>
                </a:solidFill>
              </a:rPr>
              <a:t>вени</a:t>
            </a:r>
            <a:r>
              <a:rPr lang="ru-RU" altLang="ru-RU" sz="3600" dirty="0">
                <a:solidFill>
                  <a:srgbClr val="FFFFFF"/>
                </a:solidFill>
              </a:rPr>
              <a:t>.</a:t>
            </a:r>
            <a:endParaRPr lang="uk-UA" altLang="ru-RU" sz="3600" dirty="0">
              <a:solidFill>
                <a:srgbClr val="FFFFFF"/>
              </a:solidFill>
            </a:endParaRPr>
          </a:p>
        </p:txBody>
      </p:sp>
      <p:pic>
        <p:nvPicPr>
          <p:cNvPr id="66564" name="Picture 5" descr="C:\Users\Наталья\Desktop\trombo-флебограф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225" y="2428875"/>
            <a:ext cx="3354388" cy="439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88" y="115888"/>
            <a:ext cx="8964612" cy="661719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k-UA" sz="3000" dirty="0">
                <a:cs typeface="Arial" charset="0"/>
              </a:rPr>
              <a:t>   </a:t>
            </a:r>
            <a:r>
              <a:rPr lang="uk-UA" sz="3000" b="1" dirty="0">
                <a:solidFill>
                  <a:srgbClr val="FFFF00"/>
                </a:solidFill>
                <a:cs typeface="Arial" charset="0"/>
              </a:rPr>
              <a:t>Показання для проведення </a:t>
            </a:r>
            <a:r>
              <a:rPr lang="ru-RU" sz="3000" b="1" dirty="0" err="1">
                <a:solidFill>
                  <a:srgbClr val="FFFF00"/>
                </a:solidFill>
                <a:cs typeface="Arial" charset="0"/>
              </a:rPr>
              <a:t>контрастних</a:t>
            </a:r>
            <a:endParaRPr lang="ru-RU" sz="3000" b="1" dirty="0">
              <a:solidFill>
                <a:srgbClr val="FFFF00"/>
              </a:solidFill>
              <a:cs typeface="Arial" charset="0"/>
            </a:endParaRPr>
          </a:p>
          <a:p>
            <a:pPr>
              <a:defRPr/>
            </a:pPr>
            <a:r>
              <a:rPr lang="ru-RU" sz="3000" b="1" dirty="0">
                <a:solidFill>
                  <a:srgbClr val="FFFF00"/>
                </a:solidFill>
                <a:cs typeface="Arial" charset="0"/>
              </a:rPr>
              <a:t>       </a:t>
            </a:r>
            <a:r>
              <a:rPr lang="ru-RU" sz="3000" b="1" dirty="0" err="1">
                <a:solidFill>
                  <a:srgbClr val="FFFF00"/>
                </a:solidFill>
                <a:cs typeface="Arial" charset="0"/>
              </a:rPr>
              <a:t>методів</a:t>
            </a:r>
            <a:r>
              <a:rPr lang="ru-RU" sz="3000" b="1" dirty="0">
                <a:solidFill>
                  <a:srgbClr val="FFFF00"/>
                </a:solidFill>
                <a:cs typeface="Arial" charset="0"/>
              </a:rPr>
              <a:t>:</a:t>
            </a:r>
            <a:endParaRPr lang="uk-UA" sz="2800" b="1" dirty="0">
              <a:solidFill>
                <a:srgbClr val="FFFF00"/>
              </a:solidFill>
              <a:cs typeface="Arial" charset="0"/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uk-UA" sz="2800" dirty="0">
                <a:cs typeface="Arial" charset="0"/>
              </a:rPr>
              <a:t>Встановлення </a:t>
            </a:r>
          </a:p>
          <a:p>
            <a:pPr>
              <a:defRPr/>
            </a:pPr>
            <a:r>
              <a:rPr lang="uk-UA" sz="2800" dirty="0">
                <a:cs typeface="Arial" charset="0"/>
              </a:rPr>
              <a:t>стенозів і аневризм</a:t>
            </a:r>
          </a:p>
          <a:p>
            <a:pPr>
              <a:defRPr/>
            </a:pPr>
            <a:r>
              <a:rPr lang="uk-UA" sz="2800" dirty="0">
                <a:cs typeface="Arial" charset="0"/>
              </a:rPr>
              <a:t>судин, ступеня</a:t>
            </a:r>
          </a:p>
          <a:p>
            <a:pPr>
              <a:defRPr/>
            </a:pPr>
            <a:r>
              <a:rPr lang="uk-UA" sz="2800" dirty="0">
                <a:cs typeface="Arial" charset="0"/>
              </a:rPr>
              <a:t>стенозу артерій для</a:t>
            </a:r>
          </a:p>
          <a:p>
            <a:pPr>
              <a:defRPr/>
            </a:pPr>
            <a:r>
              <a:rPr lang="uk-UA" sz="2800" dirty="0">
                <a:cs typeface="Arial" charset="0"/>
              </a:rPr>
              <a:t>визначення</a:t>
            </a:r>
          </a:p>
          <a:p>
            <a:pPr>
              <a:defRPr/>
            </a:pPr>
            <a:r>
              <a:rPr lang="uk-UA" sz="2800" dirty="0">
                <a:cs typeface="Arial" charset="0"/>
              </a:rPr>
              <a:t>можливостей хірургічного лікування.</a:t>
            </a:r>
          </a:p>
          <a:p>
            <a:pPr>
              <a:defRPr/>
            </a:pPr>
            <a:r>
              <a:rPr lang="uk-UA" sz="2800" dirty="0">
                <a:cs typeface="Arial" charset="0"/>
              </a:rPr>
              <a:t>2. Синдром болі невідомої</a:t>
            </a:r>
          </a:p>
          <a:p>
            <a:pPr>
              <a:defRPr/>
            </a:pPr>
            <a:r>
              <a:rPr lang="uk-UA" sz="2800" dirty="0">
                <a:cs typeface="Arial" charset="0"/>
              </a:rPr>
              <a:t>     етіології для оцінки стану коронарних</a:t>
            </a:r>
          </a:p>
          <a:p>
            <a:pPr>
              <a:defRPr/>
            </a:pPr>
            <a:r>
              <a:rPr lang="uk-UA" sz="2800" dirty="0">
                <a:cs typeface="Arial" charset="0"/>
              </a:rPr>
              <a:t>     артерій і виключення / підтвердження стенозу.</a:t>
            </a:r>
          </a:p>
          <a:p>
            <a:pPr>
              <a:defRPr/>
            </a:pPr>
            <a:r>
              <a:rPr lang="uk-UA" sz="2800" dirty="0">
                <a:cs typeface="Arial" charset="0"/>
              </a:rPr>
              <a:t>3. Наявність ознак легеневої гіпертензії з метою виявлення її етіології.</a:t>
            </a:r>
          </a:p>
          <a:p>
            <a:pPr>
              <a:defRPr/>
            </a:pPr>
            <a:r>
              <a:rPr lang="uk-UA" sz="2800" dirty="0">
                <a:cs typeface="Arial" charset="0"/>
              </a:rPr>
              <a:t>4. Топічна діагностика придбаних і вроджених вад серця.</a:t>
            </a:r>
          </a:p>
        </p:txBody>
      </p:sp>
      <p:pic>
        <p:nvPicPr>
          <p:cNvPr id="25603" name="Picture 2" descr="http://vmede.org/sait/content/Onkilogiya_trufanov_t1_2010/img/154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25" y="679450"/>
            <a:ext cx="504825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vmede.org/sait/content/Onkilogiya_trufanov_t1_2010/img/154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5" y="454025"/>
            <a:ext cx="504825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Прямоугольник 1"/>
          <p:cNvSpPr>
            <a:spLocks noChangeArrowheads="1"/>
          </p:cNvSpPr>
          <p:nvPr/>
        </p:nvSpPr>
        <p:spPr bwMode="auto">
          <a:xfrm>
            <a:off x="4286250" y="5938838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 err="1"/>
              <a:t>Аортограма</a:t>
            </a:r>
            <a:r>
              <a:rPr lang="ru-RU" altLang="ru-RU" dirty="0"/>
              <a:t>. Аневризма </a:t>
            </a:r>
            <a:r>
              <a:rPr lang="ru-RU" altLang="ru-RU" dirty="0" err="1"/>
              <a:t>нисхідної</a:t>
            </a:r>
            <a:r>
              <a:rPr lang="ru-RU" altLang="ru-RU" dirty="0"/>
              <a:t> </a:t>
            </a:r>
            <a:r>
              <a:rPr lang="ru-RU" altLang="ru-RU" dirty="0" err="1"/>
              <a:t>частини</a:t>
            </a:r>
            <a:r>
              <a:rPr lang="ru-RU" altLang="ru-RU" dirty="0"/>
              <a:t> </a:t>
            </a:r>
            <a:r>
              <a:rPr lang="ru-RU" altLang="ru-RU" dirty="0" err="1"/>
              <a:t>аорти</a:t>
            </a:r>
            <a:r>
              <a:rPr lang="ru-RU" altLang="ru-RU" dirty="0"/>
              <a:t>.</a:t>
            </a:r>
            <a:endParaRPr lang="uk-UA" altLang="ru-RU" dirty="0"/>
          </a:p>
        </p:txBody>
      </p:sp>
      <p:pic>
        <p:nvPicPr>
          <p:cNvPr id="26628" name="Picture 4" descr="http://vmede.org/sait/content/Onkilogiya_trufanov_t1_2010/img/154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87363"/>
            <a:ext cx="3519488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Прямоугольник 2"/>
          <p:cNvSpPr>
            <a:spLocks noChangeArrowheads="1"/>
          </p:cNvSpPr>
          <p:nvPr/>
        </p:nvSpPr>
        <p:spPr bwMode="auto">
          <a:xfrm>
            <a:off x="179388" y="5384800"/>
            <a:ext cx="38846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dirty="0" err="1"/>
              <a:t>Селективна</a:t>
            </a:r>
            <a:r>
              <a:rPr lang="ru-RU" altLang="ru-RU" dirty="0"/>
              <a:t> </a:t>
            </a:r>
            <a:r>
              <a:rPr lang="ru-RU" altLang="ru-RU" dirty="0" err="1"/>
              <a:t>коронарограма</a:t>
            </a:r>
            <a:r>
              <a:rPr lang="ru-RU" altLang="ru-RU" dirty="0"/>
              <a:t>. Стеноз </a:t>
            </a:r>
            <a:r>
              <a:rPr lang="ru-RU" altLang="ru-RU" dirty="0" err="1"/>
              <a:t>передньої</a:t>
            </a:r>
            <a:r>
              <a:rPr lang="ru-RU" altLang="ru-RU" dirty="0"/>
              <a:t> </a:t>
            </a:r>
            <a:r>
              <a:rPr lang="ru-RU" altLang="ru-RU" dirty="0" err="1"/>
              <a:t>міжшлуночкової</a:t>
            </a:r>
            <a:r>
              <a:rPr lang="ru-RU" altLang="ru-RU" dirty="0"/>
              <a:t> </a:t>
            </a:r>
            <a:r>
              <a:rPr lang="ru-RU" altLang="ru-RU" dirty="0" err="1"/>
              <a:t>гілки</a:t>
            </a:r>
            <a:r>
              <a:rPr lang="ru-RU" altLang="ru-RU" dirty="0"/>
              <a:t> </a:t>
            </a:r>
            <a:r>
              <a:rPr lang="ru-RU" altLang="ru-RU" dirty="0" err="1"/>
              <a:t>лівої</a:t>
            </a:r>
            <a:r>
              <a:rPr lang="ru-RU" altLang="ru-RU" dirty="0"/>
              <a:t> </a:t>
            </a:r>
            <a:r>
              <a:rPr lang="ru-RU" altLang="ru-RU" dirty="0" err="1"/>
              <a:t>вінцевої</a:t>
            </a:r>
            <a:r>
              <a:rPr lang="ru-RU" altLang="ru-RU" dirty="0"/>
              <a:t> </a:t>
            </a:r>
            <a:r>
              <a:rPr lang="ru-RU" altLang="ru-RU" dirty="0" err="1"/>
              <a:t>артерії</a:t>
            </a:r>
            <a:r>
              <a:rPr lang="ru-RU" altLang="ru-RU" dirty="0"/>
              <a:t>.</a:t>
            </a:r>
            <a:endParaRPr lang="uk-UA" alt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uk-UA" dirty="0">
                <a:solidFill>
                  <a:srgbClr val="FFFF00"/>
                </a:solidFill>
              </a:rPr>
              <a:t>Ультразвукове дослідження</a:t>
            </a:r>
            <a:br>
              <a:rPr lang="uk-UA" dirty="0">
                <a:solidFill>
                  <a:schemeClr val="tx1"/>
                </a:solidFill>
              </a:rPr>
            </a:br>
            <a:r>
              <a:rPr lang="uk-UA" sz="32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еходоплеркардіографія</a:t>
            </a:r>
            <a:r>
              <a:rPr lang="uk-UA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, </a:t>
            </a:r>
            <a:r>
              <a:rPr lang="uk-UA" sz="320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еходоплеркардіоскопія</a:t>
            </a:r>
            <a:endParaRPr lang="uk-UA" sz="32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7651" name="Прямоугольник 2"/>
          <p:cNvSpPr>
            <a:spLocks noChangeArrowheads="1"/>
          </p:cNvSpPr>
          <p:nvPr/>
        </p:nvSpPr>
        <p:spPr bwMode="auto">
          <a:xfrm>
            <a:off x="161925" y="2349500"/>
            <a:ext cx="8964613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dirty="0" err="1"/>
              <a:t>Має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широкі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показання</a:t>
            </a:r>
            <a:endParaRPr lang="ru-RU" altLang="ru-RU" sz="2800" dirty="0"/>
          </a:p>
          <a:p>
            <a:pPr algn="ctr" eaLnBrk="1" hangingPunct="1"/>
            <a:r>
              <a:rPr lang="ru-RU" altLang="ru-RU" sz="2800" dirty="0" err="1"/>
              <a:t>Неінвазивний</a:t>
            </a:r>
            <a:r>
              <a:rPr lang="ru-RU" altLang="ru-RU" sz="2800" dirty="0"/>
              <a:t> метод</a:t>
            </a:r>
          </a:p>
          <a:p>
            <a:pPr algn="ctr" eaLnBrk="1" hangingPunct="1"/>
            <a:r>
              <a:rPr lang="ru-RU" altLang="ru-RU" sz="2800" dirty="0"/>
              <a:t>Без </a:t>
            </a:r>
            <a:r>
              <a:rPr lang="ru-RU" altLang="ru-RU" sz="2800" dirty="0" err="1"/>
              <a:t>променевого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навантаження</a:t>
            </a:r>
            <a:endParaRPr lang="ru-RU" altLang="ru-RU" sz="2800" dirty="0"/>
          </a:p>
          <a:p>
            <a:pPr algn="ctr" eaLnBrk="1" hangingPunct="1"/>
            <a:r>
              <a:rPr lang="ru-RU" altLang="ru-RU" sz="2800" dirty="0" err="1"/>
              <a:t>Дає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візуальну</a:t>
            </a:r>
            <a:r>
              <a:rPr lang="ru-RU" altLang="ru-RU" sz="2800" dirty="0"/>
              <a:t> і </a:t>
            </a:r>
            <a:r>
              <a:rPr lang="ru-RU" altLang="ru-RU" sz="2800" dirty="0" err="1"/>
              <a:t>кількісну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інформацію</a:t>
            </a:r>
            <a:r>
              <a:rPr lang="ru-RU" altLang="ru-RU" sz="2800" dirty="0"/>
              <a:t> про </a:t>
            </a:r>
            <a:r>
              <a:rPr lang="ru-RU" altLang="ru-RU" sz="2800" dirty="0" err="1"/>
              <a:t>морфологічний</a:t>
            </a:r>
            <a:r>
              <a:rPr lang="ru-RU" altLang="ru-RU" sz="2800" dirty="0"/>
              <a:t> і </a:t>
            </a:r>
            <a:r>
              <a:rPr lang="ru-RU" altLang="ru-RU" sz="2800" dirty="0" err="1"/>
              <a:t>функціональний</a:t>
            </a:r>
            <a:r>
              <a:rPr lang="ru-RU" altLang="ru-RU" sz="2800" dirty="0"/>
              <a:t> стан </a:t>
            </a:r>
            <a:r>
              <a:rPr lang="ru-RU" altLang="ru-RU" sz="2800" dirty="0" err="1"/>
              <a:t>серця</a:t>
            </a:r>
            <a:r>
              <a:rPr lang="ru-RU" altLang="ru-RU" sz="2800" dirty="0"/>
              <a:t> і великих </a:t>
            </a:r>
            <a:r>
              <a:rPr lang="ru-RU" altLang="ru-RU" sz="2800" dirty="0" err="1"/>
              <a:t>судин</a:t>
            </a:r>
            <a:r>
              <a:rPr lang="ru-RU" altLang="ru-RU" sz="2800" dirty="0"/>
              <a:t>.</a:t>
            </a:r>
          </a:p>
          <a:p>
            <a:pPr algn="ctr" eaLnBrk="1" hangingPunct="1"/>
            <a:endParaRPr lang="ru-RU" altLang="ru-RU" sz="2800" dirty="0"/>
          </a:p>
          <a:p>
            <a:pPr algn="ctr" eaLnBrk="1" hangingPunct="1"/>
            <a:r>
              <a:rPr lang="ru-RU" altLang="ru-RU" sz="2800" dirty="0"/>
              <a:t>УЗД </a:t>
            </a:r>
            <a:r>
              <a:rPr lang="ru-RU" altLang="ru-RU" sz="2800" dirty="0" err="1"/>
              <a:t>засноване</a:t>
            </a:r>
            <a:r>
              <a:rPr lang="ru-RU" altLang="ru-RU" sz="2800" dirty="0"/>
              <a:t> на </a:t>
            </a:r>
            <a:r>
              <a:rPr lang="ru-RU" altLang="ru-RU" sz="2800" dirty="0" err="1"/>
              <a:t>відображенні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ультразвукових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хвиль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від</a:t>
            </a:r>
            <a:r>
              <a:rPr lang="ru-RU" altLang="ru-RU" sz="2800" dirty="0"/>
              <a:t> </a:t>
            </a:r>
            <a:r>
              <a:rPr lang="ru-RU" altLang="ru-RU" sz="2800" dirty="0" err="1"/>
              <a:t>щільних</a:t>
            </a:r>
            <a:r>
              <a:rPr lang="ru-RU" altLang="ru-RU" sz="2800" dirty="0"/>
              <a:t> структур </a:t>
            </a:r>
            <a:r>
              <a:rPr lang="ru-RU" altLang="ru-RU" sz="2800" dirty="0" err="1"/>
              <a:t>серця</a:t>
            </a:r>
            <a:r>
              <a:rPr lang="ru-RU" altLang="ru-RU" sz="2800" dirty="0"/>
              <a:t> і </a:t>
            </a:r>
            <a:r>
              <a:rPr lang="ru-RU" altLang="ru-RU" sz="2800" dirty="0" err="1"/>
              <a:t>судин</a:t>
            </a:r>
            <a:r>
              <a:rPr lang="ru-RU" altLang="ru-RU" sz="2800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1"/>
          <p:cNvSpPr>
            <a:spLocks noChangeArrowheads="1"/>
          </p:cNvSpPr>
          <p:nvPr/>
        </p:nvSpPr>
        <p:spPr bwMode="auto">
          <a:xfrm>
            <a:off x="222250" y="260350"/>
            <a:ext cx="8712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Двомірна</a:t>
            </a:r>
            <a:r>
              <a:rPr lang="ru-RU" altLang="ru-RU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4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ехокардіографія</a:t>
            </a:r>
            <a:r>
              <a:rPr lang="ru-RU" altLang="ru-RU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(В-режим) </a:t>
            </a:r>
            <a:r>
              <a:rPr lang="ru-RU" altLang="ru-RU" sz="2400" dirty="0"/>
              <a:t>- </a:t>
            </a:r>
            <a:r>
              <a:rPr lang="ru-RU" altLang="ru-RU" sz="2400" dirty="0" err="1"/>
              <a:t>дозволяє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отримати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зображення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анатомічних</a:t>
            </a:r>
            <a:r>
              <a:rPr lang="ru-RU" altLang="ru-RU" sz="2400" dirty="0"/>
              <a:t> структур </a:t>
            </a:r>
            <a:r>
              <a:rPr lang="ru-RU" altLang="ru-RU" sz="2400" dirty="0" err="1"/>
              <a:t>серця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спостерігати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рух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стінок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серця</a:t>
            </a:r>
            <a:r>
              <a:rPr lang="ru-RU" altLang="ru-RU" sz="2400" dirty="0"/>
              <a:t> і </a:t>
            </a:r>
            <a:r>
              <a:rPr lang="ru-RU" altLang="ru-RU" sz="2400" dirty="0" err="1"/>
              <a:t>клапанів</a:t>
            </a:r>
            <a:r>
              <a:rPr lang="ru-RU" altLang="ru-RU" sz="2400" dirty="0"/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2250" y="1700213"/>
            <a:ext cx="892175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  <a:defRPr/>
            </a:pPr>
            <a:r>
              <a:rPr lang="uk-UA" sz="2400" dirty="0">
                <a:cs typeface="Arial" charset="0"/>
              </a:rPr>
              <a:t>Оцінка форми, розмірів і характеру скорочення камер серця.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uk-UA" sz="2400" dirty="0">
                <a:cs typeface="Arial" charset="0"/>
              </a:rPr>
              <a:t>Оцінка форми, розмірів і характеру руху клапанів серця.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uk-UA" sz="2400" dirty="0">
                <a:cs typeface="Arial" charset="0"/>
              </a:rPr>
              <a:t>Оцінка функціонального статусу клапанів серця і аорти при їх стенозі або недостатності.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uk-UA" sz="2400" dirty="0">
                <a:cs typeface="Arial" charset="0"/>
              </a:rPr>
              <a:t>Виявлення додаткових патологічних утворень в окремих камерах серця або на окремих клапанах серця (вегетації, пухлини, тромби).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uk-UA" sz="2400" dirty="0">
                <a:cs typeface="Arial" charset="0"/>
              </a:rPr>
              <a:t>Діагностика вроджених вад серця.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uk-UA" sz="2400" dirty="0">
                <a:cs typeface="Arial" charset="0"/>
              </a:rPr>
              <a:t>Діагностика захворювань перикарда.</a:t>
            </a:r>
          </a:p>
          <a:p>
            <a:pPr marL="457200" indent="-457200">
              <a:buFontTx/>
              <a:buAutoNum type="arabicPeriod"/>
              <a:defRPr/>
            </a:pPr>
            <a:r>
              <a:rPr lang="uk-UA" sz="2400" dirty="0">
                <a:cs typeface="Arial" charset="0"/>
              </a:rPr>
              <a:t>Діагностика захворювань грудної аорти.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F:\УЗИ новое\ССС\Сердце норма\Сердце норма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4" t="3963" r="6155" b="11375"/>
          <a:stretch>
            <a:fillRect/>
          </a:stretch>
        </p:blipFill>
        <p:spPr bwMode="auto">
          <a:xfrm>
            <a:off x="3924300" y="2997200"/>
            <a:ext cx="5211763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Арка 7"/>
          <p:cNvSpPr/>
          <p:nvPr/>
        </p:nvSpPr>
        <p:spPr>
          <a:xfrm rot="18527761">
            <a:off x="4899025" y="3836988"/>
            <a:ext cx="1387475" cy="1873250"/>
          </a:xfrm>
          <a:prstGeom prst="blockArc">
            <a:avLst>
              <a:gd name="adj1" fmla="val 10800000"/>
              <a:gd name="adj2" fmla="val 21408868"/>
              <a:gd name="adj3" fmla="val 20039"/>
            </a:avLst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>
              <a:solidFill>
                <a:schemeClr val="tx1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814638" y="2474913"/>
            <a:ext cx="211137" cy="14446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Заголовок 1"/>
          <p:cNvSpPr txBox="1">
            <a:spLocks/>
          </p:cNvSpPr>
          <p:nvPr/>
        </p:nvSpPr>
        <p:spPr>
          <a:xfrm>
            <a:off x="-143887" y="698734"/>
            <a:ext cx="9143999" cy="114300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uk-UA" sz="3200" dirty="0" err="1">
                <a:solidFill>
                  <a:schemeClr val="tx1"/>
                </a:solidFill>
              </a:rPr>
              <a:t>Парастернальна</a:t>
            </a:r>
            <a:r>
              <a:rPr lang="uk-UA" sz="3200" dirty="0">
                <a:solidFill>
                  <a:schemeClr val="tx1"/>
                </a:solidFill>
              </a:rPr>
              <a:t> позиція</a:t>
            </a:r>
          </a:p>
          <a:p>
            <a:pPr marL="0" indent="0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uk-UA" sz="3200" dirty="0">
                <a:solidFill>
                  <a:schemeClr val="tx1"/>
                </a:solidFill>
              </a:rPr>
              <a:t>                                         подовжній перетин серця</a:t>
            </a:r>
          </a:p>
        </p:txBody>
      </p:sp>
      <p:pic>
        <p:nvPicPr>
          <p:cNvPr id="29702" name="Picture 6" descr="C:\Users\Наталья\Desktop\Сечение сердц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6979">
            <a:off x="320675" y="1744663"/>
            <a:ext cx="34036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1020</TotalTime>
  <Words>1466</Words>
  <Application>Microsoft Macintosh PowerPoint</Application>
  <PresentationFormat>On-screen Show (4:3)</PresentationFormat>
  <Paragraphs>257</Paragraphs>
  <Slides>45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45</vt:i4>
      </vt:variant>
    </vt:vector>
  </HeadingPairs>
  <TitlesOfParts>
    <vt:vector size="56" baseType="lpstr">
      <vt:lpstr>Calibri</vt:lpstr>
      <vt:lpstr>Comic Sans MS</vt:lpstr>
      <vt:lpstr>Georgia</vt:lpstr>
      <vt:lpstr>Times New Roman Cyr</vt:lpstr>
      <vt:lpstr>Trebuchet MS</vt:lpstr>
      <vt:lpstr>Wingdings</vt:lpstr>
      <vt:lpstr>Воздушный поток</vt:lpstr>
      <vt:lpstr>1_Воздушный поток</vt:lpstr>
      <vt:lpstr>2_Воздушный поток</vt:lpstr>
      <vt:lpstr>3_Воздушный поток</vt:lpstr>
      <vt:lpstr>4_Воздушный поток</vt:lpstr>
      <vt:lpstr>          Променева діагностика                              захворювань    серця і судин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Ультразвукове дослідження еходоплеркардіографія, еходоплеркардіоскопія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Рентгенівська комп'ютерна томографія</vt:lpstr>
      <vt:lpstr>КТ-анатомія серця і судин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Променева анатомія серцево-судинної системи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Тромбоз вен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</dc:creator>
  <cp:lastModifiedBy>Microsoft Office User</cp:lastModifiedBy>
  <cp:revision>152</cp:revision>
  <dcterms:created xsi:type="dcterms:W3CDTF">2011-08-06T18:08:31Z</dcterms:created>
  <dcterms:modified xsi:type="dcterms:W3CDTF">2021-09-02T17:10:46Z</dcterms:modified>
</cp:coreProperties>
</file>