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801" r:id="rId2"/>
    <p:sldMasterId id="2147483843" r:id="rId3"/>
  </p:sldMasterIdLst>
  <p:notesMasterIdLst>
    <p:notesMasterId r:id="rId54"/>
  </p:notesMasterIdLst>
  <p:sldIdLst>
    <p:sldId id="256" r:id="rId4"/>
    <p:sldId id="309" r:id="rId5"/>
    <p:sldId id="257" r:id="rId6"/>
    <p:sldId id="324" r:id="rId7"/>
    <p:sldId id="258" r:id="rId8"/>
    <p:sldId id="284" r:id="rId9"/>
    <p:sldId id="320" r:id="rId10"/>
    <p:sldId id="259" r:id="rId11"/>
    <p:sldId id="260" r:id="rId12"/>
    <p:sldId id="261" r:id="rId13"/>
    <p:sldId id="314" r:id="rId14"/>
    <p:sldId id="262" r:id="rId15"/>
    <p:sldId id="263" r:id="rId16"/>
    <p:sldId id="315" r:id="rId17"/>
    <p:sldId id="265" r:id="rId18"/>
    <p:sldId id="289" r:id="rId19"/>
    <p:sldId id="288" r:id="rId20"/>
    <p:sldId id="267" r:id="rId21"/>
    <p:sldId id="268" r:id="rId22"/>
    <p:sldId id="269" r:id="rId23"/>
    <p:sldId id="270" r:id="rId24"/>
    <p:sldId id="325" r:id="rId25"/>
    <p:sldId id="271" r:id="rId26"/>
    <p:sldId id="326" r:id="rId27"/>
    <p:sldId id="306" r:id="rId28"/>
    <p:sldId id="272" r:id="rId29"/>
    <p:sldId id="273" r:id="rId30"/>
    <p:sldId id="274" r:id="rId31"/>
    <p:sldId id="307" r:id="rId32"/>
    <p:sldId id="275" r:id="rId33"/>
    <p:sldId id="312" r:id="rId34"/>
    <p:sldId id="276" r:id="rId35"/>
    <p:sldId id="278" r:id="rId36"/>
    <p:sldId id="290" r:id="rId37"/>
    <p:sldId id="285" r:id="rId38"/>
    <p:sldId id="287" r:id="rId39"/>
    <p:sldId id="293" r:id="rId40"/>
    <p:sldId id="294" r:id="rId41"/>
    <p:sldId id="295" r:id="rId42"/>
    <p:sldId id="296" r:id="rId43"/>
    <p:sldId id="297" r:id="rId44"/>
    <p:sldId id="298" r:id="rId45"/>
    <p:sldId id="327" r:id="rId46"/>
    <p:sldId id="301" r:id="rId47"/>
    <p:sldId id="316" r:id="rId48"/>
    <p:sldId id="302" r:id="rId49"/>
    <p:sldId id="303" r:id="rId50"/>
    <p:sldId id="304" r:id="rId51"/>
    <p:sldId id="305" r:id="rId52"/>
    <p:sldId id="310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80504" autoAdjust="0"/>
  </p:normalViewPr>
  <p:slideViewPr>
    <p:cSldViewPr>
      <p:cViewPr varScale="1">
        <p:scale>
          <a:sx n="118" d="100"/>
          <a:sy n="118" d="100"/>
        </p:scale>
        <p:origin x="148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8F8898-8A27-428E-BEDE-F108D6761521}" type="datetimeFigureOut">
              <a:rPr lang="uk-UA"/>
              <a:pPr>
                <a:defRPr/>
              </a:pPr>
              <a:t>02.09.21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953D769-CF47-4A78-BD0B-D7B66366BFD0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0719357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C7741CB-D493-4FED-84A3-5AAB9F33F112}" type="slidenum">
              <a:rPr lang="ru-RU" altLang="ru-RU">
                <a:latin typeface="Arial" panose="020B0604020202020204" pitchFamily="34" charset="0"/>
              </a:rPr>
              <a:pPr eaLnBrk="1" hangingPunct="1"/>
              <a:t>2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98443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948CAE-BFC9-45B0-B07F-F99F201E0BC7}" type="slidenum">
              <a:rPr lang="ru-RU" altLang="ru-RU">
                <a:latin typeface="Arial" panose="020B0604020202020204" pitchFamily="34" charset="0"/>
              </a:rPr>
              <a:pPr eaLnBrk="1" hangingPunct="1"/>
              <a:t>3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741295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3B8D109-330C-4105-997C-C13D30D1FDE1}" type="slidenum">
              <a:rPr lang="ru-RU" altLang="ru-RU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4</a:t>
            </a:fld>
            <a:endParaRPr lang="ru-RU" altLang="ru-RU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4003733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6A1CE-3603-41C6-957D-7063AB66751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0CDC9-6C93-4761-965A-B43AEEB86E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723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D4647-4290-476E-86C6-CBFA6C3DC0E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DFB00-B2AF-49A4-BDCB-CE7722524B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332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206EA-1E7C-456A-A4AB-6442004AAA3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A2297-CC06-4E52-A25D-192A7FC1019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493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85053-D004-4F1B-B1A8-10E0A45521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636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C212A-6549-4CF1-A543-27F4AF0EB22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4F10F-53D2-4634-8869-FC2985266F8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640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1BCCB-9874-4435-AB24-52A8F2F5B32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CA2AEB-BD45-483A-8A40-9C071A37FA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34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C4814-0991-4310-88AA-4CFE5F925A9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1488B-83FF-405E-BCFE-144BA8B78B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3869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4FD38-A46C-437E-A105-8E2D5AD7638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A6ECE46C-F9F4-4D7C-B55E-F889DE7201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085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AB1D3-670F-44EF-94A3-495F5D39586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6A16F-92BA-4224-9C7C-B9601EE7E1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7786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5FF7E-60B8-4E37-8C29-50490EB9A62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A948F-E3B6-4A30-83B7-983869EDF2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885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FBE3-FC1D-4321-B371-898CCC72D34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D1CB8-9859-4C44-B427-430C99CEE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7772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DCC82-D0AB-4D1F-9345-AB8F104C2BE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A531AF4-487A-4D41-888D-A76FDFFB34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286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9336-F0A0-411F-9DDA-203E7EA85CF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7F158-759A-4C32-8578-0E3A1CD86F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8588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5A6-3027-4F46-9DBF-249E6597AD9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4AA3A6-D12F-41B9-8AB9-06FD8CF289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1439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E919E-49BA-4987-A524-5341363A7C6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BD76D-3764-4F69-A77E-BFB81EDFD2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967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59204-ECA7-43A7-96E4-71109E4351C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5550C-0B97-4220-8AE7-EBA02E8A5E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3304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4B686-91E6-4BF7-9FD4-6FC3CFEC2BC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3DE31-C73A-4561-91E9-FAE550527F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5837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35E83-D6F7-46C2-A925-056B54B0BFB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25B6CA2-03E5-4C45-A149-2E91FA88F3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27856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2D66C-D56C-45D3-A9CD-A17A4D8B818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60471-A238-47C1-A4AF-451E33C304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4334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AA67-3617-4D58-B586-A1D784A84A4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FCCF178-A0B1-4725-970D-A7B6441A56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53445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0DE4B-BB02-4A33-94FD-BABA37AF861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BD838-59E0-428E-9736-1CFA623AE7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27402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A881D-5CF3-4EDA-9F7C-B9FC79901C3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E502E9-6C59-4DEA-AFE5-4D29DA919C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735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13981-FCA8-4265-80BF-9F2D8AB525D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3FCA0-29EE-4E5F-B681-E2D3747DFA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31569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21DA5-F2F8-4A63-B6F4-CE3E0DCF680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9BA6D6-12FD-4B38-A873-D26F551CBE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67643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12054-1A39-4478-B5FE-5B0AABBCEEBE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E3F59-66C2-45FD-8B7A-E38C29482A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99573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59EC7-1A37-42CC-BD56-50AD6CEFE27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7FE4D-B316-4B80-8DE4-8675D55C6B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65213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D89FF-8E5C-492D-ACFF-25090F8FF43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BBA3E-C1B3-400C-9D51-84D158E7E6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05078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DEA9A-F80A-4F7E-8F2B-1510725CA97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D49E1-DFBD-472D-BE28-836741DDB02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036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7AD67-0F95-4879-AB8C-1708D632AFF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A50348F5-5090-4798-9F1A-FD53FCF8FE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393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3676F-BF4D-4D3F-A145-45ED40A98AE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771E0-6BDC-44F8-8C79-D60AE3FDF3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168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20572-2B2D-4992-9326-1E7AA00BF60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FF075-EB56-41E4-A654-58FE3E9E0E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685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0F184-DB32-4F8C-B9EA-4AEEB7AAF42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03FD3-DDBA-4736-BDA2-7B0787268F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6570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936B8-A8BF-4DE5-A9C1-4CA7100A8AD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4822B-EE9F-454F-ACC8-75F412B6B2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364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E64F8-AD46-4D08-8968-BF92496B4AD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404F5-8A9B-4FBF-9FED-71914E488D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326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EA40BC-02D1-4FD0-89D1-0CACB80B7B2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C83E3D7B-6270-4C9C-BCC8-E98C0921E86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3" r:id="rId1"/>
    <p:sldLayoutId id="2147483909" r:id="rId2"/>
    <p:sldLayoutId id="2147483934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35" r:id="rId9"/>
    <p:sldLayoutId id="2147483915" r:id="rId10"/>
    <p:sldLayoutId id="2147483916" r:id="rId11"/>
    <p:sldLayoutId id="2147483936" r:id="rId12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08F743-8930-4752-A1F7-07741D97F73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480FDDF7-3D0A-40A7-AF72-4AA84176F58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17" r:id="rId2"/>
    <p:sldLayoutId id="2147483938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39" r:id="rId9"/>
    <p:sldLayoutId id="2147483923" r:id="rId10"/>
    <p:sldLayoutId id="2147483924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0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2CE4FA-F3B7-4D7F-B2B6-17B9891FC85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7F23F3F0-94EF-42AD-86E5-545FE60F314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0" r:id="rId1"/>
    <p:sldLayoutId id="2147483925" r:id="rId2"/>
    <p:sldLayoutId id="2147483941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42" r:id="rId9"/>
    <p:sldLayoutId id="2147483931" r:id="rId10"/>
    <p:sldLayoutId id="2147483932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Наташа\Студенты\Рентген для студ 3 курс\Картинки для лекций\ЖКТ\xoxot_00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15888"/>
            <a:ext cx="5040313" cy="37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762194"/>
            <a:ext cx="9144000" cy="2881710"/>
          </a:xfrm>
        </p:spPr>
        <p:txBody>
          <a:bodyPr/>
          <a:lstStyle/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600" dirty="0" err="1">
                <a:solidFill>
                  <a:schemeClr val="tx1"/>
                </a:solidFill>
              </a:rPr>
              <a:t>Променева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діагностика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захворювань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шлунково-кишкового</a:t>
            </a:r>
            <a:r>
              <a:rPr lang="ru-RU" sz="4600" dirty="0">
                <a:solidFill>
                  <a:schemeClr val="tx1"/>
                </a:solidFill>
              </a:rPr>
              <a:t> тракту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vmede.org/sait/content/Onkilogiya_trufanov_t1_2010/img/154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657600"/>
            <a:ext cx="50482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05" y="0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Дванадцятипала</a:t>
            </a:r>
            <a:r>
              <a:rPr lang="ru-RU" dirty="0">
                <a:solidFill>
                  <a:schemeClr val="tx1"/>
                </a:solidFill>
              </a:rPr>
              <a:t> кишка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3556" name="Picture 2" descr="image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3741737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Прямоугольник 4"/>
          <p:cNvSpPr>
            <a:spLocks noChangeArrowheads="1"/>
          </p:cNvSpPr>
          <p:nvPr/>
        </p:nvSpPr>
        <p:spPr bwMode="auto">
          <a:xfrm>
            <a:off x="287338" y="3657600"/>
            <a:ext cx="802957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/>
              <a:t> </a:t>
            </a:r>
            <a:endParaRPr lang="ru-RU" altLang="ru-RU" sz="2400" dirty="0"/>
          </a:p>
          <a:p>
            <a:pPr eaLnBrk="1" hangingPunct="1"/>
            <a:r>
              <a:rPr lang="ru-RU" altLang="ru-RU" sz="2800" dirty="0"/>
              <a:t>4 — нижняя</a:t>
            </a:r>
          </a:p>
          <a:p>
            <a:pPr eaLnBrk="1" hangingPunct="1"/>
            <a:r>
              <a:rPr lang="ru-RU" altLang="ru-RU" sz="2800" dirty="0"/>
              <a:t>горизонтальна </a:t>
            </a:r>
          </a:p>
          <a:p>
            <a:pPr eaLnBrk="1" hangingPunct="1"/>
            <a:r>
              <a:rPr lang="ru-RU" altLang="ru-RU" sz="2800" dirty="0" err="1"/>
              <a:t>частина</a:t>
            </a:r>
            <a:r>
              <a:rPr lang="ru-RU" altLang="ru-RU" sz="2800" dirty="0"/>
              <a:t>, </a:t>
            </a:r>
          </a:p>
          <a:p>
            <a:pPr eaLnBrk="1" hangingPunct="1"/>
            <a:r>
              <a:rPr lang="ru-RU" altLang="ru-RU" sz="2800" dirty="0"/>
              <a:t>5 - </a:t>
            </a:r>
            <a:r>
              <a:rPr lang="ru-RU" altLang="ru-RU" sz="2800" dirty="0" err="1"/>
              <a:t>висхідна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частина</a:t>
            </a:r>
            <a:r>
              <a:rPr lang="ru-RU" altLang="ru-RU" sz="2800" dirty="0"/>
              <a:t>,</a:t>
            </a:r>
          </a:p>
          <a:p>
            <a:pPr eaLnBrk="1" hangingPunct="1"/>
            <a:r>
              <a:rPr lang="ru-RU" altLang="ru-RU" sz="2800" dirty="0"/>
              <a:t>6 - </a:t>
            </a:r>
            <a:r>
              <a:rPr lang="ru-RU" altLang="ru-RU" sz="2800" dirty="0" err="1"/>
              <a:t>дванадцятипало-худий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вигин</a:t>
            </a:r>
            <a:r>
              <a:rPr lang="ru-RU" altLang="ru-RU" sz="2800" dirty="0"/>
              <a:t>.</a:t>
            </a:r>
          </a:p>
        </p:txBody>
      </p:sp>
      <p:sp>
        <p:nvSpPr>
          <p:cNvPr id="23558" name="Прямоугольник 4"/>
          <p:cNvSpPr>
            <a:spLocks noChangeArrowheads="1"/>
          </p:cNvSpPr>
          <p:nvPr/>
        </p:nvSpPr>
        <p:spPr bwMode="auto">
          <a:xfrm>
            <a:off x="4572000" y="719138"/>
            <a:ext cx="4572000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/>
              <a:t> </a:t>
            </a:r>
          </a:p>
          <a:p>
            <a:pPr eaLnBrk="1" hangingPunct="1"/>
            <a:r>
              <a:rPr lang="ru-RU" altLang="ru-RU" sz="2800" dirty="0"/>
              <a:t>          </a:t>
            </a:r>
            <a:r>
              <a:rPr lang="ru-RU" altLang="ru-RU" sz="2800" dirty="0" err="1"/>
              <a:t>Відділи</a:t>
            </a:r>
            <a:r>
              <a:rPr lang="ru-RU" altLang="ru-RU" sz="2800" dirty="0"/>
              <a:t>: </a:t>
            </a:r>
          </a:p>
          <a:p>
            <a:pPr eaLnBrk="1" hangingPunct="1"/>
            <a:r>
              <a:rPr lang="ru-RU" altLang="ru-RU" sz="2800" dirty="0"/>
              <a:t>1 - </a:t>
            </a:r>
            <a:r>
              <a:rPr lang="ru-RU" altLang="ru-RU" sz="2800" dirty="0" err="1"/>
              <a:t>цибулина</a:t>
            </a:r>
            <a:r>
              <a:rPr lang="ru-RU" altLang="ru-RU" sz="2800" dirty="0"/>
              <a:t>, </a:t>
            </a:r>
          </a:p>
          <a:p>
            <a:pPr eaLnBrk="1" hangingPunct="1"/>
            <a:r>
              <a:rPr lang="ru-RU" altLang="ru-RU" sz="2800" dirty="0"/>
              <a:t>2 - </a:t>
            </a:r>
            <a:r>
              <a:rPr lang="ru-RU" altLang="ru-RU" sz="2800" dirty="0" err="1"/>
              <a:t>верхня</a:t>
            </a:r>
            <a:r>
              <a:rPr lang="ru-RU" altLang="ru-RU" sz="2800" dirty="0"/>
              <a:t> горизонтальна </a:t>
            </a:r>
            <a:r>
              <a:rPr lang="ru-RU" altLang="ru-RU" sz="2800" dirty="0" err="1"/>
              <a:t>частина</a:t>
            </a:r>
            <a:r>
              <a:rPr lang="ru-RU" altLang="ru-RU" sz="2800" dirty="0"/>
              <a:t>, </a:t>
            </a:r>
          </a:p>
          <a:p>
            <a:pPr eaLnBrk="1" hangingPunct="1"/>
            <a:r>
              <a:rPr lang="ru-RU" altLang="ru-RU" sz="2800" dirty="0"/>
              <a:t>3 – </a:t>
            </a:r>
            <a:r>
              <a:rPr lang="ru-RU" altLang="ru-RU" sz="2800" dirty="0" err="1"/>
              <a:t>нисхідна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частина</a:t>
            </a:r>
            <a:r>
              <a:rPr lang="ru-RU" altLang="ru-RU" sz="2800" dirty="0"/>
              <a:t>,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vmede.org/sait/content/Onkilogiya_ternova_2010/11_files/mb4_0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1752600"/>
            <a:ext cx="50482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Тонкий кишечник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4580" name="Прямоугольник 2"/>
          <p:cNvSpPr>
            <a:spLocks noChangeArrowheads="1"/>
          </p:cNvSpPr>
          <p:nvPr/>
        </p:nvSpPr>
        <p:spPr bwMode="auto">
          <a:xfrm>
            <a:off x="268288" y="819150"/>
            <a:ext cx="853281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200" dirty="0">
                <a:solidFill>
                  <a:srgbClr val="FFFFFF"/>
                </a:solidFill>
              </a:rPr>
              <a:t>Способи дослідження</a:t>
            </a:r>
            <a:r>
              <a:rPr lang="ru-RU" altLang="ru-RU" sz="3200" dirty="0">
                <a:solidFill>
                  <a:srgbClr val="FFFFFF"/>
                </a:solidFill>
              </a:rPr>
              <a:t>:</a:t>
            </a:r>
          </a:p>
          <a:p>
            <a:pPr eaLnBrk="1" hangingPunct="1"/>
            <a:r>
              <a:rPr lang="ru-RU" altLang="ru-RU" sz="3200" dirty="0">
                <a:solidFill>
                  <a:srgbClr val="FFFFFF"/>
                </a:solidFill>
              </a:rPr>
              <a:t>1. Шляхом </a:t>
            </a:r>
            <a:r>
              <a:rPr lang="ru-RU" altLang="ru-RU" sz="3200" dirty="0" err="1">
                <a:solidFill>
                  <a:srgbClr val="FFFFFF"/>
                </a:solidFill>
              </a:rPr>
              <a:t>пасажу</a:t>
            </a:r>
            <a:r>
              <a:rPr lang="ru-RU" altLang="ru-RU" sz="3200" dirty="0">
                <a:solidFill>
                  <a:srgbClr val="FFFFFF"/>
                </a:solidFill>
              </a:rPr>
              <a:t> </a:t>
            </a:r>
            <a:r>
              <a:rPr lang="ru-RU" altLang="ru-RU" sz="3200" dirty="0" err="1">
                <a:solidFill>
                  <a:srgbClr val="FFFFFF"/>
                </a:solidFill>
              </a:rPr>
              <a:t>контрастної</a:t>
            </a:r>
            <a:r>
              <a:rPr lang="ru-RU" altLang="ru-RU" sz="3200" dirty="0">
                <a:solidFill>
                  <a:srgbClr val="FFFFFF"/>
                </a:solidFill>
              </a:rPr>
              <a:t> </a:t>
            </a:r>
            <a:r>
              <a:rPr lang="ru-RU" altLang="ru-RU" sz="3200" dirty="0" err="1">
                <a:solidFill>
                  <a:srgbClr val="FFFFFF"/>
                </a:solidFill>
              </a:rPr>
              <a:t>речовини</a:t>
            </a:r>
            <a:endParaRPr lang="ru-RU" altLang="ru-RU" sz="32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3200" dirty="0">
                <a:solidFill>
                  <a:srgbClr val="FFFFFF"/>
                </a:solidFill>
              </a:rPr>
              <a:t>2. Зондовая </a:t>
            </a:r>
            <a:r>
              <a:rPr lang="ru-RU" altLang="ru-RU" sz="3200" dirty="0" err="1">
                <a:solidFill>
                  <a:srgbClr val="FFFFFF"/>
                </a:solidFill>
              </a:rPr>
              <a:t>ентерографія</a:t>
            </a:r>
            <a:endParaRPr lang="uk-UA" altLang="ru-RU" sz="3200" dirty="0">
              <a:solidFill>
                <a:srgbClr val="FFFFFF"/>
              </a:solidFill>
            </a:endParaRPr>
          </a:p>
        </p:txBody>
      </p:sp>
      <p:sp>
        <p:nvSpPr>
          <p:cNvPr id="24581" name="Прямоугольник 3"/>
          <p:cNvSpPr>
            <a:spLocks noChangeArrowheads="1"/>
          </p:cNvSpPr>
          <p:nvPr/>
        </p:nvSpPr>
        <p:spPr bwMode="auto">
          <a:xfrm>
            <a:off x="239713" y="2924175"/>
            <a:ext cx="42830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>
                <a:solidFill>
                  <a:srgbClr val="FFFFFF"/>
                </a:solidFill>
              </a:rPr>
              <a:t>Перистий рельєф слизової оболонки</a:t>
            </a:r>
            <a:r>
              <a:rPr lang="ru-RU" altLang="ru-RU" sz="2800" dirty="0">
                <a:solidFill>
                  <a:srgbClr val="FFFFFF"/>
                </a:solidFill>
              </a:rPr>
              <a:t>, </a:t>
            </a:r>
            <a:r>
              <a:rPr lang="ru-RU" altLang="ru-RU" sz="2800" dirty="0" err="1">
                <a:solidFill>
                  <a:srgbClr val="FFFFFF"/>
                </a:solidFill>
              </a:rPr>
              <a:t>зовнішній</a:t>
            </a:r>
            <a:r>
              <a:rPr lang="ru-RU" altLang="ru-RU" sz="2800" dirty="0">
                <a:solidFill>
                  <a:srgbClr val="FFFFFF"/>
                </a:solidFill>
              </a:rPr>
              <a:t> контур </a:t>
            </a:r>
            <a:r>
              <a:rPr lang="ru-RU" altLang="ru-RU" sz="2800" dirty="0" err="1">
                <a:solidFill>
                  <a:srgbClr val="FFFFFF"/>
                </a:solidFill>
              </a:rPr>
              <a:t>тонкої</a:t>
            </a:r>
            <a:r>
              <a:rPr lang="ru-RU" altLang="ru-RU" sz="2800" dirty="0">
                <a:solidFill>
                  <a:srgbClr val="FFFFFF"/>
                </a:solidFill>
              </a:rPr>
              <a:t> кишки </a:t>
            </a:r>
            <a:r>
              <a:rPr lang="ru-RU" altLang="ru-RU" sz="2800" dirty="0" err="1">
                <a:solidFill>
                  <a:srgbClr val="FFFFFF"/>
                </a:solidFill>
              </a:rPr>
              <a:t>зубчастий</a:t>
            </a:r>
            <a:r>
              <a:rPr lang="ru-RU" altLang="ru-RU" sz="2800" dirty="0">
                <a:solidFill>
                  <a:srgbClr val="FFFFFF"/>
                </a:solidFill>
              </a:rPr>
              <a:t> - поперечно і косо </a:t>
            </a:r>
            <a:r>
              <a:rPr lang="ru-RU" altLang="ru-RU" sz="2800" dirty="0" err="1">
                <a:solidFill>
                  <a:srgbClr val="FFFFFF"/>
                </a:solidFill>
              </a:rPr>
              <a:t>йдуть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керкрингові</a:t>
            </a:r>
            <a:r>
              <a:rPr lang="ru-RU" altLang="ru-RU" sz="2800" dirty="0">
                <a:solidFill>
                  <a:srgbClr val="FFFFFF"/>
                </a:solidFill>
              </a:rPr>
              <a:t> складки.</a:t>
            </a:r>
            <a:endParaRPr lang="uk-UA" altLang="ru-RU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Тонкий кишечник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5603" name="Picture 2" descr="D:\Наташа\Студенты\Рентген для студ 3 курс\Картинки для лекций\ЖКТ\Тонкий кишечн в норм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363" y="1604963"/>
            <a:ext cx="4911725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Прямоугольник 2"/>
          <p:cNvSpPr>
            <a:spLocks noChangeArrowheads="1"/>
          </p:cNvSpPr>
          <p:nvPr/>
        </p:nvSpPr>
        <p:spPr bwMode="auto">
          <a:xfrm>
            <a:off x="1042988" y="1020763"/>
            <a:ext cx="8101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dirty="0"/>
              <a:t>2. </a:t>
            </a:r>
            <a:r>
              <a:rPr lang="ru-RU" altLang="ru-RU" sz="3200" dirty="0" err="1"/>
              <a:t>Зондова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ентерографія</a:t>
            </a:r>
            <a:endParaRPr lang="uk-UA" altLang="ru-RU" sz="3200" dirty="0"/>
          </a:p>
        </p:txBody>
      </p:sp>
      <p:sp>
        <p:nvSpPr>
          <p:cNvPr id="25605" name="Прямоугольник 3"/>
          <p:cNvSpPr>
            <a:spLocks noChangeArrowheads="1"/>
          </p:cNvSpPr>
          <p:nvPr/>
        </p:nvSpPr>
        <p:spPr bwMode="auto">
          <a:xfrm>
            <a:off x="107950" y="1936750"/>
            <a:ext cx="428307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/>
              <a:t>У термінальних відділах клубової кишки рельєф слизової оболонки наближається до поздовжнього. Зовнішній контур клубової кишки також рівніший в порівнянні з худою кишкою.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polismed.com/upfiles/other/artgen/26/823122001385483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676400"/>
            <a:ext cx="2441575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405" y="0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Іррігоскопія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іррігографія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6628" name="Прямоугольник 2"/>
          <p:cNvSpPr>
            <a:spLocks noChangeArrowheads="1"/>
          </p:cNvSpPr>
          <p:nvPr/>
        </p:nvSpPr>
        <p:spPr bwMode="auto">
          <a:xfrm>
            <a:off x="150813" y="852488"/>
            <a:ext cx="89931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uk-UA" altLang="ru-RU" sz="2400" dirty="0"/>
              <a:t>рентгенологічне дослідження товстої кишки при ретроградному заповненні її барієвим контрастом.</a:t>
            </a:r>
          </a:p>
        </p:txBody>
      </p:sp>
      <p:sp>
        <p:nvSpPr>
          <p:cNvPr id="26629" name="Прямоугольник 3"/>
          <p:cNvSpPr>
            <a:spLocks noChangeArrowheads="1"/>
          </p:cNvSpPr>
          <p:nvPr/>
        </p:nvSpPr>
        <p:spPr bwMode="auto">
          <a:xfrm>
            <a:off x="-252413" y="1843088"/>
            <a:ext cx="64087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400" dirty="0"/>
              <a:t>Використовують</a:t>
            </a:r>
            <a:r>
              <a:rPr lang="ru-RU" altLang="ru-RU" sz="2400" dirty="0"/>
              <a:t>:</a:t>
            </a:r>
          </a:p>
          <a:p>
            <a:pPr algn="ctr" eaLnBrk="1" hangingPunct="1"/>
            <a:r>
              <a:rPr lang="ru-RU" altLang="ru-RU" sz="2400" dirty="0" err="1"/>
              <a:t>туге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заповнення</a:t>
            </a:r>
            <a:r>
              <a:rPr lang="ru-RU" altLang="ru-RU" sz="2400" dirty="0"/>
              <a:t>,</a:t>
            </a:r>
          </a:p>
          <a:p>
            <a:pPr algn="ctr" eaLnBrk="1" hangingPunct="1"/>
            <a:r>
              <a:rPr lang="ru-RU" altLang="ru-RU" sz="2400" dirty="0" err="1"/>
              <a:t>вивчення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рельєфу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слизової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оболонки</a:t>
            </a:r>
            <a:r>
              <a:rPr lang="ru-RU" altLang="ru-RU" sz="2400" dirty="0"/>
              <a:t>,</a:t>
            </a:r>
          </a:p>
          <a:p>
            <a:pPr algn="ctr" eaLnBrk="1" hangingPunct="1"/>
            <a:r>
              <a:rPr lang="ru-RU" altLang="ru-RU" sz="2400" dirty="0" err="1"/>
              <a:t>подвійне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контрастування</a:t>
            </a:r>
            <a:r>
              <a:rPr lang="ru-RU" altLang="ru-RU" sz="2400" dirty="0"/>
              <a:t>.</a:t>
            </a:r>
            <a:endParaRPr lang="uk-UA" alt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399" y="3411668"/>
            <a:ext cx="8736013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Відділи товстої кишки</a:t>
            </a:r>
            <a:r>
              <a:rPr lang="ru-RU" sz="2400" dirty="0"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- </a:t>
            </a:r>
            <a:r>
              <a:rPr lang="ru-RU" sz="2400" dirty="0" err="1">
                <a:latin typeface="+mn-lt"/>
                <a:cs typeface="+mn-cs"/>
              </a:rPr>
              <a:t>сліпа</a:t>
            </a:r>
            <a:r>
              <a:rPr lang="ru-RU" sz="2400" dirty="0">
                <a:latin typeface="+mn-lt"/>
                <a:cs typeface="+mn-cs"/>
              </a:rPr>
              <a:t> кишка,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- </a:t>
            </a:r>
            <a:r>
              <a:rPr lang="ru-RU" sz="2400" dirty="0" err="1">
                <a:latin typeface="+mn-lt"/>
                <a:cs typeface="+mn-cs"/>
              </a:rPr>
              <a:t>висхідна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ободова</a:t>
            </a:r>
            <a:r>
              <a:rPr lang="ru-RU" sz="2400" dirty="0">
                <a:latin typeface="+mn-lt"/>
                <a:cs typeface="+mn-cs"/>
              </a:rPr>
              <a:t> кишка,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- поперечно-</a:t>
            </a:r>
            <a:r>
              <a:rPr lang="ru-RU" sz="2400" dirty="0" err="1">
                <a:latin typeface="+mn-lt"/>
                <a:cs typeface="+mn-cs"/>
              </a:rPr>
              <a:t>ободова</a:t>
            </a:r>
            <a:r>
              <a:rPr lang="ru-RU" sz="2400" dirty="0">
                <a:latin typeface="+mn-lt"/>
                <a:cs typeface="+mn-cs"/>
              </a:rPr>
              <a:t> кишка,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- </a:t>
            </a:r>
            <a:r>
              <a:rPr lang="ru-RU" sz="2400" dirty="0" err="1">
                <a:latin typeface="+mn-lt"/>
                <a:cs typeface="+mn-cs"/>
              </a:rPr>
              <a:t>нисхідна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ободова</a:t>
            </a:r>
            <a:r>
              <a:rPr lang="ru-RU" sz="2400" dirty="0">
                <a:latin typeface="+mn-lt"/>
                <a:cs typeface="+mn-cs"/>
              </a:rPr>
              <a:t> кишка, - </a:t>
            </a:r>
            <a:r>
              <a:rPr lang="ru-RU" sz="2400" dirty="0" err="1">
                <a:latin typeface="+mn-lt"/>
                <a:cs typeface="+mn-cs"/>
              </a:rPr>
              <a:t>сигмоподібна</a:t>
            </a:r>
            <a:r>
              <a:rPr lang="ru-RU" sz="2400" dirty="0">
                <a:latin typeface="+mn-lt"/>
                <a:cs typeface="+mn-cs"/>
              </a:rPr>
              <a:t> кишка, - пряма кишка, - </a:t>
            </a:r>
            <a:r>
              <a:rPr lang="ru-RU" sz="2400" dirty="0" err="1">
                <a:latin typeface="+mn-lt"/>
                <a:cs typeface="+mn-cs"/>
              </a:rPr>
              <a:t>печінковий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вигин</a:t>
            </a:r>
            <a:r>
              <a:rPr lang="ru-RU" sz="2400" dirty="0">
                <a:latin typeface="+mn-lt"/>
                <a:cs typeface="+mn-cs"/>
              </a:rPr>
              <a:t>, - </a:t>
            </a:r>
            <a:r>
              <a:rPr lang="ru-RU" sz="2400" dirty="0" err="1">
                <a:latin typeface="+mn-lt"/>
                <a:cs typeface="+mn-cs"/>
              </a:rPr>
              <a:t>селезінковий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вигин</a:t>
            </a:r>
            <a:r>
              <a:rPr lang="ru-RU" sz="2400" dirty="0">
                <a:latin typeface="+mn-lt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+mn-lt"/>
                <a:cs typeface="+mn-cs"/>
              </a:rPr>
              <a:t>Особливості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товстої</a:t>
            </a:r>
            <a:r>
              <a:rPr lang="ru-RU" sz="2400" dirty="0">
                <a:latin typeface="+mn-lt"/>
                <a:cs typeface="+mn-cs"/>
              </a:rPr>
              <a:t> кишки в </a:t>
            </a:r>
            <a:r>
              <a:rPr lang="ru-RU" sz="2400" dirty="0" err="1">
                <a:latin typeface="+mn-lt"/>
                <a:cs typeface="+mn-cs"/>
              </a:rPr>
              <a:t>рентгенологічному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відображенні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обумовлені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круговими</a:t>
            </a:r>
            <a:r>
              <a:rPr lang="ru-RU" sz="2400" dirty="0">
                <a:latin typeface="+mn-lt"/>
                <a:cs typeface="+mn-cs"/>
              </a:rPr>
              <a:t> перетяжками-</a:t>
            </a:r>
            <a:r>
              <a:rPr lang="ru-RU" sz="2400" dirty="0" err="1">
                <a:latin typeface="+mn-lt"/>
                <a:cs typeface="+mn-cs"/>
              </a:rPr>
              <a:t>гаустрами</a:t>
            </a:r>
            <a:r>
              <a:rPr lang="ru-RU" sz="2400" dirty="0">
                <a:latin typeface="+mn-lt"/>
                <a:cs typeface="+mn-cs"/>
              </a:rPr>
              <a:t>.</a:t>
            </a:r>
            <a:endParaRPr lang="uk-UA" sz="220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954" y="404664"/>
            <a:ext cx="8863075" cy="2852936"/>
          </a:xfrm>
        </p:spPr>
        <p:txBody>
          <a:bodyPr/>
          <a:lstStyle/>
          <a:p>
            <a:pPr marL="0" indent="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Іррігоскопія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іррігографія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ru-RU" sz="4000" dirty="0" err="1">
                <a:solidFill>
                  <a:schemeClr val="tx1"/>
                </a:solidFill>
              </a:rPr>
              <a:t>подвійне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 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 контрасту-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      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        </a:t>
            </a:r>
            <a:r>
              <a:rPr lang="ru-RU" sz="4000" dirty="0" err="1">
                <a:solidFill>
                  <a:schemeClr val="tx1"/>
                </a:solidFill>
              </a:rPr>
              <a:t>вання</a:t>
            </a:r>
            <a:endParaRPr lang="uk-UA" sz="4000" dirty="0">
              <a:solidFill>
                <a:schemeClr val="tx1"/>
              </a:solidFill>
            </a:endParaRPr>
          </a:p>
        </p:txBody>
      </p:sp>
      <p:pic>
        <p:nvPicPr>
          <p:cNvPr id="27651" name="Picture 4" descr="http://vmede.org/sait/content/Onkilogiya_ternova_2010/11_files/mb4_01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5" t="53041" r="12630"/>
          <a:stretch>
            <a:fillRect/>
          </a:stretch>
        </p:blipFill>
        <p:spPr bwMode="auto">
          <a:xfrm>
            <a:off x="4067175" y="1514475"/>
            <a:ext cx="3781425" cy="501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Ультразвукове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дослідження</a:t>
            </a:r>
            <a:r>
              <a:rPr lang="ru-RU" dirty="0">
                <a:solidFill>
                  <a:schemeClr val="tx1"/>
                </a:solidFill>
              </a:rPr>
              <a:t> ШКТ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8675" name="Picture 2" descr="D:\Наташа\Студенты\Для студентов\УЗИ норма\Желудок 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6" t="9393" r="19373" b="23871"/>
          <a:stretch>
            <a:fillRect/>
          </a:stretch>
        </p:blipFill>
        <p:spPr bwMode="auto">
          <a:xfrm>
            <a:off x="2808288" y="2370138"/>
            <a:ext cx="6335712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Прямоугольник 2"/>
          <p:cNvSpPr>
            <a:spLocks noChangeArrowheads="1"/>
          </p:cNvSpPr>
          <p:nvPr/>
        </p:nvSpPr>
        <p:spPr bwMode="auto">
          <a:xfrm>
            <a:off x="250825" y="1684338"/>
            <a:ext cx="862171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/>
              <a:t>Можливість візуалізації стінок </a:t>
            </a:r>
            <a:r>
              <a:rPr lang="uk-UA" altLang="ru-RU" sz="2800" dirty="0" err="1"/>
              <a:t>шлунка</a:t>
            </a:r>
            <a:r>
              <a:rPr lang="uk-UA" altLang="ru-RU" sz="2800" dirty="0"/>
              <a:t> </a:t>
            </a:r>
            <a:r>
              <a:rPr lang="ru-RU" altLang="ru-RU" sz="2800" dirty="0"/>
              <a:t>і кишечника,</a:t>
            </a:r>
          </a:p>
          <a:p>
            <a:pPr eaLnBrk="1" hangingPunct="1"/>
            <a:r>
              <a:rPr lang="ru-RU" altLang="ru-RU" sz="2800" dirty="0"/>
              <a:t>моторно-</a:t>
            </a:r>
          </a:p>
          <a:p>
            <a:pPr eaLnBrk="1" hangingPunct="1"/>
            <a:r>
              <a:rPr lang="ru-RU" altLang="ru-RU" sz="2800" dirty="0" err="1"/>
              <a:t>евакуаторної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функції</a:t>
            </a:r>
            <a:r>
              <a:rPr lang="ru-RU" altLang="ru-RU" sz="2800" dirty="0"/>
              <a:t> ШКТ.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Наташа\Студенты\Для студентов\Фото-видео УЗИ\Гастри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857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56984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УЗ зображення кишечника</a:t>
            </a:r>
          </a:p>
        </p:txBody>
      </p:sp>
      <p:pic>
        <p:nvPicPr>
          <p:cNvPr id="30723" name="Picture 2" descr="D:\Наташа\Студенты\Для студентов\100OLYMP\P51403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700213"/>
            <a:ext cx="687070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Прямоугольник 2"/>
          <p:cNvSpPr>
            <a:spLocks noChangeArrowheads="1"/>
          </p:cNvSpPr>
          <p:nvPr/>
        </p:nvSpPr>
        <p:spPr bwMode="auto">
          <a:xfrm>
            <a:off x="177800" y="836613"/>
            <a:ext cx="67405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400" b="1" dirty="0"/>
              <a:t>Вивчення стану кишкової стінки. Оцінка глибини інвазії пухлини </a:t>
            </a:r>
            <a:r>
              <a:rPr lang="uk-UA" altLang="ru-RU" sz="2400" b="1" dirty="0" err="1"/>
              <a:t>шлунка</a:t>
            </a:r>
            <a:r>
              <a:rPr lang="uk-UA" altLang="ru-RU" sz="2400" b="1" dirty="0"/>
              <a:t> або кишечника в стінку</a:t>
            </a:r>
          </a:p>
          <a:p>
            <a:pPr eaLnBrk="1" hangingPunct="1"/>
            <a:r>
              <a:rPr lang="uk-UA" altLang="ru-RU" sz="2400" b="1" dirty="0"/>
              <a:t>органу і стану</a:t>
            </a:r>
          </a:p>
          <a:p>
            <a:pPr eaLnBrk="1" hangingPunct="1"/>
            <a:r>
              <a:rPr lang="uk-UA" altLang="ru-RU" sz="2400" b="1" dirty="0"/>
              <a:t>сусідніх органів.</a:t>
            </a:r>
          </a:p>
          <a:p>
            <a:pPr eaLnBrk="1" hangingPunct="1"/>
            <a:endParaRPr lang="uk-UA" altLang="ru-RU" sz="2400" b="1" dirty="0"/>
          </a:p>
          <a:p>
            <a:pPr eaLnBrk="1" hangingPunct="1"/>
            <a:r>
              <a:rPr lang="uk-UA" altLang="ru-RU" sz="2400" b="1" dirty="0"/>
              <a:t>Оцінка моторно-</a:t>
            </a:r>
          </a:p>
          <a:p>
            <a:pPr eaLnBrk="1" hangingPunct="1"/>
            <a:r>
              <a:rPr lang="uk-UA" altLang="ru-RU" sz="2400" b="1" dirty="0" err="1"/>
              <a:t>евакуаторної</a:t>
            </a:r>
            <a:endParaRPr lang="uk-UA" altLang="ru-RU" sz="2400" b="1" dirty="0"/>
          </a:p>
          <a:p>
            <a:pPr eaLnBrk="1" hangingPunct="1"/>
            <a:r>
              <a:rPr lang="uk-UA" altLang="ru-RU" sz="2400" b="1" dirty="0"/>
              <a:t>функції ШКТ.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Наташа\Студенты\Рентген для студ 3 курс\Картинки для лекций\ЖКТ\КТ бр пол кишеч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815975"/>
            <a:ext cx="48577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723" y="14401"/>
            <a:ext cx="8964488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3200" dirty="0">
                <a:solidFill>
                  <a:schemeClr val="tx1"/>
                </a:solidFill>
              </a:rPr>
              <a:t>Комп'ютерна і магнітно-резонансна   томографія</a:t>
            </a:r>
          </a:p>
        </p:txBody>
      </p:sp>
      <p:sp>
        <p:nvSpPr>
          <p:cNvPr id="31748" name="Прямоугольник 2"/>
          <p:cNvSpPr>
            <a:spLocks noChangeArrowheads="1"/>
          </p:cNvSpPr>
          <p:nvPr/>
        </p:nvSpPr>
        <p:spPr bwMode="auto">
          <a:xfrm>
            <a:off x="4481513" y="1125538"/>
            <a:ext cx="4897437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600" dirty="0"/>
              <a:t>Дає диференційоване просторове зображення всіх органів </a:t>
            </a:r>
            <a:r>
              <a:rPr lang="uk-UA" altLang="ru-RU" sz="2600" dirty="0" err="1"/>
              <a:t>брюшної</a:t>
            </a:r>
            <a:r>
              <a:rPr lang="uk-UA" altLang="ru-RU" sz="2600" dirty="0"/>
              <a:t> порожнини </a:t>
            </a:r>
            <a:r>
              <a:rPr lang="ru-RU" altLang="ru-RU" sz="2600" dirty="0"/>
              <a:t>і </a:t>
            </a:r>
            <a:r>
              <a:rPr lang="ru-RU" altLang="ru-RU" sz="2600" dirty="0" err="1"/>
              <a:t>заочеревинного</a:t>
            </a:r>
            <a:r>
              <a:rPr lang="ru-RU" altLang="ru-RU" sz="2600" dirty="0"/>
              <a:t> простору.</a:t>
            </a:r>
          </a:p>
          <a:p>
            <a:pPr eaLnBrk="1" hangingPunct="1"/>
            <a:endParaRPr lang="ru-RU" altLang="ru-RU" sz="2600" dirty="0"/>
          </a:p>
          <a:p>
            <a:pPr eaLnBrk="1" hangingPunct="1"/>
            <a:r>
              <a:rPr lang="ru-RU" altLang="ru-RU" sz="2600" dirty="0"/>
              <a:t>1. </a:t>
            </a:r>
            <a:r>
              <a:rPr lang="ru-RU" altLang="ru-RU" sz="2600" dirty="0" err="1"/>
              <a:t>Візуалізація</a:t>
            </a:r>
            <a:r>
              <a:rPr lang="ru-RU" altLang="ru-RU" sz="2600" dirty="0"/>
              <a:t> </a:t>
            </a:r>
            <a:r>
              <a:rPr lang="ru-RU" altLang="ru-RU" sz="2600" dirty="0" err="1"/>
              <a:t>стінок</a:t>
            </a:r>
            <a:r>
              <a:rPr lang="ru-RU" altLang="ru-RU" sz="2600" dirty="0"/>
              <a:t> </a:t>
            </a:r>
            <a:r>
              <a:rPr lang="ru-RU" altLang="ru-RU" sz="2600" dirty="0" err="1"/>
              <a:t>порожнистих</a:t>
            </a:r>
            <a:r>
              <a:rPr lang="ru-RU" altLang="ru-RU" sz="2600" dirty="0"/>
              <a:t> </a:t>
            </a:r>
            <a:r>
              <a:rPr lang="ru-RU" altLang="ru-RU" sz="2600" dirty="0" err="1"/>
              <a:t>органів</a:t>
            </a:r>
            <a:r>
              <a:rPr lang="ru-RU" altLang="ru-RU" sz="2600" dirty="0"/>
              <a:t> і </a:t>
            </a:r>
            <a:r>
              <a:rPr lang="ru-RU" altLang="ru-RU" sz="2600" dirty="0" err="1"/>
              <a:t>навколишніх</a:t>
            </a:r>
            <a:r>
              <a:rPr lang="ru-RU" altLang="ru-RU" sz="2600" dirty="0"/>
              <a:t> тканин.</a:t>
            </a:r>
            <a:endParaRPr lang="uk-UA" altLang="ru-RU" sz="2400" dirty="0"/>
          </a:p>
          <a:p>
            <a:pPr eaLnBrk="1" hangingPunct="1"/>
            <a:endParaRPr lang="uk-UA" altLang="ru-RU" sz="2400" dirty="0"/>
          </a:p>
        </p:txBody>
      </p:sp>
      <p:sp>
        <p:nvSpPr>
          <p:cNvPr id="31749" name="Прямоугольник 4"/>
          <p:cNvSpPr>
            <a:spLocks noChangeArrowheads="1"/>
          </p:cNvSpPr>
          <p:nvPr/>
        </p:nvSpPr>
        <p:spPr bwMode="auto">
          <a:xfrm>
            <a:off x="122238" y="4776788"/>
            <a:ext cx="904398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600" dirty="0">
                <a:solidFill>
                  <a:srgbClr val="FFFFFF"/>
                </a:solidFill>
              </a:rPr>
              <a:t>2. Діагностика та </a:t>
            </a:r>
            <a:r>
              <a:rPr lang="uk-UA" altLang="ru-RU" sz="2600" dirty="0" err="1">
                <a:solidFill>
                  <a:srgbClr val="FFFFFF"/>
                </a:solidFill>
              </a:rPr>
              <a:t>диф.діагностіка</a:t>
            </a:r>
            <a:r>
              <a:rPr lang="uk-UA" altLang="ru-RU" sz="2600" dirty="0">
                <a:solidFill>
                  <a:srgbClr val="FFFFFF"/>
                </a:solidFill>
              </a:rPr>
              <a:t> доброякісних і злоякісних пухлин ШКТ, їх рецидивів, особливо при неможливості виконання ендоскопічного дослідження </a:t>
            </a:r>
            <a:r>
              <a:rPr lang="uk-UA" altLang="ru-RU" sz="2600" dirty="0" err="1">
                <a:solidFill>
                  <a:srgbClr val="FFFFFF"/>
                </a:solidFill>
              </a:rPr>
              <a:t>шлунка</a:t>
            </a:r>
            <a:r>
              <a:rPr lang="uk-UA" altLang="ru-RU" sz="2600" dirty="0">
                <a:solidFill>
                  <a:srgbClr val="FFFFFF"/>
                </a:solidFill>
              </a:rPr>
              <a:t> (при пухлинних стенозах).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D:\Наташа\Студенты\Рентген для студ 3 курс\Картинки для лекций\ЖКТ\КТ кишечн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41313"/>
            <a:ext cx="38100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Прямоугольник 1"/>
          <p:cNvSpPr>
            <a:spLocks noChangeArrowheads="1"/>
          </p:cNvSpPr>
          <p:nvPr/>
        </p:nvSpPr>
        <p:spPr bwMode="auto">
          <a:xfrm>
            <a:off x="219075" y="347663"/>
            <a:ext cx="88439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/>
              <a:t>   3. Деталізація стадії розвитку</a:t>
            </a:r>
          </a:p>
          <a:p>
            <a:pPr eaLnBrk="1" hangingPunct="1"/>
            <a:r>
              <a:rPr lang="uk-UA" altLang="ru-RU" sz="2800" dirty="0"/>
              <a:t>злоякісної пухлини</a:t>
            </a:r>
          </a:p>
          <a:p>
            <a:pPr eaLnBrk="1" hangingPunct="1"/>
            <a:r>
              <a:rPr lang="uk-UA" altLang="ru-RU" sz="2800" dirty="0"/>
              <a:t>на підставі оцінки</a:t>
            </a:r>
          </a:p>
          <a:p>
            <a:pPr eaLnBrk="1" hangingPunct="1"/>
            <a:r>
              <a:rPr lang="uk-UA" altLang="ru-RU" sz="2800" dirty="0"/>
              <a:t>поширеності</a:t>
            </a:r>
          </a:p>
          <a:p>
            <a:pPr eaLnBrk="1" hangingPunct="1"/>
            <a:r>
              <a:rPr lang="uk-UA" altLang="ru-RU" sz="2800" dirty="0"/>
              <a:t>пухлинного процесу як</a:t>
            </a:r>
          </a:p>
          <a:p>
            <a:pPr eaLnBrk="1" hangingPunct="1"/>
            <a:r>
              <a:rPr lang="uk-UA" altLang="ru-RU" sz="2800" dirty="0"/>
              <a:t>по стінках органу, так і</a:t>
            </a:r>
          </a:p>
          <a:p>
            <a:pPr eaLnBrk="1" hangingPunct="1"/>
            <a:r>
              <a:rPr lang="uk-UA" altLang="ru-RU" sz="2800" dirty="0"/>
              <a:t>інвазії в сусідні органи і</a:t>
            </a:r>
          </a:p>
          <a:p>
            <a:pPr eaLnBrk="1" hangingPunct="1"/>
            <a:r>
              <a:rPr lang="uk-UA" altLang="ru-RU" sz="2800" dirty="0"/>
              <a:t>тканини, визначення метастатичного ураження </a:t>
            </a:r>
            <a:r>
              <a:rPr lang="uk-UA" altLang="ru-RU" sz="2800" dirty="0" err="1"/>
              <a:t>регіонарних</a:t>
            </a:r>
            <a:r>
              <a:rPr lang="uk-UA" altLang="ru-RU" sz="2800" dirty="0"/>
              <a:t> і віддалених лімфатичних вузлів, виявлення метастазів в паренхіматозних органах черевної порожнини і </a:t>
            </a:r>
            <a:r>
              <a:rPr lang="uk-UA" altLang="ru-RU" sz="2800" dirty="0" err="1"/>
              <a:t>заочеревинного</a:t>
            </a:r>
            <a:r>
              <a:rPr lang="uk-UA" altLang="ru-RU" sz="2800" dirty="0"/>
              <a:t> простору.</a:t>
            </a:r>
          </a:p>
        </p:txBody>
      </p:sp>
      <p:sp>
        <p:nvSpPr>
          <p:cNvPr id="32772" name="Прямоугольник 2"/>
          <p:cNvSpPr>
            <a:spLocks noChangeArrowheads="1"/>
          </p:cNvSpPr>
          <p:nvPr/>
        </p:nvSpPr>
        <p:spPr bwMode="auto">
          <a:xfrm>
            <a:off x="323850" y="5373688"/>
            <a:ext cx="86344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/>
              <a:t>4. КТ - </a:t>
            </a:r>
            <a:r>
              <a:rPr lang="ru-RU" altLang="ru-RU" sz="2800" dirty="0" err="1"/>
              <a:t>проведення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тонкоголкової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або</a:t>
            </a:r>
            <a:r>
              <a:rPr lang="ru-RU" altLang="ru-RU" sz="2800" dirty="0"/>
              <a:t> трепан </a:t>
            </a:r>
            <a:r>
              <a:rPr lang="ru-RU" altLang="ru-RU" sz="2800" dirty="0" err="1"/>
              <a:t>біопсії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дренування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абсцесів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під</a:t>
            </a:r>
            <a:r>
              <a:rPr lang="ru-RU" altLang="ru-RU" sz="2800" dirty="0"/>
              <a:t> контролем КТ.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" y="0"/>
            <a:ext cx="9144000" cy="976313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400" dirty="0" err="1">
                <a:solidFill>
                  <a:schemeClr val="tx1"/>
                </a:solidFill>
                <a:ea typeface="+mn-ea"/>
                <a:cs typeface="+mn-cs"/>
              </a:rPr>
              <a:t>Методи</a:t>
            </a:r>
            <a:r>
              <a:rPr lang="ru-RU" sz="44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ru-RU" sz="4400" dirty="0" err="1">
                <a:solidFill>
                  <a:schemeClr val="tx1"/>
                </a:solidFill>
                <a:ea typeface="+mn-ea"/>
                <a:cs typeface="+mn-cs"/>
              </a:rPr>
              <a:t>дослідження</a:t>
            </a:r>
            <a:r>
              <a:rPr lang="ru-RU" sz="4400" dirty="0">
                <a:solidFill>
                  <a:schemeClr val="tx1"/>
                </a:solidFill>
                <a:ea typeface="+mn-ea"/>
                <a:cs typeface="+mn-cs"/>
              </a:rPr>
              <a:t> ШКТ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836613"/>
            <a:ext cx="8964612" cy="45354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</a:pPr>
            <a:r>
              <a:rPr lang="ru-RU" altLang="ru-RU" sz="2800" b="1" dirty="0">
                <a:solidFill>
                  <a:srgbClr val="FFFF00"/>
                </a:solidFill>
              </a:rPr>
              <a:t>1.Рентгенологічний</a:t>
            </a:r>
            <a:r>
              <a:rPr lang="uk-UA" altLang="ru-RU" sz="2800" dirty="0"/>
              <a:t> </a:t>
            </a:r>
            <a:r>
              <a:rPr lang="ru-RU" altLang="ru-RU" sz="2800" dirty="0"/>
              <a:t>для </a:t>
            </a:r>
            <a:r>
              <a:rPr lang="ru-RU" altLang="ru-RU" sz="2800" dirty="0" err="1"/>
              <a:t>діагностики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захворювань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шлунково-кишкового</a:t>
            </a:r>
            <a:r>
              <a:rPr lang="ru-RU" altLang="ru-RU" sz="2800" dirty="0"/>
              <a:t> тракту з </a:t>
            </a:r>
            <a:r>
              <a:rPr lang="ru-RU" altLang="ru-RU" sz="2800" dirty="0" err="1"/>
              <a:t>переважним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ураженням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слизової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оболонки</a:t>
            </a:r>
            <a:r>
              <a:rPr lang="ru-RU" altLang="ru-RU" sz="2800" dirty="0"/>
              <a:t>. </a:t>
            </a:r>
            <a:r>
              <a:rPr lang="ru-RU" altLang="ru-RU" sz="2800" dirty="0" err="1"/>
              <a:t>Ведучий</a:t>
            </a:r>
            <a:r>
              <a:rPr lang="ru-RU" altLang="ru-RU" sz="2800" dirty="0"/>
              <a:t> метод </a:t>
            </a:r>
            <a:r>
              <a:rPr lang="ru-RU" altLang="ru-RU" sz="2800" dirty="0" err="1"/>
              <a:t>діагностики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ургентної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патології</a:t>
            </a:r>
            <a:r>
              <a:rPr lang="ru-RU" altLang="ru-RU" sz="2800" dirty="0"/>
              <a:t>.</a:t>
            </a:r>
          </a:p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</a:pPr>
            <a:r>
              <a:rPr lang="uk-UA" altLang="ru-RU" sz="2400" dirty="0"/>
              <a:t>Дослідження як морфології, так і функції органів. </a:t>
            </a:r>
          </a:p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</a:pPr>
            <a:r>
              <a:rPr lang="uk-UA" altLang="ru-RU" sz="2800" dirty="0"/>
              <a:t>Штучне контрастування сульфатом барію і водорозчинними </a:t>
            </a:r>
            <a:r>
              <a:rPr lang="uk-UA" altLang="ru-RU" sz="2800" dirty="0" err="1"/>
              <a:t>йодовмісними</a:t>
            </a:r>
            <a:r>
              <a:rPr lang="uk-UA" altLang="ru-RU" sz="2800" dirty="0"/>
              <a:t> КР.</a:t>
            </a:r>
          </a:p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</a:pPr>
            <a:r>
              <a:rPr lang="uk-UA" altLang="ru-RU" sz="2800" dirty="0"/>
              <a:t>Отримання зображення органу в трьох фазах контрастування: тугого наповнення, рельєфу слизової оболонки і подвійного контрастування.</a:t>
            </a:r>
          </a:p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2. </a:t>
            </a:r>
            <a:r>
              <a:rPr lang="ru-RU" altLang="ru-RU" sz="2800" b="1" dirty="0">
                <a:solidFill>
                  <a:srgbClr val="FFFF00"/>
                </a:solidFill>
              </a:rPr>
              <a:t>КТ, МРТ, УЗД</a:t>
            </a:r>
            <a:r>
              <a:rPr lang="ru-RU" altLang="ru-RU" sz="2800" b="1" dirty="0">
                <a:solidFill>
                  <a:schemeClr val="tx1"/>
                </a:solidFill>
              </a:rPr>
              <a:t>   - стан </a:t>
            </a:r>
            <a:r>
              <a:rPr lang="ru-RU" altLang="ru-RU" sz="2800" b="1" dirty="0" err="1">
                <a:solidFill>
                  <a:schemeClr val="tx1"/>
                </a:solidFill>
              </a:rPr>
              <a:t>стінки</a:t>
            </a:r>
            <a:r>
              <a:rPr lang="ru-RU" altLang="ru-RU" sz="2800" b="1" dirty="0">
                <a:solidFill>
                  <a:schemeClr val="tx1"/>
                </a:solidFill>
              </a:rPr>
              <a:t> органу, </a:t>
            </a:r>
            <a:r>
              <a:rPr lang="ru-RU" altLang="ru-RU" sz="2800" b="1" dirty="0" err="1">
                <a:solidFill>
                  <a:schemeClr val="tx1"/>
                </a:solidFill>
              </a:rPr>
              <a:t>залучення</a:t>
            </a:r>
            <a:r>
              <a:rPr lang="ru-RU" altLang="ru-RU" sz="2800" b="1" dirty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>
                <a:solidFill>
                  <a:schemeClr val="tx1"/>
                </a:solidFill>
              </a:rPr>
              <a:t>оточуючих</a:t>
            </a:r>
            <a:r>
              <a:rPr lang="ru-RU" altLang="ru-RU" sz="2800" b="1" dirty="0">
                <a:solidFill>
                  <a:schemeClr val="tx1"/>
                </a:solidFill>
              </a:rPr>
              <a:t> структур.</a:t>
            </a:r>
          </a:p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</a:pPr>
            <a:r>
              <a:rPr lang="ru-RU" altLang="ru-RU" sz="2800" b="1" dirty="0">
                <a:solidFill>
                  <a:srgbClr val="FFFF00"/>
                </a:solidFill>
              </a:rPr>
              <a:t>3. ПЕТ </a:t>
            </a:r>
            <a:r>
              <a:rPr lang="ru-RU" altLang="ru-RU" sz="2800" b="1" dirty="0">
                <a:solidFill>
                  <a:schemeClr val="tx1"/>
                </a:solidFill>
              </a:rPr>
              <a:t>- </a:t>
            </a:r>
            <a:r>
              <a:rPr lang="ru-RU" altLang="ru-RU" sz="2800" b="1" dirty="0" err="1">
                <a:solidFill>
                  <a:schemeClr val="tx1"/>
                </a:solidFill>
              </a:rPr>
              <a:t>діагностика</a:t>
            </a:r>
            <a:r>
              <a:rPr lang="ru-RU" altLang="ru-RU" sz="2800" b="1" dirty="0">
                <a:solidFill>
                  <a:schemeClr val="tx1"/>
                </a:solidFill>
              </a:rPr>
              <a:t> і </a:t>
            </a:r>
            <a:r>
              <a:rPr lang="ru-RU" altLang="ru-RU" sz="2800" b="1" dirty="0" err="1">
                <a:solidFill>
                  <a:schemeClr val="tx1"/>
                </a:solidFill>
              </a:rPr>
              <a:t>диф.діагностика</a:t>
            </a:r>
            <a:r>
              <a:rPr lang="ru-RU" altLang="ru-RU" sz="2800" b="1" dirty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>
                <a:solidFill>
                  <a:schemeClr val="tx1"/>
                </a:solidFill>
              </a:rPr>
              <a:t>пухлин</a:t>
            </a:r>
            <a:r>
              <a:rPr lang="ru-RU" altLang="ru-RU" sz="28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Наташа\Студенты\Рентген для студ 3 курс\Картинки для лекций\ЖКТ\МРТ желуд и кишеч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25438"/>
            <a:ext cx="41052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Прямоугольник 2"/>
          <p:cNvSpPr>
            <a:spLocks noChangeArrowheads="1"/>
          </p:cNvSpPr>
          <p:nvPr/>
        </p:nvSpPr>
        <p:spPr bwMode="auto">
          <a:xfrm>
            <a:off x="254000" y="404813"/>
            <a:ext cx="5821363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RU" sz="2400" dirty="0"/>
          </a:p>
          <a:p>
            <a:pPr eaLnBrk="1" hangingPunct="1"/>
            <a:r>
              <a:rPr lang="ru-RU" altLang="ru-RU" sz="2800" dirty="0"/>
              <a:t>5. </a:t>
            </a:r>
            <a:r>
              <a:rPr lang="ru-RU" altLang="ru-RU" sz="2800" dirty="0" err="1"/>
              <a:t>Виявлення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екстраорганних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ускладнень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різних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захворювань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встановлення</a:t>
            </a:r>
            <a:r>
              <a:rPr lang="ru-RU" altLang="ru-RU" sz="2800" dirty="0"/>
              <a:t> причини </a:t>
            </a:r>
            <a:r>
              <a:rPr lang="ru-RU" altLang="ru-RU" sz="2800" dirty="0" err="1"/>
              <a:t>зміни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топографії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органів</a:t>
            </a:r>
            <a:r>
              <a:rPr lang="ru-RU" altLang="ru-RU" sz="2800" dirty="0"/>
              <a:t> ШКТ.</a:t>
            </a:r>
            <a:endParaRPr lang="uk-UA" altLang="ru-RU" dirty="0"/>
          </a:p>
        </p:txBody>
      </p:sp>
      <p:pic>
        <p:nvPicPr>
          <p:cNvPr id="33796" name="Picture 2" descr="D:\Наташа\Студенты\Рентген для студ 3 курс\Картинки для лекций\ЖКТ\МРТ попер срез кишеч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3232150"/>
            <a:ext cx="4887912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D:\Наташа\Студенты\Рентген для студ 3 курс\Картинки для лекций\ЖКТ\МРТ ЖК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73163"/>
            <a:ext cx="4140200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Прямоугольник 2"/>
          <p:cNvSpPr>
            <a:spLocks noChangeArrowheads="1"/>
          </p:cNvSpPr>
          <p:nvPr/>
        </p:nvSpPr>
        <p:spPr bwMode="auto">
          <a:xfrm>
            <a:off x="250825" y="1173163"/>
            <a:ext cx="45370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200" dirty="0"/>
              <a:t>6. Вивчення стану кишкової стінки при хворобі Крона та НВК</a:t>
            </a:r>
          </a:p>
          <a:p>
            <a:pPr eaLnBrk="1" hangingPunct="1"/>
            <a:endParaRPr lang="uk-UA" altLang="ru-RU" sz="3200" dirty="0"/>
          </a:p>
          <a:p>
            <a:pPr eaLnBrk="1" hangingPunct="1"/>
            <a:r>
              <a:rPr lang="uk-UA" altLang="ru-RU" sz="3200" dirty="0"/>
              <a:t>і їх ускладнень (абсцеси, свищі).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Наташа\Студенты\Рентген для студ 3 курс\Картинки для лекций\ЖКТ\КТ непроходимость толст ки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5257800" cy="439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Прямоугольник 1"/>
          <p:cNvSpPr>
            <a:spLocks noChangeArrowheads="1"/>
          </p:cNvSpPr>
          <p:nvPr/>
        </p:nvSpPr>
        <p:spPr bwMode="auto">
          <a:xfrm>
            <a:off x="179388" y="260350"/>
            <a:ext cx="8064500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/>
              <a:t>7. Діагностика ургентної</a:t>
            </a:r>
          </a:p>
          <a:p>
            <a:pPr eaLnBrk="1" hangingPunct="1"/>
            <a:r>
              <a:rPr lang="uk-UA" altLang="ru-RU" sz="2800" dirty="0"/>
              <a:t>патології: </a:t>
            </a:r>
            <a:r>
              <a:rPr lang="uk-UA" altLang="ru-RU" sz="2800" dirty="0" err="1"/>
              <a:t>медіастеніта</a:t>
            </a:r>
            <a:endParaRPr lang="uk-UA" altLang="ru-RU" sz="2800" dirty="0"/>
          </a:p>
          <a:p>
            <a:pPr eaLnBrk="1" hangingPunct="1"/>
            <a:r>
              <a:rPr lang="uk-UA" altLang="ru-RU" sz="2800" dirty="0"/>
              <a:t>при </a:t>
            </a:r>
            <a:r>
              <a:rPr lang="uk-UA" altLang="ru-RU" sz="2800" dirty="0" err="1"/>
              <a:t>перфораціях</a:t>
            </a:r>
            <a:endParaRPr lang="uk-UA" altLang="ru-RU" sz="2800" dirty="0"/>
          </a:p>
          <a:p>
            <a:pPr eaLnBrk="1" hangingPunct="1"/>
            <a:r>
              <a:rPr lang="uk-UA" altLang="ru-RU" sz="2800" dirty="0"/>
              <a:t>стравоходу, визначення</a:t>
            </a:r>
          </a:p>
          <a:p>
            <a:pPr eaLnBrk="1" hangingPunct="1"/>
            <a:r>
              <a:rPr lang="uk-UA" altLang="ru-RU" sz="2800" dirty="0"/>
              <a:t>рівня і причини</a:t>
            </a:r>
          </a:p>
          <a:p>
            <a:pPr eaLnBrk="1" hangingPunct="1"/>
            <a:r>
              <a:rPr lang="uk-UA" altLang="ru-RU" sz="2800" dirty="0"/>
              <a:t>обструкції при кишковій </a:t>
            </a:r>
          </a:p>
          <a:p>
            <a:pPr eaLnBrk="1" hangingPunct="1"/>
            <a:r>
              <a:rPr lang="uk-UA" altLang="ru-RU" sz="2800" dirty="0"/>
              <a:t>непрохідності,</a:t>
            </a:r>
          </a:p>
          <a:p>
            <a:pPr eaLnBrk="1" hangingPunct="1"/>
            <a:r>
              <a:rPr lang="uk-UA" altLang="ru-RU" sz="2800" dirty="0"/>
              <a:t>виявлення рідини і</a:t>
            </a:r>
          </a:p>
          <a:p>
            <a:pPr eaLnBrk="1" hangingPunct="1"/>
            <a:r>
              <a:rPr lang="uk-UA" altLang="ru-RU" sz="2800" dirty="0"/>
              <a:t>повітря при розривах </a:t>
            </a:r>
          </a:p>
          <a:p>
            <a:pPr eaLnBrk="1" hangingPunct="1"/>
            <a:r>
              <a:rPr lang="uk-UA" altLang="ru-RU" sz="2800" dirty="0"/>
              <a:t>порожнистих органів.</a:t>
            </a:r>
          </a:p>
          <a:p>
            <a:pPr eaLnBrk="1" hangingPunct="1"/>
            <a:endParaRPr lang="uk-UA" altLang="ru-RU" sz="2800" dirty="0"/>
          </a:p>
          <a:p>
            <a:pPr eaLnBrk="1" hangingPunct="1"/>
            <a:r>
              <a:rPr lang="uk-UA" altLang="ru-RU" sz="2800" dirty="0"/>
              <a:t>8. МРТ - діагностика патології ШКТ</a:t>
            </a:r>
          </a:p>
          <a:p>
            <a:pPr eaLnBrk="1" hangingPunct="1"/>
            <a:r>
              <a:rPr lang="uk-UA" altLang="ru-RU" sz="2800" dirty="0"/>
              <a:t>у дітей і осіб молодого віку</a:t>
            </a:r>
          </a:p>
          <a:p>
            <a:pPr eaLnBrk="1" hangingPunct="1"/>
            <a:r>
              <a:rPr lang="uk-UA" altLang="ru-RU" sz="2800" dirty="0"/>
              <a:t>(з урахуванням відсутності променевого навантаження).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Наташа\Студенты\Рентген для студ 3 курс\Картинки для лекций\ЖКТ\виртуальная КТ колонограф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892175"/>
            <a:ext cx="7183438" cy="596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Віртуальна КТ </a:t>
            </a:r>
            <a:r>
              <a:rPr lang="uk-UA" dirty="0" err="1">
                <a:solidFill>
                  <a:schemeClr val="tx1"/>
                </a:solidFill>
              </a:rPr>
              <a:t>колонографія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6868" name="Прямоугольник 1"/>
          <p:cNvSpPr>
            <a:spLocks noChangeArrowheads="1"/>
          </p:cNvSpPr>
          <p:nvPr/>
        </p:nvSpPr>
        <p:spPr bwMode="auto">
          <a:xfrm>
            <a:off x="323850" y="796925"/>
            <a:ext cx="7920038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/>
              <a:t>Впровадження </a:t>
            </a:r>
            <a:r>
              <a:rPr lang="ru-RU" altLang="ru-RU" sz="2800" dirty="0"/>
              <a:t>в практику </a:t>
            </a:r>
            <a:r>
              <a:rPr lang="ru-RU" altLang="ru-RU" sz="2800" dirty="0" err="1"/>
              <a:t>мультіслайсних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томографів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призвело</a:t>
            </a:r>
            <a:r>
              <a:rPr lang="ru-RU" altLang="ru-RU" sz="2800" dirty="0"/>
              <a:t> до </a:t>
            </a:r>
            <a:r>
              <a:rPr lang="ru-RU" altLang="ru-RU" sz="2800" dirty="0" err="1"/>
              <a:t>розвитку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віртуальної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ендоскопії</a:t>
            </a:r>
            <a:r>
              <a:rPr lang="ru-RU" altLang="ru-RU" sz="2800" dirty="0"/>
              <a:t>,</a:t>
            </a:r>
          </a:p>
          <a:p>
            <a:pPr eaLnBrk="1" hangingPunct="1"/>
            <a:r>
              <a:rPr lang="ru-RU" altLang="ru-RU" sz="2800" dirty="0" err="1"/>
              <a:t>що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дозволяє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отримати</a:t>
            </a:r>
            <a:endParaRPr lang="ru-RU" altLang="ru-RU" sz="2800" dirty="0"/>
          </a:p>
          <a:p>
            <a:pPr eaLnBrk="1" hangingPunct="1"/>
            <a:r>
              <a:rPr lang="ru-RU" altLang="ru-RU" sz="2800" dirty="0"/>
              <a:t>практично</a:t>
            </a:r>
          </a:p>
          <a:p>
            <a:pPr eaLnBrk="1" hangingPunct="1"/>
            <a:r>
              <a:rPr lang="ru-RU" altLang="ru-RU" sz="2800" dirty="0" err="1"/>
              <a:t>повне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анатомічне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відображення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рельєфу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слизової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оболонки</a:t>
            </a:r>
            <a:r>
              <a:rPr lang="ru-RU" altLang="ru-RU" sz="2800" dirty="0"/>
              <a:t>.</a:t>
            </a:r>
            <a:r>
              <a:rPr lang="uk-UA" altLang="ru-RU" dirty="0"/>
              <a:t>	</a:t>
            </a:r>
          </a:p>
        </p:txBody>
      </p:sp>
      <p:pic>
        <p:nvPicPr>
          <p:cNvPr id="36869" name="Picture 2" descr="http://player.myshared.ru/41043/data/images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018088"/>
            <a:ext cx="172402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 descr="http://player.myshared.ru/41043/data/images/img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797425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6" descr="http://player.myshared.ru/41043/data/images/img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1989138"/>
            <a:ext cx="17621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56" y="1628800"/>
            <a:ext cx="9144000" cy="1143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sz="6000" dirty="0">
                <a:solidFill>
                  <a:srgbClr val="FFFF00"/>
                </a:solidFill>
              </a:rPr>
              <a:t>Променева </a:t>
            </a:r>
          </a:p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sz="6000" dirty="0" err="1">
                <a:solidFill>
                  <a:srgbClr val="FFFF00"/>
                </a:solidFill>
              </a:rPr>
              <a:t>симіотика</a:t>
            </a:r>
            <a:r>
              <a:rPr lang="uk-UA" sz="6000" dirty="0">
                <a:solidFill>
                  <a:srgbClr val="FFFF00"/>
                </a:solidFill>
              </a:rPr>
              <a:t> </a:t>
            </a:r>
          </a:p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sz="6000" dirty="0">
                <a:solidFill>
                  <a:srgbClr val="FFFF00"/>
                </a:solidFill>
              </a:rPr>
              <a:t>захворювань </a:t>
            </a:r>
          </a:p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sz="6000" dirty="0">
                <a:solidFill>
                  <a:srgbClr val="FFFF00"/>
                </a:solidFill>
              </a:rPr>
              <a:t>ШКТ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264" y="193204"/>
            <a:ext cx="6512511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Синдром звуження</a:t>
            </a:r>
          </a:p>
        </p:txBody>
      </p:sp>
      <p:sp>
        <p:nvSpPr>
          <p:cNvPr id="38915" name="Прямоугольник 2"/>
          <p:cNvSpPr>
            <a:spLocks noChangeArrowheads="1"/>
          </p:cNvSpPr>
          <p:nvPr/>
        </p:nvSpPr>
        <p:spPr bwMode="auto">
          <a:xfrm>
            <a:off x="700088" y="5500688"/>
            <a:ext cx="34900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err="1"/>
              <a:t>Ахалазії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стравоходу</a:t>
            </a:r>
            <a:endParaRPr lang="uk-UA" altLang="ru-RU" sz="2800" dirty="0"/>
          </a:p>
        </p:txBody>
      </p:sp>
      <p:sp>
        <p:nvSpPr>
          <p:cNvPr id="38916" name="Прямоугольник 5"/>
          <p:cNvSpPr>
            <a:spLocks noChangeArrowheads="1"/>
          </p:cNvSpPr>
          <p:nvPr/>
        </p:nvSpPr>
        <p:spPr bwMode="auto">
          <a:xfrm>
            <a:off x="4716463" y="1128713"/>
            <a:ext cx="4319587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600" dirty="0"/>
              <a:t>Обмежене звуження - протяжністю 3—4 см:  при </a:t>
            </a:r>
            <a:r>
              <a:rPr lang="ru-RU" altLang="ru-RU" sz="3600" dirty="0" err="1">
                <a:solidFill>
                  <a:srgbClr val="FFFF00"/>
                </a:solidFill>
              </a:rPr>
              <a:t>ахалазії</a:t>
            </a:r>
            <a:r>
              <a:rPr lang="ru-RU" altLang="ru-RU" sz="3600" dirty="0">
                <a:solidFill>
                  <a:srgbClr val="FFFF00"/>
                </a:solidFill>
              </a:rPr>
              <a:t>     </a:t>
            </a:r>
            <a:r>
              <a:rPr lang="ru-RU" altLang="ru-RU" sz="3600" dirty="0" err="1">
                <a:solidFill>
                  <a:srgbClr val="FFFF00"/>
                </a:solidFill>
              </a:rPr>
              <a:t>стравоходу</a:t>
            </a:r>
            <a:r>
              <a:rPr lang="ru-RU" altLang="ru-RU" sz="3600" dirty="0">
                <a:solidFill>
                  <a:srgbClr val="FFFF00"/>
                </a:solidFill>
              </a:rPr>
              <a:t> </a:t>
            </a:r>
            <a:r>
              <a:rPr lang="ru-RU" altLang="ru-RU" sz="2600" dirty="0"/>
              <a:t>- </a:t>
            </a:r>
            <a:r>
              <a:rPr lang="ru-RU" altLang="ru-RU" sz="2600" dirty="0" err="1"/>
              <a:t>патологічний</a:t>
            </a:r>
            <a:r>
              <a:rPr lang="ru-RU" altLang="ru-RU" sz="2600" dirty="0"/>
              <a:t> </a:t>
            </a:r>
            <a:r>
              <a:rPr lang="ru-RU" altLang="ru-RU" sz="2600" dirty="0" err="1"/>
              <a:t>процес</a:t>
            </a:r>
            <a:r>
              <a:rPr lang="ru-RU" altLang="ru-RU" sz="2600" dirty="0"/>
              <a:t>, </a:t>
            </a:r>
            <a:r>
              <a:rPr lang="ru-RU" altLang="ru-RU" sz="2600" dirty="0" err="1"/>
              <a:t>що</a:t>
            </a:r>
            <a:r>
              <a:rPr lang="ru-RU" altLang="ru-RU" sz="2600" dirty="0"/>
              <a:t> </a:t>
            </a:r>
            <a:r>
              <a:rPr lang="ru-RU" altLang="ru-RU" sz="2600" dirty="0" err="1"/>
              <a:t>розвивається</a:t>
            </a:r>
            <a:r>
              <a:rPr lang="ru-RU" altLang="ru-RU" sz="2600" dirty="0"/>
              <a:t> в </a:t>
            </a:r>
            <a:r>
              <a:rPr lang="ru-RU" altLang="ru-RU" sz="2600" dirty="0" err="1"/>
              <a:t>зв'язку</a:t>
            </a:r>
            <a:r>
              <a:rPr lang="ru-RU" altLang="ru-RU" sz="2600" dirty="0"/>
              <a:t> з </a:t>
            </a:r>
            <a:r>
              <a:rPr lang="ru-RU" altLang="ru-RU" sz="2600" dirty="0" err="1"/>
              <a:t>розладом</a:t>
            </a:r>
            <a:r>
              <a:rPr lang="ru-RU" altLang="ru-RU" sz="2600" dirty="0"/>
              <a:t> </a:t>
            </a:r>
            <a:r>
              <a:rPr lang="ru-RU" altLang="ru-RU" sz="2600" dirty="0" err="1"/>
              <a:t>іннервації</a:t>
            </a:r>
            <a:r>
              <a:rPr lang="ru-RU" altLang="ru-RU" sz="2600" dirty="0"/>
              <a:t> </a:t>
            </a:r>
            <a:r>
              <a:rPr lang="ru-RU" altLang="ru-RU" sz="2600" dirty="0" err="1"/>
              <a:t>стравохідно-шлункового</a:t>
            </a:r>
            <a:r>
              <a:rPr lang="ru-RU" altLang="ru-RU" sz="2600" dirty="0"/>
              <a:t> переходу, </a:t>
            </a:r>
            <a:r>
              <a:rPr lang="ru-RU" altLang="ru-RU" sz="2600" dirty="0" err="1"/>
              <a:t>внаслідок</a:t>
            </a:r>
            <a:r>
              <a:rPr lang="ru-RU" altLang="ru-RU" sz="2600" dirty="0"/>
              <a:t> </a:t>
            </a:r>
            <a:r>
              <a:rPr lang="ru-RU" altLang="ru-RU" sz="2600" dirty="0" err="1"/>
              <a:t>чого</a:t>
            </a:r>
            <a:r>
              <a:rPr lang="ru-RU" altLang="ru-RU" sz="2600" dirty="0"/>
              <a:t> </a:t>
            </a:r>
            <a:r>
              <a:rPr lang="ru-RU" altLang="ru-RU" sz="2600" dirty="0" err="1"/>
              <a:t>відбувається</a:t>
            </a:r>
            <a:r>
              <a:rPr lang="ru-RU" altLang="ru-RU" sz="2600" dirty="0"/>
              <a:t> </a:t>
            </a:r>
            <a:r>
              <a:rPr lang="ru-RU" altLang="ru-RU" sz="2600" dirty="0" err="1"/>
              <a:t>стійке</a:t>
            </a:r>
            <a:r>
              <a:rPr lang="ru-RU" altLang="ru-RU" sz="2600" dirty="0"/>
              <a:t> </a:t>
            </a:r>
            <a:r>
              <a:rPr lang="ru-RU" altLang="ru-RU" sz="2600" dirty="0" err="1"/>
              <a:t>звуження</a:t>
            </a:r>
            <a:r>
              <a:rPr lang="ru-RU" altLang="ru-RU" sz="2600" dirty="0"/>
              <a:t> </a:t>
            </a:r>
            <a:r>
              <a:rPr lang="ru-RU" altLang="ru-RU" sz="2600" dirty="0" err="1"/>
              <a:t>цього</a:t>
            </a:r>
            <a:r>
              <a:rPr lang="ru-RU" altLang="ru-RU" sz="2600" dirty="0"/>
              <a:t> </a:t>
            </a:r>
            <a:r>
              <a:rPr lang="ru-RU" altLang="ru-RU" sz="2600" dirty="0" err="1"/>
              <a:t>відділу</a:t>
            </a:r>
            <a:r>
              <a:rPr lang="ru-RU" altLang="ru-RU" sz="2600" dirty="0"/>
              <a:t>.</a:t>
            </a:r>
            <a:endParaRPr lang="uk-UA" altLang="ru-RU" sz="2600" dirty="0"/>
          </a:p>
        </p:txBody>
      </p:sp>
      <p:pic>
        <p:nvPicPr>
          <p:cNvPr id="38917" name="Picture 2" descr="http://radiographia.ru/sites/default/files2/images/CR0004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2" r="21979"/>
          <a:stretch>
            <a:fillRect/>
          </a:stretch>
        </p:blipFill>
        <p:spPr bwMode="auto">
          <a:xfrm>
            <a:off x="0" y="0"/>
            <a:ext cx="248443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4" descr="http://radiographia.ru/sites/default/files2/images/CR0005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6" r="10985"/>
          <a:stretch>
            <a:fillRect/>
          </a:stretch>
        </p:blipFill>
        <p:spPr bwMode="auto">
          <a:xfrm>
            <a:off x="2627313" y="1700213"/>
            <a:ext cx="195897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821"/>
            <a:ext cx="6512511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Синдром звуження</a:t>
            </a:r>
          </a:p>
        </p:txBody>
      </p:sp>
      <p:sp>
        <p:nvSpPr>
          <p:cNvPr id="39939" name="Прямоугольник 2"/>
          <p:cNvSpPr>
            <a:spLocks noChangeArrowheads="1"/>
          </p:cNvSpPr>
          <p:nvPr/>
        </p:nvSpPr>
        <p:spPr bwMode="auto">
          <a:xfrm>
            <a:off x="163513" y="908050"/>
            <a:ext cx="482441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/>
              <a:t>При </a:t>
            </a:r>
            <a:r>
              <a:rPr lang="ru-RU" altLang="ru-RU" sz="2400" dirty="0" err="1"/>
              <a:t>екзофітному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ендофітному</a:t>
            </a:r>
            <a:r>
              <a:rPr lang="ru-RU" altLang="ru-RU" sz="2400" dirty="0"/>
              <a:t> раку, </a:t>
            </a:r>
            <a:r>
              <a:rPr lang="ru-RU" altLang="ru-RU" sz="2400" dirty="0" err="1"/>
              <a:t>доброякісній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пухлині</a:t>
            </a:r>
            <a:r>
              <a:rPr lang="ru-RU" altLang="ru-RU" sz="2400" dirty="0"/>
              <a:t>, при </a:t>
            </a:r>
            <a:r>
              <a:rPr lang="ru-RU" altLang="ru-RU" sz="2400" dirty="0" err="1"/>
              <a:t>здавленні</a:t>
            </a:r>
            <a:r>
              <a:rPr lang="ru-RU" altLang="ru-RU" sz="2400" dirty="0"/>
              <a:t> органу ШКТ </a:t>
            </a:r>
            <a:r>
              <a:rPr lang="ru-RU" altLang="ru-RU" sz="2400" dirty="0" err="1"/>
              <a:t>збільшеними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лімфатичними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вузлами</a:t>
            </a:r>
            <a:r>
              <a:rPr lang="ru-RU" altLang="ru-RU" sz="2400" dirty="0"/>
              <a:t>, аномально </a:t>
            </a:r>
            <a:r>
              <a:rPr lang="ru-RU" altLang="ru-RU" sz="2400" dirty="0" err="1"/>
              <a:t>розташованими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судинами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спайкою</a:t>
            </a:r>
            <a:r>
              <a:rPr lang="ru-RU" altLang="ru-RU" sz="2400" dirty="0"/>
              <a:t>.</a:t>
            </a:r>
          </a:p>
          <a:p>
            <a:pPr eaLnBrk="1" hangingPunct="1"/>
            <a:endParaRPr lang="uk-UA" altLang="ru-RU" sz="2400" dirty="0"/>
          </a:p>
          <a:p>
            <a:pPr eaLnBrk="1" hangingPunct="1"/>
            <a:r>
              <a:rPr lang="uk-UA" altLang="ru-RU" sz="2400" dirty="0">
                <a:solidFill>
                  <a:srgbClr val="FFFF00"/>
                </a:solidFill>
              </a:rPr>
              <a:t>Дифузне звуження </a:t>
            </a:r>
            <a:r>
              <a:rPr lang="ru-RU" altLang="ru-RU" sz="2400" dirty="0"/>
              <a:t>- при </a:t>
            </a:r>
            <a:r>
              <a:rPr lang="ru-RU" altLang="ru-RU" sz="2400" dirty="0" err="1"/>
              <a:t>стриктурі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виникла</a:t>
            </a:r>
            <a:r>
              <a:rPr lang="ru-RU" altLang="ru-RU" sz="2400" dirty="0"/>
              <a:t> на </a:t>
            </a:r>
            <a:r>
              <a:rPr lang="ru-RU" altLang="ru-RU" sz="2400" dirty="0" err="1"/>
              <a:t>грунті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опіку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стравоходу</a:t>
            </a:r>
            <a:r>
              <a:rPr lang="ru-RU" altLang="ru-RU" sz="2400" dirty="0"/>
              <a:t> в </a:t>
            </a:r>
            <a:r>
              <a:rPr lang="ru-RU" altLang="ru-RU" sz="2400" dirty="0" err="1"/>
              <a:t>результаті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розвитку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рубцевої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сполучної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тканини</a:t>
            </a:r>
            <a:r>
              <a:rPr lang="ru-RU" altLang="ru-RU" sz="2400" dirty="0"/>
              <a:t>, тотальному </a:t>
            </a:r>
            <a:r>
              <a:rPr lang="ru-RU" altLang="ru-RU" sz="2400" dirty="0" err="1"/>
              <a:t>ураженні</a:t>
            </a:r>
            <a:r>
              <a:rPr lang="ru-RU" altLang="ru-RU" sz="2400" dirty="0"/>
              <a:t> ШКТ инфильтративною </a:t>
            </a:r>
            <a:r>
              <a:rPr lang="ru-RU" altLang="ru-RU" sz="2400" dirty="0" err="1"/>
              <a:t>пухлиною</a:t>
            </a:r>
            <a:r>
              <a:rPr lang="uk-UA" altLang="ru-RU" sz="2400" dirty="0"/>
              <a:t>.</a:t>
            </a:r>
          </a:p>
          <a:p>
            <a:pPr eaLnBrk="1" hangingPunct="1"/>
            <a:endParaRPr lang="uk-UA" altLang="ru-RU" dirty="0"/>
          </a:p>
          <a:p>
            <a:pPr eaLnBrk="1" hangingPunct="1"/>
            <a:endParaRPr lang="uk-UA" altLang="ru-RU" dirty="0"/>
          </a:p>
        </p:txBody>
      </p:sp>
      <p:sp>
        <p:nvSpPr>
          <p:cNvPr id="39940" name="Прямоугольник 5"/>
          <p:cNvSpPr>
            <a:spLocks noChangeArrowheads="1"/>
          </p:cNvSpPr>
          <p:nvPr/>
        </p:nvSpPr>
        <p:spPr bwMode="auto">
          <a:xfrm>
            <a:off x="5724525" y="5899150"/>
            <a:ext cx="19177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Рак кишки</a:t>
            </a:r>
            <a:endParaRPr lang="uk-UA" altLang="ru-RU" sz="2800"/>
          </a:p>
        </p:txBody>
      </p:sp>
      <p:pic>
        <p:nvPicPr>
          <p:cNvPr id="39941" name="Picture 2" descr="http://www.med-ed.virginia.edu/courses/rad/gi/colon/colon%20ca%20apple%20core%20les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1341438"/>
            <a:ext cx="3516313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2"/>
          <p:cNvSpPr>
            <a:spLocks noChangeArrowheads="1"/>
          </p:cNvSpPr>
          <p:nvPr/>
        </p:nvSpPr>
        <p:spPr bwMode="auto">
          <a:xfrm>
            <a:off x="566738" y="5326063"/>
            <a:ext cx="35221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/>
              <a:t>Рак </a:t>
            </a:r>
            <a:r>
              <a:rPr lang="ru-RU" altLang="ru-RU" sz="2400" dirty="0" err="1"/>
              <a:t>нисхідного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відділу</a:t>
            </a:r>
            <a:r>
              <a:rPr lang="ru-RU" altLang="ru-RU" sz="2400" dirty="0"/>
              <a:t> </a:t>
            </a:r>
          </a:p>
          <a:p>
            <a:pPr eaLnBrk="1" hangingPunct="1"/>
            <a:r>
              <a:rPr lang="ru-RU" altLang="ru-RU" sz="2400" dirty="0" err="1"/>
              <a:t>ободової</a:t>
            </a:r>
            <a:r>
              <a:rPr lang="ru-RU" altLang="ru-RU" sz="2400" dirty="0"/>
              <a:t> кишки</a:t>
            </a:r>
            <a:endParaRPr lang="uk-UA" altLang="ru-RU" sz="2400" dirty="0"/>
          </a:p>
        </p:txBody>
      </p:sp>
      <p:sp>
        <p:nvSpPr>
          <p:cNvPr id="40963" name="Прямоугольник 4"/>
          <p:cNvSpPr>
            <a:spLocks noChangeArrowheads="1"/>
          </p:cNvSpPr>
          <p:nvPr/>
        </p:nvSpPr>
        <p:spPr bwMode="auto">
          <a:xfrm>
            <a:off x="5259388" y="5856288"/>
            <a:ext cx="35718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 err="1"/>
              <a:t>Ендофітний</a:t>
            </a:r>
            <a:r>
              <a:rPr lang="ru-RU" altLang="ru-RU" sz="2400" dirty="0"/>
              <a:t> рак </a:t>
            </a:r>
            <a:r>
              <a:rPr lang="ru-RU" altLang="ru-RU" sz="2400" dirty="0" err="1"/>
              <a:t>шлунку</a:t>
            </a:r>
            <a:endParaRPr lang="uk-UA" altLang="ru-RU" sz="2400" dirty="0"/>
          </a:p>
        </p:txBody>
      </p:sp>
      <p:pic>
        <p:nvPicPr>
          <p:cNvPr id="40964" name="Picture 2" descr="http://ojeludke.ru/images/irrigoskopi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268413"/>
            <a:ext cx="5087938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4" descr="http://vmede.org/sait/content/Onkilogiya_trufanov_t1_2010/img/155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5" y="476250"/>
            <a:ext cx="3922713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1219"/>
            <a:ext cx="6660232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3600" dirty="0">
                <a:solidFill>
                  <a:schemeClr val="tx1"/>
                </a:solidFill>
              </a:rPr>
              <a:t>Синдром дифузного розширення</a:t>
            </a:r>
          </a:p>
        </p:txBody>
      </p:sp>
      <p:sp>
        <p:nvSpPr>
          <p:cNvPr id="41987" name="Прямоугольник 3"/>
          <p:cNvSpPr>
            <a:spLocks noChangeArrowheads="1"/>
          </p:cNvSpPr>
          <p:nvPr/>
        </p:nvSpPr>
        <p:spPr bwMode="auto">
          <a:xfrm>
            <a:off x="673100" y="6254750"/>
            <a:ext cx="24320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 err="1"/>
              <a:t>Ахалазія</a:t>
            </a:r>
            <a:r>
              <a:rPr lang="ru-RU" altLang="ru-RU" dirty="0"/>
              <a:t> </a:t>
            </a:r>
            <a:r>
              <a:rPr lang="ru-RU" altLang="ru-RU" dirty="0" err="1"/>
              <a:t>стравоходу</a:t>
            </a:r>
            <a:r>
              <a:rPr lang="ru-RU" altLang="ru-RU" dirty="0"/>
              <a:t> </a:t>
            </a:r>
            <a:endParaRPr lang="uk-UA" altLang="ru-RU" dirty="0"/>
          </a:p>
        </p:txBody>
      </p:sp>
      <p:sp>
        <p:nvSpPr>
          <p:cNvPr id="41988" name="Прямоугольник 2"/>
          <p:cNvSpPr>
            <a:spLocks noChangeArrowheads="1"/>
          </p:cNvSpPr>
          <p:nvPr/>
        </p:nvSpPr>
        <p:spPr bwMode="auto">
          <a:xfrm>
            <a:off x="3775075" y="1268413"/>
            <a:ext cx="5368925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uk-UA" altLang="ru-RU" sz="2200" dirty="0"/>
              <a:t>При </a:t>
            </a:r>
            <a:r>
              <a:rPr lang="uk-UA" altLang="ru-RU" sz="2200" dirty="0" err="1"/>
              <a:t>ахалазії</a:t>
            </a:r>
            <a:r>
              <a:rPr lang="uk-UA" altLang="ru-RU" sz="2200" dirty="0"/>
              <a:t> стравоходу - абдомінальний відділ представляє собою симетричну воронку з загостреним нижнім кінцем, а </a:t>
            </a:r>
            <a:r>
              <a:rPr lang="uk-UA" altLang="ru-RU" sz="2200" dirty="0" err="1"/>
              <a:t>вищерозміщені</a:t>
            </a:r>
            <a:r>
              <a:rPr lang="uk-UA" altLang="ru-RU" sz="2200" dirty="0"/>
              <a:t> відділи розширені,</a:t>
            </a:r>
          </a:p>
          <a:p>
            <a:pPr eaLnBrk="1" hangingPunct="1">
              <a:buFontTx/>
              <a:buChar char="-"/>
            </a:pPr>
            <a:r>
              <a:rPr lang="uk-UA" altLang="ru-RU" sz="2200" dirty="0"/>
              <a:t>При стенозі вихідного відділу </a:t>
            </a:r>
            <a:r>
              <a:rPr lang="uk-UA" altLang="ru-RU" sz="2200" dirty="0" err="1"/>
              <a:t>шлунка</a:t>
            </a:r>
            <a:r>
              <a:rPr lang="uk-UA" altLang="ru-RU" sz="2200" dirty="0"/>
              <a:t> на </a:t>
            </a:r>
            <a:r>
              <a:rPr lang="uk-UA" altLang="ru-RU" sz="2200" dirty="0" err="1"/>
              <a:t>грунті</a:t>
            </a:r>
            <a:r>
              <a:rPr lang="uk-UA" altLang="ru-RU" sz="2200" dirty="0"/>
              <a:t> виразкової деформації цибулини і петлі ДПК або раку вихідного відділу </a:t>
            </a:r>
            <a:r>
              <a:rPr lang="uk-UA" altLang="ru-RU" sz="2200" dirty="0" err="1"/>
              <a:t>шлунка</a:t>
            </a:r>
            <a:r>
              <a:rPr lang="uk-UA" altLang="ru-RU" sz="2200" dirty="0"/>
              <a:t>, кишечника - в результаті механічної або динамічної непрохідності,</a:t>
            </a:r>
          </a:p>
          <a:p>
            <a:pPr eaLnBrk="1" hangingPunct="1">
              <a:buFontTx/>
              <a:buChar char="-"/>
            </a:pPr>
            <a:r>
              <a:rPr lang="uk-UA" altLang="ru-RU" sz="2200" dirty="0" err="1"/>
              <a:t>престенотичне</a:t>
            </a:r>
            <a:r>
              <a:rPr lang="uk-UA" altLang="ru-RU" sz="2200" dirty="0"/>
              <a:t> розширення при </a:t>
            </a:r>
            <a:r>
              <a:rPr lang="uk-UA" altLang="ru-RU" sz="2200" dirty="0" err="1"/>
              <a:t>рубцовому</a:t>
            </a:r>
            <a:r>
              <a:rPr lang="uk-UA" altLang="ru-RU" sz="2200" dirty="0"/>
              <a:t> або пухлинному стенозі кишки.</a:t>
            </a:r>
          </a:p>
        </p:txBody>
      </p:sp>
      <p:pic>
        <p:nvPicPr>
          <p:cNvPr id="41989" name="Picture 2" descr="http://radiographia.ru/sites/default/files/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0"/>
            <a:ext cx="2762250" cy="627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D:\Наташа\Студенты\Рентген для студ 3 курс\Картинки для лекций\ЖКТ\Дивертикул пищевод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1628775"/>
            <a:ext cx="445928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19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3600" dirty="0">
                <a:solidFill>
                  <a:schemeClr val="tx1"/>
                </a:solidFill>
              </a:rPr>
              <a:t>Синдром локального розширення</a:t>
            </a:r>
          </a:p>
        </p:txBody>
      </p:sp>
      <p:sp>
        <p:nvSpPr>
          <p:cNvPr id="43012" name="Прямоугольник 3"/>
          <p:cNvSpPr>
            <a:spLocks noChangeArrowheads="1"/>
          </p:cNvSpPr>
          <p:nvPr/>
        </p:nvSpPr>
        <p:spPr bwMode="auto">
          <a:xfrm>
            <a:off x="57150" y="1492250"/>
            <a:ext cx="8991600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b="1" dirty="0">
                <a:solidFill>
                  <a:srgbClr val="FFFF00"/>
                </a:solidFill>
              </a:rPr>
              <a:t>П</a:t>
            </a:r>
            <a:r>
              <a:rPr lang="ru-RU" altLang="ru-RU" sz="2800" b="1" dirty="0" err="1">
                <a:solidFill>
                  <a:srgbClr val="FFFF00"/>
                </a:solidFill>
              </a:rPr>
              <a:t>ульсивний</a:t>
            </a:r>
            <a:r>
              <a:rPr lang="ru-RU" altLang="ru-RU" sz="2800" b="1" dirty="0">
                <a:solidFill>
                  <a:srgbClr val="FFFF00"/>
                </a:solidFill>
              </a:rPr>
              <a:t> </a:t>
            </a:r>
            <a:r>
              <a:rPr lang="ru-RU" altLang="ru-RU" sz="2400" dirty="0"/>
              <a:t>- </a:t>
            </a:r>
            <a:r>
              <a:rPr lang="ru-RU" altLang="ru-RU" sz="2400" dirty="0" err="1"/>
              <a:t>має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пра</a:t>
            </a:r>
            <a:r>
              <a:rPr lang="ru-RU" altLang="ru-RU" sz="2400" dirty="0"/>
              <a:t>-</a:t>
            </a:r>
          </a:p>
          <a:p>
            <a:pPr eaLnBrk="1" hangingPunct="1"/>
            <a:r>
              <a:rPr lang="ru-RU" altLang="ru-RU" sz="2400" dirty="0" err="1"/>
              <a:t>вильно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кулясту</a:t>
            </a:r>
            <a:r>
              <a:rPr lang="ru-RU" altLang="ru-RU" sz="2400" dirty="0"/>
              <a:t> форму,</a:t>
            </a:r>
          </a:p>
          <a:p>
            <a:pPr eaLnBrk="1" hangingPunct="1"/>
            <a:r>
              <a:rPr lang="ru-RU" altLang="ru-RU" sz="2400" dirty="0" err="1"/>
              <a:t>рівні</a:t>
            </a:r>
            <a:r>
              <a:rPr lang="ru-RU" altLang="ru-RU" sz="2400" dirty="0"/>
              <a:t> й </a:t>
            </a:r>
            <a:r>
              <a:rPr lang="ru-RU" altLang="ru-RU" sz="2400" dirty="0" err="1"/>
              <a:t>чіткі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контури</a:t>
            </a:r>
            <a:r>
              <a:rPr lang="ru-RU" altLang="ru-RU" sz="2400" dirty="0"/>
              <a:t>,</a:t>
            </a:r>
          </a:p>
          <a:p>
            <a:pPr eaLnBrk="1" hangingPunct="1"/>
            <a:r>
              <a:rPr lang="ru-RU" altLang="ru-RU" sz="2400" dirty="0" err="1"/>
              <a:t>з'єднується</a:t>
            </a:r>
            <a:r>
              <a:rPr lang="ru-RU" altLang="ru-RU" sz="2400" dirty="0"/>
              <a:t> з </a:t>
            </a:r>
            <a:r>
              <a:rPr lang="ru-RU" altLang="ru-RU" sz="2400" dirty="0" err="1"/>
              <a:t>просвітом</a:t>
            </a:r>
            <a:endParaRPr lang="ru-RU" altLang="ru-RU" sz="2400" dirty="0"/>
          </a:p>
          <a:p>
            <a:pPr eaLnBrk="1" hangingPunct="1"/>
            <a:r>
              <a:rPr lang="ru-RU" altLang="ru-RU" sz="2400" dirty="0" err="1"/>
              <a:t>травної</a:t>
            </a:r>
            <a:endParaRPr lang="ru-RU" altLang="ru-RU" sz="2400" dirty="0"/>
          </a:p>
          <a:p>
            <a:pPr eaLnBrk="1" hangingPunct="1"/>
            <a:r>
              <a:rPr lang="ru-RU" altLang="ru-RU" sz="2400" dirty="0"/>
              <a:t>трубки «</a:t>
            </a:r>
            <a:r>
              <a:rPr lang="ru-RU" altLang="ru-RU" sz="2400" dirty="0" err="1"/>
              <a:t>шийкою</a:t>
            </a:r>
            <a:r>
              <a:rPr lang="ru-RU" altLang="ru-RU" sz="2400" dirty="0"/>
              <a:t>».</a:t>
            </a:r>
          </a:p>
          <a:p>
            <a:pPr eaLnBrk="1" hangingPunct="1"/>
            <a:endParaRPr lang="ru-RU" altLang="ru-RU" sz="2400" b="1" dirty="0">
              <a:solidFill>
                <a:srgbClr val="FFFF00"/>
              </a:solidFill>
            </a:endParaRPr>
          </a:p>
          <a:p>
            <a:pPr eaLnBrk="1" hangingPunct="1"/>
            <a:r>
              <a:rPr lang="ru-RU" altLang="ru-RU" sz="2800" b="1" dirty="0" err="1">
                <a:solidFill>
                  <a:srgbClr val="FFFF00"/>
                </a:solidFill>
              </a:rPr>
              <a:t>Тракційний</a:t>
            </a:r>
            <a:r>
              <a:rPr lang="ru-RU" altLang="ru-RU" sz="2400" dirty="0"/>
              <a:t> - </a:t>
            </a:r>
            <a:r>
              <a:rPr lang="ru-RU" altLang="ru-RU" sz="2400" dirty="0" err="1"/>
              <a:t>неправильної</a:t>
            </a:r>
            <a:endParaRPr lang="ru-RU" altLang="ru-RU" sz="2400" dirty="0"/>
          </a:p>
          <a:p>
            <a:pPr eaLnBrk="1" hangingPunct="1"/>
            <a:r>
              <a:rPr lang="ru-RU" altLang="ru-RU" sz="2400" dirty="0" err="1"/>
              <a:t>трикутної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форми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шийка</a:t>
            </a:r>
            <a:endParaRPr lang="ru-RU" altLang="ru-RU" sz="2400" dirty="0"/>
          </a:p>
          <a:p>
            <a:pPr eaLnBrk="1" hangingPunct="1"/>
            <a:r>
              <a:rPr lang="ru-RU" altLang="ru-RU" sz="2400" dirty="0" err="1"/>
              <a:t>відсутня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вхід</a:t>
            </a:r>
            <a:r>
              <a:rPr lang="ru-RU" altLang="ru-RU" sz="2400" dirty="0"/>
              <a:t> широкий. </a:t>
            </a:r>
          </a:p>
          <a:p>
            <a:pPr eaLnBrk="1" hangingPunct="1"/>
            <a:endParaRPr lang="uk-UA" altLang="ru-RU" sz="2400" dirty="0"/>
          </a:p>
          <a:p>
            <a:pPr eaLnBrk="1" hangingPunct="1"/>
            <a:r>
              <a:rPr lang="ru-RU" altLang="ru-RU" sz="2400" dirty="0" err="1"/>
              <a:t>Ускладнення</a:t>
            </a:r>
            <a:r>
              <a:rPr lang="ru-RU" altLang="ru-RU" sz="2400" dirty="0"/>
              <a:t>: </a:t>
            </a:r>
            <a:r>
              <a:rPr lang="ru-RU" altLang="ru-RU" sz="2400" dirty="0" err="1"/>
              <a:t>дивертикуліт</a:t>
            </a:r>
            <a:r>
              <a:rPr lang="ru-RU" altLang="ru-RU" sz="2400" dirty="0"/>
              <a:t>, при</a:t>
            </a:r>
          </a:p>
          <a:p>
            <a:pPr eaLnBrk="1" hangingPunct="1"/>
            <a:r>
              <a:rPr lang="ru-RU" altLang="ru-RU" sz="2400" dirty="0" err="1"/>
              <a:t>якому</a:t>
            </a:r>
            <a:r>
              <a:rPr lang="ru-RU" altLang="ru-RU" sz="2400" dirty="0"/>
              <a:t> в </a:t>
            </a:r>
            <a:r>
              <a:rPr lang="ru-RU" altLang="ru-RU" sz="2400" dirty="0" err="1"/>
              <a:t>дивертикулі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скупчується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рідина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слиз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їжа</a:t>
            </a:r>
            <a:r>
              <a:rPr lang="ru-RU" altLang="ru-RU" sz="2400" dirty="0"/>
              <a:t> з симптомом </a:t>
            </a:r>
            <a:r>
              <a:rPr lang="ru-RU" altLang="ru-RU" sz="2400" dirty="0" err="1"/>
              <a:t>тришаровості</a:t>
            </a:r>
            <a:r>
              <a:rPr lang="ru-RU" altLang="ru-RU" sz="2400" dirty="0"/>
              <a:t> - </a:t>
            </a:r>
            <a:r>
              <a:rPr lang="ru-RU" altLang="ru-RU" sz="2400" dirty="0" err="1"/>
              <a:t>барій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рідина</a:t>
            </a:r>
            <a:r>
              <a:rPr lang="ru-RU" altLang="ru-RU" sz="2400" dirty="0"/>
              <a:t>, газ.</a:t>
            </a:r>
            <a:endParaRPr lang="uk-UA" altLang="ru-RU" dirty="0"/>
          </a:p>
        </p:txBody>
      </p:sp>
      <p:sp>
        <p:nvSpPr>
          <p:cNvPr id="43013" name="Прямоугольник 2"/>
          <p:cNvSpPr>
            <a:spLocks noChangeArrowheads="1"/>
          </p:cNvSpPr>
          <p:nvPr/>
        </p:nvSpPr>
        <p:spPr bwMode="auto">
          <a:xfrm>
            <a:off x="173038" y="598488"/>
            <a:ext cx="88185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FF00"/>
                </a:solidFill>
              </a:rPr>
              <a:t>Дивертикул</a:t>
            </a:r>
            <a:r>
              <a:rPr lang="ru-RU" altLang="ru-RU" sz="2800" dirty="0">
                <a:solidFill>
                  <a:srgbClr val="FFFF00"/>
                </a:solidFill>
              </a:rPr>
              <a:t> </a:t>
            </a:r>
            <a:r>
              <a:rPr lang="ru-RU" altLang="ru-RU" sz="2600" dirty="0"/>
              <a:t>- </a:t>
            </a:r>
            <a:r>
              <a:rPr lang="ru-RU" altLang="ru-RU" sz="2600" dirty="0" err="1"/>
              <a:t>випинання</a:t>
            </a:r>
            <a:r>
              <a:rPr lang="ru-RU" altLang="ru-RU" sz="2600" dirty="0"/>
              <a:t> </a:t>
            </a:r>
            <a:r>
              <a:rPr lang="ru-RU" altLang="ru-RU" sz="2600" dirty="0" err="1"/>
              <a:t>слизової</a:t>
            </a:r>
            <a:r>
              <a:rPr lang="ru-RU" altLang="ru-RU" sz="2600" dirty="0"/>
              <a:t> </a:t>
            </a:r>
            <a:r>
              <a:rPr lang="ru-RU" altLang="ru-RU" sz="2600" dirty="0" err="1"/>
              <a:t>оболонки</a:t>
            </a:r>
            <a:r>
              <a:rPr lang="ru-RU" altLang="ru-RU" sz="2600" dirty="0"/>
              <a:t> разом з </a:t>
            </a:r>
            <a:r>
              <a:rPr lang="ru-RU" altLang="ru-RU" sz="2600" dirty="0" err="1"/>
              <a:t>підслизовими</a:t>
            </a:r>
            <a:r>
              <a:rPr lang="ru-RU" altLang="ru-RU" sz="2600" dirty="0"/>
              <a:t> шарами </a:t>
            </a:r>
            <a:r>
              <a:rPr lang="ru-RU" altLang="ru-RU" sz="2600" dirty="0" err="1"/>
              <a:t>або</a:t>
            </a:r>
            <a:r>
              <a:rPr lang="ru-RU" altLang="ru-RU" sz="2600" dirty="0"/>
              <a:t> без них.</a:t>
            </a:r>
            <a:endParaRPr lang="uk-UA" altLang="ru-RU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976313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400" dirty="0">
                <a:solidFill>
                  <a:schemeClr val="tx1"/>
                </a:solidFill>
                <a:ea typeface="+mn-ea"/>
                <a:cs typeface="+mn-cs"/>
              </a:rPr>
              <a:t>Рентген </a:t>
            </a:r>
            <a:r>
              <a:rPr lang="ru-RU" sz="4400" dirty="0" err="1">
                <a:solidFill>
                  <a:schemeClr val="tx1"/>
                </a:solidFill>
                <a:ea typeface="+mn-ea"/>
                <a:cs typeface="+mn-cs"/>
              </a:rPr>
              <a:t>дослідження</a:t>
            </a:r>
            <a:r>
              <a:rPr lang="ru-RU" sz="4400" dirty="0">
                <a:solidFill>
                  <a:schemeClr val="tx1"/>
                </a:solidFill>
                <a:ea typeface="+mn-ea"/>
                <a:cs typeface="+mn-cs"/>
              </a:rPr>
              <a:t> ШКТ: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341438"/>
            <a:ext cx="8750300" cy="4535487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Clr>
                <a:srgbClr val="FFFF00"/>
              </a:buClr>
              <a:buFont typeface="Trebuchet MS" pitchFamily="34" charset="0"/>
              <a:buAutoNum type="arabicPeriod"/>
              <a:defRPr/>
            </a:pPr>
            <a:r>
              <a:rPr lang="ru-RU" sz="3400" b="1" dirty="0" err="1">
                <a:solidFill>
                  <a:srgbClr val="FFFF00"/>
                </a:solidFill>
              </a:rPr>
              <a:t>Оглядова</a:t>
            </a:r>
            <a:r>
              <a:rPr lang="ru-RU" sz="3400" b="1" dirty="0">
                <a:solidFill>
                  <a:srgbClr val="FFFF00"/>
                </a:solidFill>
              </a:rPr>
              <a:t> </a:t>
            </a:r>
            <a:r>
              <a:rPr lang="ru-RU" sz="3400" b="1" dirty="0" err="1">
                <a:solidFill>
                  <a:srgbClr val="FFFF00"/>
                </a:solidFill>
              </a:rPr>
              <a:t>рентгеноскопія</a:t>
            </a:r>
            <a:r>
              <a:rPr lang="ru-RU" sz="3400" b="1" dirty="0">
                <a:solidFill>
                  <a:srgbClr val="FFFF00"/>
                </a:solidFill>
              </a:rPr>
              <a:t> </a:t>
            </a:r>
            <a:r>
              <a:rPr lang="ru-RU" sz="3400" b="1" dirty="0" err="1">
                <a:solidFill>
                  <a:srgbClr val="FFFF00"/>
                </a:solidFill>
              </a:rPr>
              <a:t>або</a:t>
            </a:r>
            <a:r>
              <a:rPr lang="ru-RU" sz="3400" b="1" dirty="0">
                <a:solidFill>
                  <a:srgbClr val="FFFF00"/>
                </a:solidFill>
              </a:rPr>
              <a:t> </a:t>
            </a:r>
            <a:r>
              <a:rPr lang="ru-RU" sz="3400" b="1" dirty="0" err="1">
                <a:solidFill>
                  <a:srgbClr val="FFFF00"/>
                </a:solidFill>
              </a:rPr>
              <a:t>графія</a:t>
            </a:r>
            <a:r>
              <a:rPr lang="ru-RU" sz="3400" b="1" dirty="0">
                <a:solidFill>
                  <a:srgbClr val="FFFF00"/>
                </a:solidFill>
              </a:rPr>
              <a:t> </a:t>
            </a:r>
            <a:r>
              <a:rPr lang="ru-RU" sz="3400" b="1" dirty="0" err="1">
                <a:solidFill>
                  <a:srgbClr val="FFFF00"/>
                </a:solidFill>
              </a:rPr>
              <a:t>органів</a:t>
            </a:r>
            <a:r>
              <a:rPr lang="ru-RU" sz="3400" b="1" dirty="0">
                <a:solidFill>
                  <a:srgbClr val="FFFF00"/>
                </a:solidFill>
              </a:rPr>
              <a:t> </a:t>
            </a:r>
            <a:r>
              <a:rPr lang="ru-RU" sz="3400" b="1" dirty="0" err="1">
                <a:solidFill>
                  <a:srgbClr val="FFFF00"/>
                </a:solidFill>
              </a:rPr>
              <a:t>грудної</a:t>
            </a:r>
            <a:r>
              <a:rPr lang="ru-RU" sz="3400" b="1" dirty="0">
                <a:solidFill>
                  <a:srgbClr val="FFFF00"/>
                </a:solidFill>
              </a:rPr>
              <a:t> та </a:t>
            </a:r>
            <a:r>
              <a:rPr lang="ru-RU" sz="3400" b="1" dirty="0" err="1">
                <a:solidFill>
                  <a:srgbClr val="FFFF00"/>
                </a:solidFill>
              </a:rPr>
              <a:t>черевної</a:t>
            </a:r>
            <a:r>
              <a:rPr lang="ru-RU" sz="3400" b="1" dirty="0">
                <a:solidFill>
                  <a:srgbClr val="FFFF00"/>
                </a:solidFill>
              </a:rPr>
              <a:t> </a:t>
            </a:r>
            <a:r>
              <a:rPr lang="ru-RU" sz="3400" b="1" dirty="0" err="1">
                <a:solidFill>
                  <a:srgbClr val="FFFF00"/>
                </a:solidFill>
              </a:rPr>
              <a:t>порожнини</a:t>
            </a:r>
            <a:r>
              <a:rPr lang="ru-RU" sz="3400" b="1" dirty="0">
                <a:solidFill>
                  <a:srgbClr val="FFFF00"/>
                </a:solidFill>
              </a:rPr>
              <a:t>,</a:t>
            </a:r>
          </a:p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  <a:defRPr/>
            </a:pPr>
            <a:r>
              <a:rPr lang="ru-RU" sz="2800" b="1" dirty="0" err="1">
                <a:solidFill>
                  <a:schemeClr val="tx1"/>
                </a:solidFill>
              </a:rPr>
              <a:t>т.я</a:t>
            </a:r>
            <a:r>
              <a:rPr lang="ru-RU" sz="2800" b="1" dirty="0">
                <a:solidFill>
                  <a:schemeClr val="tx1"/>
                </a:solidFill>
              </a:rPr>
              <a:t>. </a:t>
            </a:r>
            <a:r>
              <a:rPr lang="ru-RU" sz="2800" b="1" dirty="0" err="1">
                <a:solidFill>
                  <a:schemeClr val="tx1"/>
                </a:solidFill>
              </a:rPr>
              <a:t>багато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захворювань</a:t>
            </a:r>
            <a:r>
              <a:rPr lang="ru-RU" sz="2800" b="1" dirty="0">
                <a:solidFill>
                  <a:schemeClr val="tx1"/>
                </a:solidFill>
              </a:rPr>
              <a:t> і </a:t>
            </a:r>
            <a:r>
              <a:rPr lang="ru-RU" sz="2800" b="1" dirty="0" err="1">
                <a:solidFill>
                  <a:schemeClr val="tx1"/>
                </a:solidFill>
              </a:rPr>
              <a:t>пошкоджень</a:t>
            </a:r>
            <a:r>
              <a:rPr lang="ru-RU" sz="2800" b="1" dirty="0">
                <a:solidFill>
                  <a:schemeClr val="tx1"/>
                </a:solidFill>
              </a:rPr>
              <a:t> ШКТ </a:t>
            </a:r>
            <a:r>
              <a:rPr lang="ru-RU" sz="2800" b="1" dirty="0" err="1">
                <a:solidFill>
                  <a:schemeClr val="tx1"/>
                </a:solidFill>
              </a:rPr>
              <a:t>можуть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викликати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реакцію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легень</a:t>
            </a:r>
            <a:r>
              <a:rPr lang="ru-RU" sz="2800" b="1" dirty="0">
                <a:solidFill>
                  <a:schemeClr val="tx1"/>
                </a:solidFill>
              </a:rPr>
              <a:t> і </a:t>
            </a:r>
            <a:r>
              <a:rPr lang="ru-RU" sz="2800" b="1" dirty="0" err="1">
                <a:solidFill>
                  <a:schemeClr val="tx1"/>
                </a:solidFill>
              </a:rPr>
              <a:t>плеври</a:t>
            </a:r>
            <a:r>
              <a:rPr lang="ru-RU" sz="2800" b="1" dirty="0">
                <a:solidFill>
                  <a:schemeClr val="tx1"/>
                </a:solidFill>
              </a:rPr>
              <a:t>, </a:t>
            </a:r>
            <a:r>
              <a:rPr lang="ru-RU" sz="2800" b="1" dirty="0" err="1">
                <a:solidFill>
                  <a:schemeClr val="tx1"/>
                </a:solidFill>
              </a:rPr>
              <a:t>захворювання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стравоходу</a:t>
            </a:r>
            <a:r>
              <a:rPr lang="ru-RU" sz="2800" b="1" dirty="0">
                <a:solidFill>
                  <a:schemeClr val="tx1"/>
                </a:solidFill>
              </a:rPr>
              <a:t>, </a:t>
            </a:r>
            <a:r>
              <a:rPr lang="ru-RU" sz="2800" b="1" dirty="0" err="1">
                <a:solidFill>
                  <a:schemeClr val="tx1"/>
                </a:solidFill>
              </a:rPr>
              <a:t>можуть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змістити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сусідні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органи</a:t>
            </a:r>
            <a:r>
              <a:rPr lang="ru-RU" sz="2800" b="1" dirty="0">
                <a:solidFill>
                  <a:schemeClr val="tx1"/>
                </a:solidFill>
              </a:rPr>
              <a:t> і </a:t>
            </a:r>
            <a:r>
              <a:rPr lang="ru-RU" sz="2800" b="1" dirty="0" err="1">
                <a:solidFill>
                  <a:schemeClr val="tx1"/>
                </a:solidFill>
              </a:rPr>
              <a:t>деформувати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середостіння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  <a:defRPr/>
            </a:pPr>
            <a:r>
              <a:rPr lang="ru-RU" sz="2800" b="1" dirty="0">
                <a:solidFill>
                  <a:schemeClr val="tx1"/>
                </a:solidFill>
              </a:rPr>
              <a:t>                          і </a:t>
            </a:r>
            <a:r>
              <a:rPr lang="ru-RU" sz="2800" b="1" dirty="0" err="1">
                <a:solidFill>
                  <a:schemeClr val="tx1"/>
                </a:solidFill>
              </a:rPr>
              <a:t>обов'язково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Clr>
                <a:srgbClr val="FFFF00"/>
              </a:buClr>
              <a:buNone/>
              <a:defRPr/>
            </a:pPr>
            <a:r>
              <a:rPr lang="ru-RU" sz="3600" b="1" dirty="0">
                <a:solidFill>
                  <a:schemeClr val="tx1"/>
                </a:solidFill>
              </a:rPr>
              <a:t>при </a:t>
            </a:r>
            <a:r>
              <a:rPr lang="ru-RU" sz="3600" b="1" dirty="0" err="1">
                <a:solidFill>
                  <a:schemeClr val="tx1"/>
                </a:solidFill>
              </a:rPr>
              <a:t>ургентній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b="1" dirty="0" err="1">
                <a:solidFill>
                  <a:schemeClr val="tx1"/>
                </a:solidFill>
              </a:rPr>
              <a:t>патології</a:t>
            </a:r>
            <a:r>
              <a:rPr lang="ru-RU" sz="3600" b="1" dirty="0">
                <a:solidFill>
                  <a:schemeClr val="tx1"/>
                </a:solidFill>
              </a:rPr>
              <a:t>!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092" y="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3600" dirty="0">
                <a:solidFill>
                  <a:schemeClr val="tx1"/>
                </a:solidFill>
              </a:rPr>
              <a:t>                Симптом ніші</a:t>
            </a:r>
            <a:br>
              <a:rPr lang="uk-UA" sz="3600" dirty="0">
                <a:solidFill>
                  <a:schemeClr val="tx1"/>
                </a:solidFill>
              </a:rPr>
            </a:br>
            <a:r>
              <a:rPr lang="uk-UA" sz="3600" dirty="0">
                <a:solidFill>
                  <a:schemeClr val="tx1"/>
                </a:solidFill>
              </a:rPr>
              <a:t>ніша на контурі</a:t>
            </a:r>
          </a:p>
        </p:txBody>
      </p:sp>
      <p:pic>
        <p:nvPicPr>
          <p:cNvPr id="44035" name="Picture 2" descr="image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5" r="54579" b="8830"/>
          <a:stretch>
            <a:fillRect/>
          </a:stretch>
        </p:blipFill>
        <p:spPr bwMode="auto">
          <a:xfrm>
            <a:off x="319088" y="2046288"/>
            <a:ext cx="2200275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Прямоугольник 2"/>
          <p:cNvSpPr>
            <a:spLocks noChangeArrowheads="1"/>
          </p:cNvSpPr>
          <p:nvPr/>
        </p:nvSpPr>
        <p:spPr bwMode="auto">
          <a:xfrm>
            <a:off x="179388" y="2854325"/>
            <a:ext cx="4679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/>
              <a:t>       </a:t>
            </a:r>
            <a:endParaRPr lang="uk-UA" altLang="ru-RU" sz="3200"/>
          </a:p>
        </p:txBody>
      </p:sp>
      <p:pic>
        <p:nvPicPr>
          <p:cNvPr id="44037" name="Picture 6" descr="http://vmede.org/sait/content/Onkilogiya_ilasova_2009/6_files/mb4_01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357313"/>
            <a:ext cx="3921125" cy="542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www.polismed.com/upfiles/other/artgen/1/sm_973545001359924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352742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6" descr="http://www.polismed.com/upfiles/other/artgen/1/sm_6901980013599605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939925"/>
            <a:ext cx="427355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836712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Ніша на рельєфі</a:t>
            </a:r>
          </a:p>
        </p:txBody>
      </p:sp>
      <p:pic>
        <p:nvPicPr>
          <p:cNvPr id="46083" name="Picture 3" descr="D:\Наташа\Студенты\Рентген для студ 3 курс\Картинки для лекций\ЖКТ\Ниша на релье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1" b="9953"/>
          <a:stretch>
            <a:fillRect/>
          </a:stretch>
        </p:blipFill>
        <p:spPr bwMode="auto">
          <a:xfrm>
            <a:off x="2195513" y="2349500"/>
            <a:ext cx="3970337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512511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Дефект наповнення</a:t>
            </a:r>
          </a:p>
        </p:txBody>
      </p:sp>
      <p:sp>
        <p:nvSpPr>
          <p:cNvPr id="47107" name="Прямоугольник 5"/>
          <p:cNvSpPr>
            <a:spLocks noChangeArrowheads="1"/>
          </p:cNvSpPr>
          <p:nvPr/>
        </p:nvSpPr>
        <p:spPr bwMode="auto">
          <a:xfrm>
            <a:off x="1943100" y="1381125"/>
            <a:ext cx="48093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/>
              <a:t> поперечно-</a:t>
            </a:r>
            <a:r>
              <a:rPr lang="ru-RU" altLang="ru-RU" sz="2800" dirty="0" err="1"/>
              <a:t>ободової</a:t>
            </a:r>
            <a:r>
              <a:rPr lang="ru-RU" altLang="ru-RU" sz="2800" dirty="0"/>
              <a:t> кишки</a:t>
            </a:r>
            <a:endParaRPr lang="uk-UA" altLang="ru-RU" sz="2800" dirty="0"/>
          </a:p>
        </p:txBody>
      </p:sp>
      <p:pic>
        <p:nvPicPr>
          <p:cNvPr id="47108" name="Picture 2" descr="http://budzdorovstarina.ru/wp-content/uploads/2012/03/1332328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1939925"/>
            <a:ext cx="6313488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Наташа\Студенты\Для студентов\Фото-видео УЗИ\mts - заб. к-ка\181526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92150"/>
            <a:ext cx="62103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198296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Пухлина кишечника</a:t>
            </a:r>
          </a:p>
        </p:txBody>
      </p:sp>
      <p:pic>
        <p:nvPicPr>
          <p:cNvPr id="48132" name="Picture 3" descr="D:\Наташа\Студенты\Для студентов\Фото-видео УЗИ\mts - заб. к-ка\181529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205038"/>
            <a:ext cx="5345112" cy="465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Дислокація</a:t>
            </a:r>
            <a:r>
              <a:rPr lang="ru-RU" dirty="0">
                <a:solidFill>
                  <a:schemeClr val="tx1"/>
                </a:solidFill>
              </a:rPr>
              <a:t> органу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0963" name="Прямоугольник 2"/>
          <p:cNvSpPr>
            <a:spLocks noChangeArrowheads="1"/>
          </p:cNvSpPr>
          <p:nvPr/>
        </p:nvSpPr>
        <p:spPr bwMode="auto">
          <a:xfrm>
            <a:off x="107950" y="1052513"/>
            <a:ext cx="9036050" cy="22467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457200" indent="-457200">
              <a:buFontTx/>
              <a:buChar char="-"/>
              <a:defRPr/>
            </a:pPr>
            <a:r>
              <a:rPr lang="uk-UA" sz="2800" dirty="0">
                <a:cs typeface="Arial" charset="0"/>
              </a:rPr>
              <a:t>зміна положення </a:t>
            </a:r>
            <a:r>
              <a:rPr lang="ru-RU" sz="2800" dirty="0">
                <a:cs typeface="Arial" charset="0"/>
              </a:rPr>
              <a:t>органу при </a:t>
            </a:r>
            <a:r>
              <a:rPr lang="ru-RU" sz="2800" dirty="0" err="1">
                <a:cs typeface="Arial" charset="0"/>
              </a:rPr>
              <a:t>відтискуванні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його</a:t>
            </a:r>
            <a:r>
              <a:rPr lang="ru-RU" sz="2800" dirty="0">
                <a:cs typeface="Arial" charset="0"/>
              </a:rPr>
              <a:t> будь-</a:t>
            </a:r>
            <a:r>
              <a:rPr lang="ru-RU" sz="2800" dirty="0" err="1">
                <a:cs typeface="Arial" charset="0"/>
              </a:rPr>
              <a:t>яким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патологічним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утворенням</a:t>
            </a:r>
            <a:r>
              <a:rPr lang="ru-RU" sz="2800" dirty="0">
                <a:cs typeface="Arial" charset="0"/>
              </a:rPr>
              <a:t>, при </a:t>
            </a:r>
            <a:r>
              <a:rPr lang="ru-RU" sz="2800" dirty="0" err="1">
                <a:cs typeface="Arial" charset="0"/>
              </a:rPr>
              <a:t>зменшенні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обсягу</a:t>
            </a:r>
            <a:r>
              <a:rPr lang="ru-RU" sz="2800" dirty="0">
                <a:cs typeface="Arial" charset="0"/>
              </a:rPr>
              <a:t> </a:t>
            </a:r>
          </a:p>
          <a:p>
            <a:pPr>
              <a:defRPr/>
            </a:pPr>
            <a:r>
              <a:rPr lang="ru-RU" sz="2800" dirty="0" err="1">
                <a:cs typeface="Arial" charset="0"/>
              </a:rPr>
              <a:t>поруч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розташованих</a:t>
            </a:r>
            <a:r>
              <a:rPr lang="ru-RU" sz="2800" dirty="0">
                <a:cs typeface="Arial" charset="0"/>
              </a:rPr>
              <a:t> </a:t>
            </a:r>
          </a:p>
          <a:p>
            <a:pPr>
              <a:defRPr/>
            </a:pPr>
            <a:r>
              <a:rPr lang="ru-RU" sz="2800" dirty="0">
                <a:cs typeface="Arial" charset="0"/>
              </a:rPr>
              <a:t>структур.</a:t>
            </a:r>
            <a:endParaRPr lang="uk-UA" sz="2800" dirty="0">
              <a:cs typeface="Arial" charset="0"/>
            </a:endParaRPr>
          </a:p>
        </p:txBody>
      </p:sp>
      <p:pic>
        <p:nvPicPr>
          <p:cNvPr id="49156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75" y="2000250"/>
            <a:ext cx="3529013" cy="481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0825" y="4487863"/>
            <a:ext cx="394335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зміщення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стравоходу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(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вказано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стрілкою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) при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дузі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аорти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що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лежить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справа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3821"/>
            <a:ext cx="9143999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Порушення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функції</a:t>
            </a:r>
            <a:r>
              <a:rPr lang="ru-RU" dirty="0">
                <a:solidFill>
                  <a:schemeClr val="tx1"/>
                </a:solidFill>
              </a:rPr>
              <a:t> органу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0179" name="Прямоугольник 2"/>
          <p:cNvSpPr>
            <a:spLocks noChangeArrowheads="1"/>
          </p:cNvSpPr>
          <p:nvPr/>
        </p:nvSpPr>
        <p:spPr bwMode="auto">
          <a:xfrm>
            <a:off x="107950" y="981075"/>
            <a:ext cx="9036050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200" b="1" dirty="0">
                <a:solidFill>
                  <a:srgbClr val="FFFF00"/>
                </a:solidFill>
              </a:rPr>
              <a:t>Відсутність перистальтики</a:t>
            </a:r>
            <a:r>
              <a:rPr lang="uk-UA" altLang="ru-RU" sz="3200" dirty="0">
                <a:solidFill>
                  <a:srgbClr val="FFFF00"/>
                </a:solidFill>
              </a:rPr>
              <a:t>: </a:t>
            </a:r>
            <a:r>
              <a:rPr lang="uk-UA" altLang="ru-RU" sz="2800" dirty="0"/>
              <a:t>наслідок проростання стінки органу пухлиною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атонії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стравоходу</a:t>
            </a:r>
            <a:r>
              <a:rPr lang="ru-RU" altLang="ru-RU" sz="2800" dirty="0"/>
              <a:t> на </a:t>
            </a:r>
            <a:r>
              <a:rPr lang="ru-RU" altLang="ru-RU" sz="2800" dirty="0" err="1"/>
              <a:t>грунті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порушення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іннервації</a:t>
            </a:r>
            <a:r>
              <a:rPr lang="ru-RU" altLang="ru-RU" sz="2800" dirty="0"/>
              <a:t>, при </a:t>
            </a:r>
            <a:r>
              <a:rPr lang="ru-RU" altLang="ru-RU" sz="2800" dirty="0" err="1"/>
              <a:t>стенозі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воротаря</a:t>
            </a:r>
            <a:r>
              <a:rPr lang="ru-RU" altLang="ru-RU" sz="2800" dirty="0"/>
              <a:t>.</a:t>
            </a:r>
          </a:p>
          <a:p>
            <a:pPr eaLnBrk="1" hangingPunct="1"/>
            <a:endParaRPr lang="uk-UA" altLang="ru-RU" sz="3200" dirty="0">
              <a:solidFill>
                <a:srgbClr val="FFFF00"/>
              </a:solidFill>
            </a:endParaRPr>
          </a:p>
          <a:p>
            <a:pPr eaLnBrk="1" hangingPunct="1"/>
            <a:r>
              <a:rPr lang="uk-UA" altLang="ru-RU" sz="3200" b="1" dirty="0">
                <a:solidFill>
                  <a:srgbClr val="FFFF00"/>
                </a:solidFill>
              </a:rPr>
              <a:t>Уповільнення евакуації вмісту: </a:t>
            </a:r>
            <a:r>
              <a:rPr lang="uk-UA" altLang="ru-RU" sz="2800" dirty="0"/>
              <a:t>в наслідок органічного звуження просвіту органу або спазму воротаря, при атонії органу.</a:t>
            </a:r>
          </a:p>
          <a:p>
            <a:pPr eaLnBrk="1" hangingPunct="1"/>
            <a:endParaRPr lang="uk-UA" altLang="ru-RU" sz="3200" dirty="0">
              <a:solidFill>
                <a:srgbClr val="FFFF00"/>
              </a:solidFill>
            </a:endParaRPr>
          </a:p>
          <a:p>
            <a:pPr eaLnBrk="1" hangingPunct="1"/>
            <a:r>
              <a:rPr lang="uk-UA" altLang="ru-RU" sz="3200" b="1" dirty="0">
                <a:solidFill>
                  <a:srgbClr val="FFFF00"/>
                </a:solidFill>
              </a:rPr>
              <a:t>Прискорення евакуації вмісту: </a:t>
            </a:r>
            <a:r>
              <a:rPr lang="ru-RU" altLang="ru-RU" sz="2800" dirty="0"/>
              <a:t>при </a:t>
            </a:r>
            <a:r>
              <a:rPr lang="ru-RU" altLang="ru-RU" sz="2800" dirty="0" err="1"/>
              <a:t>зниженні</a:t>
            </a:r>
            <a:r>
              <a:rPr lang="ru-RU" altLang="ru-RU" sz="2800" dirty="0"/>
              <a:t> тонусу </a:t>
            </a:r>
            <a:r>
              <a:rPr lang="ru-RU" altLang="ru-RU" sz="2800" dirty="0" err="1"/>
              <a:t>воротаря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збільшенні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амплітуди</a:t>
            </a:r>
            <a:r>
              <a:rPr lang="ru-RU" altLang="ru-RU" sz="2800" dirty="0"/>
              <a:t> перистальтики </a:t>
            </a:r>
            <a:r>
              <a:rPr lang="ru-RU" altLang="ru-RU" sz="2800" dirty="0" err="1"/>
              <a:t>шлунка</a:t>
            </a:r>
            <a:r>
              <a:rPr lang="ru-RU" altLang="ru-RU" sz="2800" dirty="0"/>
              <a:t>.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uk-UA" sz="3400" dirty="0">
                <a:solidFill>
                  <a:schemeClr val="tx1"/>
                </a:solidFill>
              </a:rPr>
              <a:t>Зміна </a:t>
            </a:r>
            <a:r>
              <a:rPr lang="uk-UA" sz="3400" dirty="0" err="1">
                <a:solidFill>
                  <a:schemeClr val="tx1"/>
                </a:solidFill>
              </a:rPr>
              <a:t>рельєфа</a:t>
            </a:r>
            <a:r>
              <a:rPr lang="uk-UA" sz="3400" dirty="0">
                <a:solidFill>
                  <a:schemeClr val="tx1"/>
                </a:solidFill>
              </a:rPr>
              <a:t> слизової оболонки</a:t>
            </a:r>
          </a:p>
        </p:txBody>
      </p:sp>
      <p:sp>
        <p:nvSpPr>
          <p:cNvPr id="51203" name="Прямоугольник 2"/>
          <p:cNvSpPr>
            <a:spLocks noChangeArrowheads="1"/>
          </p:cNvSpPr>
          <p:nvPr/>
        </p:nvSpPr>
        <p:spPr bwMode="auto">
          <a:xfrm>
            <a:off x="0" y="1052513"/>
            <a:ext cx="91440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400" dirty="0"/>
              <a:t>Проявляється локальним розширенням складок слизової оболонки, їх обривом, втратою еластичності, що позначається як ригідність - виникає при пухлинах.</a:t>
            </a:r>
          </a:p>
          <a:p>
            <a:pPr eaLnBrk="1" hangingPunct="1"/>
            <a:r>
              <a:rPr lang="uk-UA" altLang="ru-RU" sz="2400" dirty="0"/>
              <a:t>При інфільтративних</a:t>
            </a:r>
          </a:p>
          <a:p>
            <a:pPr eaLnBrk="1" hangingPunct="1"/>
            <a:r>
              <a:rPr lang="uk-UA" altLang="ru-RU" sz="2400" dirty="0"/>
              <a:t>пухлинах рельєф</a:t>
            </a:r>
          </a:p>
          <a:p>
            <a:pPr eaLnBrk="1" hangingPunct="1"/>
            <a:r>
              <a:rPr lang="uk-UA" altLang="ru-RU" sz="2400" dirty="0"/>
              <a:t>слизової оболонки</a:t>
            </a:r>
          </a:p>
          <a:p>
            <a:pPr eaLnBrk="1" hangingPunct="1"/>
            <a:r>
              <a:rPr lang="uk-UA" altLang="ru-RU" sz="2400" dirty="0"/>
              <a:t>згладжений або</a:t>
            </a:r>
          </a:p>
          <a:p>
            <a:pPr eaLnBrk="1" hangingPunct="1"/>
            <a:r>
              <a:rPr lang="uk-UA" altLang="ru-RU" sz="2400" dirty="0"/>
              <a:t>не простежується.</a:t>
            </a:r>
          </a:p>
          <a:p>
            <a:pPr eaLnBrk="1" hangingPunct="1"/>
            <a:r>
              <a:rPr lang="uk-UA" altLang="ru-RU" sz="2400" dirty="0"/>
              <a:t>Конвергенція складок</a:t>
            </a:r>
          </a:p>
          <a:p>
            <a:pPr eaLnBrk="1" hangingPunct="1"/>
            <a:r>
              <a:rPr lang="uk-UA" altLang="ru-RU" sz="2400" dirty="0"/>
              <a:t>слизової оболонки по</a:t>
            </a:r>
          </a:p>
          <a:p>
            <a:pPr eaLnBrk="1" hangingPunct="1"/>
            <a:r>
              <a:rPr lang="uk-UA" altLang="ru-RU" sz="2400" dirty="0"/>
              <a:t>напрямку до виразки.</a:t>
            </a:r>
          </a:p>
          <a:p>
            <a:pPr eaLnBrk="1" hangingPunct="1"/>
            <a:r>
              <a:rPr lang="uk-UA" altLang="ru-RU" sz="2400" dirty="0"/>
              <a:t>Потовщення і збільшення</a:t>
            </a:r>
          </a:p>
          <a:p>
            <a:pPr eaLnBrk="1" hangingPunct="1"/>
            <a:r>
              <a:rPr lang="uk-UA" altLang="ru-RU" sz="2400" dirty="0"/>
              <a:t>висоти складок слизової</a:t>
            </a:r>
          </a:p>
          <a:p>
            <a:pPr eaLnBrk="1" hangingPunct="1"/>
            <a:r>
              <a:rPr lang="uk-UA" altLang="ru-RU" sz="2400" dirty="0"/>
              <a:t>оболонки характерні для</a:t>
            </a:r>
          </a:p>
          <a:p>
            <a:pPr eaLnBrk="1" hangingPunct="1"/>
            <a:r>
              <a:rPr lang="uk-UA" altLang="ru-RU" sz="2400" dirty="0"/>
              <a:t>запальних процесів.</a:t>
            </a:r>
          </a:p>
        </p:txBody>
      </p:sp>
      <p:pic>
        <p:nvPicPr>
          <p:cNvPr id="51204" name="Picture 2" descr="http://old.smed.ru/userfiles/image/Stomach%20polypus/preview_stomach%20polypus%20RG%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05038"/>
            <a:ext cx="22320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4" descr="http://vmede.org/sait/content/Onkilogiya_ternova_2010/11_files/mb4_02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205038"/>
            <a:ext cx="2447925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6" descr="http://www.polismed.com/upfiles/other/artgen/1/sm_3703610013599604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7" t="18501" r="9723" b="19411"/>
          <a:stretch>
            <a:fillRect/>
          </a:stretch>
        </p:blipFill>
        <p:spPr bwMode="auto">
          <a:xfrm>
            <a:off x="5035550" y="5062538"/>
            <a:ext cx="223837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541338" y="0"/>
            <a:ext cx="9685338" cy="6858000"/>
          </a:xfrm>
        </p:spPr>
        <p:txBody>
          <a:bodyPr rtlCol="0"/>
          <a:lstStyle/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uk-UA" sz="4800" b="1" dirty="0">
                <a:solidFill>
                  <a:schemeClr val="tx1"/>
                </a:solidFill>
                <a:latin typeface="+mj-lt"/>
              </a:rPr>
              <a:t>Чужорідне тіло в ШКТ</a:t>
            </a:r>
            <a:endParaRPr lang="en-US" sz="4800" b="1" dirty="0">
              <a:solidFill>
                <a:schemeClr val="tx1"/>
              </a:solidFill>
              <a:latin typeface="+mj-lt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 err="1">
                <a:solidFill>
                  <a:srgbClr val="FFFF00"/>
                </a:solidFill>
              </a:rPr>
              <a:t>Рентгенологічне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дослідження</a:t>
            </a:r>
            <a:r>
              <a:rPr lang="ru-RU" sz="3000" dirty="0">
                <a:solidFill>
                  <a:srgbClr val="FFFF00"/>
                </a:solidFill>
              </a:rPr>
              <a:t>: 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>
                <a:solidFill>
                  <a:schemeClr val="tx1"/>
                </a:solidFill>
              </a:rPr>
              <a:t>факт </a:t>
            </a:r>
            <a:r>
              <a:rPr lang="ru-RU" sz="3000" dirty="0" err="1">
                <a:solidFill>
                  <a:schemeClr val="tx1"/>
                </a:solidFill>
              </a:rPr>
              <a:t>наявності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чужорідного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тіла</a:t>
            </a:r>
            <a:r>
              <a:rPr lang="ru-RU" sz="3000" dirty="0">
                <a:solidFill>
                  <a:schemeClr val="tx1"/>
                </a:solidFill>
              </a:rPr>
              <a:t>, </a:t>
            </a:r>
            <a:r>
              <a:rPr lang="ru-RU" sz="3000" dirty="0" err="1">
                <a:solidFill>
                  <a:schemeClr val="tx1"/>
                </a:solidFill>
              </a:rPr>
              <a:t>визначення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його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локалізації</a:t>
            </a:r>
            <a:r>
              <a:rPr lang="ru-RU" sz="3000" dirty="0">
                <a:solidFill>
                  <a:schemeClr val="tx1"/>
                </a:solidFill>
              </a:rPr>
              <a:t>: поза-</a:t>
            </a:r>
            <a:r>
              <a:rPr lang="ru-RU" sz="3000" dirty="0" err="1">
                <a:solidFill>
                  <a:schemeClr val="tx1"/>
                </a:solidFill>
              </a:rPr>
              <a:t>або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внутрішньочеревна</a:t>
            </a:r>
            <a:r>
              <a:rPr lang="ru-RU" sz="3000" dirty="0">
                <a:solidFill>
                  <a:schemeClr val="tx1"/>
                </a:solidFill>
              </a:rPr>
              <a:t>.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3000" dirty="0">
              <a:solidFill>
                <a:schemeClr val="tx1"/>
              </a:solidFill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 err="1">
                <a:solidFill>
                  <a:srgbClr val="FFFF00"/>
                </a:solidFill>
              </a:rPr>
              <a:t>Рентгенпозитивне</a:t>
            </a:r>
            <a:r>
              <a:rPr lang="ru-RU" sz="3000" dirty="0">
                <a:solidFill>
                  <a:srgbClr val="FFFF00"/>
                </a:solidFill>
              </a:rPr>
              <a:t> (</a:t>
            </a:r>
            <a:r>
              <a:rPr lang="ru-RU" sz="3000" dirty="0" err="1">
                <a:solidFill>
                  <a:srgbClr val="FFFF00"/>
                </a:solidFill>
              </a:rPr>
              <a:t>металеве</a:t>
            </a:r>
            <a:r>
              <a:rPr lang="ru-RU" sz="3000" dirty="0">
                <a:solidFill>
                  <a:srgbClr val="FFFF00"/>
                </a:solidFill>
              </a:rPr>
              <a:t>) </a:t>
            </a:r>
            <a:r>
              <a:rPr lang="ru-RU" sz="3000" dirty="0">
                <a:solidFill>
                  <a:schemeClr val="tx1"/>
                </a:solidFill>
              </a:rPr>
              <a:t>-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>
                <a:solidFill>
                  <a:schemeClr val="tx1"/>
                </a:solidFill>
              </a:rPr>
              <a:t>   </a:t>
            </a:r>
            <a:r>
              <a:rPr lang="ru-RU" sz="3000" dirty="0" err="1">
                <a:solidFill>
                  <a:schemeClr val="tx1"/>
                </a:solidFill>
              </a:rPr>
              <a:t>інтенсивна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тінь</a:t>
            </a:r>
            <a:r>
              <a:rPr lang="ru-RU" sz="3000" dirty="0">
                <a:solidFill>
                  <a:schemeClr val="tx1"/>
                </a:solidFill>
              </a:rPr>
              <a:t> на </a:t>
            </a:r>
            <a:r>
              <a:rPr lang="ru-RU" sz="3000" dirty="0" err="1">
                <a:solidFill>
                  <a:schemeClr val="tx1"/>
                </a:solidFill>
              </a:rPr>
              <a:t>оглядовій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рентгенограмі</a:t>
            </a:r>
            <a:r>
              <a:rPr lang="ru-RU" sz="3000" dirty="0">
                <a:solidFill>
                  <a:schemeClr val="tx1"/>
                </a:solidFill>
              </a:rPr>
              <a:t>.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3000" dirty="0">
              <a:solidFill>
                <a:schemeClr val="tx1"/>
              </a:solidFill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 err="1">
                <a:solidFill>
                  <a:srgbClr val="FFFF00"/>
                </a:solidFill>
              </a:rPr>
              <a:t>Рентгеннегативне</a:t>
            </a:r>
            <a:r>
              <a:rPr lang="ru-RU" sz="3000" dirty="0">
                <a:solidFill>
                  <a:srgbClr val="FFFF00"/>
                </a:solidFill>
              </a:rPr>
              <a:t> (</a:t>
            </a:r>
            <a:r>
              <a:rPr lang="ru-RU" sz="3000" dirty="0" err="1">
                <a:solidFill>
                  <a:srgbClr val="FFFF00"/>
                </a:solidFill>
              </a:rPr>
              <a:t>кісточки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фруктів</a:t>
            </a:r>
            <a:r>
              <a:rPr lang="ru-RU" sz="3000" dirty="0">
                <a:solidFill>
                  <a:srgbClr val="FFFF00"/>
                </a:solidFill>
              </a:rPr>
              <a:t>, </a:t>
            </a:r>
            <a:r>
              <a:rPr lang="ru-RU" sz="3000" dirty="0" err="1">
                <a:solidFill>
                  <a:srgbClr val="FFFF00"/>
                </a:solidFill>
              </a:rPr>
              <a:t>пластмас</a:t>
            </a:r>
            <a:r>
              <a:rPr lang="ru-RU" sz="3000" dirty="0">
                <a:solidFill>
                  <a:srgbClr val="FFFF00"/>
                </a:solidFill>
              </a:rPr>
              <a:t>. </a:t>
            </a:r>
            <a:r>
              <a:rPr lang="ru-RU" sz="3000" dirty="0" err="1">
                <a:solidFill>
                  <a:srgbClr val="FFFF00"/>
                </a:solidFill>
              </a:rPr>
              <a:t>дрібні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іграшки</a:t>
            </a:r>
            <a:r>
              <a:rPr lang="ru-RU" sz="3000" dirty="0">
                <a:solidFill>
                  <a:srgbClr val="FFFF00"/>
                </a:solidFill>
              </a:rPr>
              <a:t>, </a:t>
            </a:r>
            <a:r>
              <a:rPr lang="ru-RU" sz="3000" dirty="0" err="1">
                <a:solidFill>
                  <a:srgbClr val="FFFF00"/>
                </a:solidFill>
              </a:rPr>
              <a:t>гудзики</a:t>
            </a:r>
            <a:r>
              <a:rPr lang="ru-RU" sz="3000" dirty="0">
                <a:solidFill>
                  <a:srgbClr val="FFFF00"/>
                </a:solidFill>
              </a:rPr>
              <a:t>) </a:t>
            </a:r>
            <a:r>
              <a:rPr lang="ru-RU" sz="3000" dirty="0">
                <a:solidFill>
                  <a:schemeClr val="tx1"/>
                </a:solidFill>
              </a:rPr>
              <a:t>- дефект </a:t>
            </a:r>
            <a:r>
              <a:rPr lang="ru-RU" sz="3000" dirty="0" err="1">
                <a:solidFill>
                  <a:schemeClr val="tx1"/>
                </a:solidFill>
              </a:rPr>
              <a:t>наповнення</a:t>
            </a:r>
            <a:r>
              <a:rPr lang="ru-RU" sz="3000" dirty="0">
                <a:solidFill>
                  <a:schemeClr val="tx1"/>
                </a:solidFill>
              </a:rPr>
              <a:t> на </a:t>
            </a:r>
            <a:r>
              <a:rPr lang="ru-RU" sz="3000" dirty="0" err="1">
                <a:solidFill>
                  <a:schemeClr val="tx1"/>
                </a:solidFill>
              </a:rPr>
              <a:t>рентгенограмах</a:t>
            </a:r>
            <a:r>
              <a:rPr lang="ru-RU" sz="3000" dirty="0">
                <a:solidFill>
                  <a:schemeClr val="tx1"/>
                </a:solidFill>
              </a:rPr>
              <a:t> з </a:t>
            </a:r>
            <a:r>
              <a:rPr lang="ru-RU" sz="3000" dirty="0" err="1">
                <a:solidFill>
                  <a:schemeClr val="tx1"/>
                </a:solidFill>
              </a:rPr>
              <a:t>барієм</a:t>
            </a:r>
            <a:r>
              <a:rPr lang="ru-RU" sz="3000" dirty="0">
                <a:solidFill>
                  <a:schemeClr val="tx1"/>
                </a:solidFill>
              </a:rPr>
              <a:t> сульфатом.</a:t>
            </a:r>
            <a:endParaRPr lang="en-US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http://radiographia.ru/sites/default/files/P1110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888" y="1700213"/>
            <a:ext cx="30607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2" descr="D:\Наташа\Студенты\Для студентов\Рентген1\P101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620713"/>
            <a:ext cx="3286125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976313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400" dirty="0">
                <a:solidFill>
                  <a:schemeClr val="tx1"/>
                </a:solidFill>
                <a:ea typeface="+mn-ea"/>
                <a:cs typeface="+mn-cs"/>
              </a:rPr>
              <a:t>Рентген </a:t>
            </a:r>
            <a:r>
              <a:rPr lang="ru-RU" sz="4400" dirty="0" err="1">
                <a:solidFill>
                  <a:schemeClr val="tx1"/>
                </a:solidFill>
                <a:ea typeface="+mn-ea"/>
                <a:cs typeface="+mn-cs"/>
              </a:rPr>
              <a:t>дослідження</a:t>
            </a:r>
            <a:r>
              <a:rPr lang="ru-RU" sz="4400" dirty="0">
                <a:solidFill>
                  <a:schemeClr val="tx1"/>
                </a:solidFill>
                <a:ea typeface="+mn-ea"/>
                <a:cs typeface="+mn-cs"/>
              </a:rPr>
              <a:t> ШКТ: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268413"/>
            <a:ext cx="8750300" cy="45354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</a:pPr>
            <a:r>
              <a:rPr lang="ru-RU" altLang="ru-RU" sz="3000" b="1" dirty="0">
                <a:solidFill>
                  <a:schemeClr val="tx1"/>
                </a:solidFill>
              </a:rPr>
              <a:t>2. </a:t>
            </a:r>
            <a:r>
              <a:rPr lang="ru-RU" altLang="ru-RU" sz="3000" b="1" dirty="0" err="1">
                <a:solidFill>
                  <a:srgbClr val="FFFF00"/>
                </a:solidFill>
              </a:rPr>
              <a:t>Рентгеноскопія</a:t>
            </a:r>
            <a:r>
              <a:rPr lang="ru-RU" altLang="ru-RU" sz="3000" b="1" dirty="0">
                <a:solidFill>
                  <a:srgbClr val="FFFF00"/>
                </a:solidFill>
              </a:rPr>
              <a:t> і </a:t>
            </a:r>
            <a:r>
              <a:rPr lang="ru-RU" altLang="ru-RU" sz="3000" b="1" dirty="0" err="1">
                <a:solidFill>
                  <a:srgbClr val="FFFF00"/>
                </a:solidFill>
              </a:rPr>
              <a:t>рентгенографія</a:t>
            </a:r>
            <a:r>
              <a:rPr lang="ru-RU" altLang="ru-RU" sz="3000" b="1" dirty="0">
                <a:solidFill>
                  <a:srgbClr val="FFFF00"/>
                </a:solidFill>
              </a:rPr>
              <a:t> </a:t>
            </a:r>
            <a:r>
              <a:rPr lang="ru-RU" altLang="ru-RU" sz="3000" b="1" dirty="0" err="1">
                <a:solidFill>
                  <a:srgbClr val="FFFF00"/>
                </a:solidFill>
              </a:rPr>
              <a:t>стравоходу</a:t>
            </a:r>
            <a:r>
              <a:rPr lang="ru-RU" altLang="ru-RU" sz="3000" b="1" dirty="0">
                <a:solidFill>
                  <a:srgbClr val="FFFF00"/>
                </a:solidFill>
              </a:rPr>
              <a:t>, </a:t>
            </a:r>
            <a:r>
              <a:rPr lang="ru-RU" altLang="ru-RU" sz="3000" b="1" dirty="0" err="1">
                <a:solidFill>
                  <a:srgbClr val="FFFF00"/>
                </a:solidFill>
              </a:rPr>
              <a:t>шлунка</a:t>
            </a:r>
            <a:r>
              <a:rPr lang="ru-RU" altLang="ru-RU" sz="3000" b="1" dirty="0">
                <a:solidFill>
                  <a:srgbClr val="FFFF00"/>
                </a:solidFill>
              </a:rPr>
              <a:t>, 12-палої кишки, тонкого кишечника в </a:t>
            </a:r>
            <a:r>
              <a:rPr lang="ru-RU" altLang="ru-RU" sz="3000" b="1" dirty="0" err="1">
                <a:solidFill>
                  <a:srgbClr val="FFFF00"/>
                </a:solidFill>
              </a:rPr>
              <a:t>умовах</a:t>
            </a:r>
            <a:r>
              <a:rPr lang="ru-RU" altLang="ru-RU" sz="3000" b="1" dirty="0">
                <a:solidFill>
                  <a:srgbClr val="FFFF00"/>
                </a:solidFill>
              </a:rPr>
              <a:t> штучного </a:t>
            </a:r>
            <a:r>
              <a:rPr lang="ru-RU" altLang="ru-RU" sz="3000" b="1" dirty="0" err="1">
                <a:solidFill>
                  <a:srgbClr val="FFFF00"/>
                </a:solidFill>
              </a:rPr>
              <a:t>контрастування</a:t>
            </a:r>
            <a:r>
              <a:rPr lang="ru-RU" altLang="ru-RU" sz="3000" b="1" dirty="0">
                <a:solidFill>
                  <a:srgbClr val="FFFF00"/>
                </a:solidFill>
              </a:rPr>
              <a:t> </a:t>
            </a:r>
            <a:r>
              <a:rPr lang="ru-RU" altLang="ru-RU" sz="3000" b="1" dirty="0">
                <a:solidFill>
                  <a:schemeClr val="tx1"/>
                </a:solidFill>
              </a:rPr>
              <a:t>сульфатом </a:t>
            </a:r>
            <a:r>
              <a:rPr lang="ru-RU" altLang="ru-RU" sz="3000" b="1" dirty="0" err="1">
                <a:solidFill>
                  <a:schemeClr val="tx1"/>
                </a:solidFill>
              </a:rPr>
              <a:t>барію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або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водорозчинними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йодвмісними</a:t>
            </a:r>
            <a:r>
              <a:rPr lang="ru-RU" altLang="ru-RU" sz="3000" b="1" dirty="0">
                <a:solidFill>
                  <a:schemeClr val="tx1"/>
                </a:solidFill>
              </a:rPr>
              <a:t> КР </a:t>
            </a:r>
            <a:r>
              <a:rPr lang="ru-RU" altLang="ru-RU" sz="3000" b="1" dirty="0" err="1">
                <a:solidFill>
                  <a:schemeClr val="tx1"/>
                </a:solidFill>
              </a:rPr>
              <a:t>або</a:t>
            </a:r>
            <a:r>
              <a:rPr lang="ru-RU" altLang="ru-RU" sz="3000" b="1" dirty="0">
                <a:solidFill>
                  <a:schemeClr val="tx1"/>
                </a:solidFill>
              </a:rPr>
              <a:t> в </a:t>
            </a:r>
            <a:r>
              <a:rPr lang="ru-RU" altLang="ru-RU" sz="3000" b="1" dirty="0" err="1">
                <a:solidFill>
                  <a:schemeClr val="tx1"/>
                </a:solidFill>
              </a:rPr>
              <a:t>умовах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подвійного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контрастування</a:t>
            </a:r>
            <a:r>
              <a:rPr lang="ru-RU" altLang="ru-RU" sz="3000" b="1" dirty="0">
                <a:solidFill>
                  <a:schemeClr val="tx1"/>
                </a:solidFill>
              </a:rPr>
              <a:t> (газ + BaS04).</a:t>
            </a:r>
          </a:p>
          <a:p>
            <a:pPr marL="0" indent="0" eaLnBrk="1" hangingPunct="1">
              <a:lnSpc>
                <a:spcPct val="90000"/>
              </a:lnSpc>
              <a:buClr>
                <a:srgbClr val="FFFF00"/>
              </a:buClr>
              <a:buNone/>
            </a:pPr>
            <a:r>
              <a:rPr lang="ru-RU" altLang="ru-RU" sz="3000" b="1" dirty="0">
                <a:solidFill>
                  <a:schemeClr val="tx1"/>
                </a:solidFill>
              </a:rPr>
              <a:t>3. </a:t>
            </a:r>
            <a:r>
              <a:rPr lang="ru-RU" altLang="ru-RU" sz="3000" b="1" dirty="0" err="1">
                <a:solidFill>
                  <a:srgbClr val="FFFF00"/>
                </a:solidFill>
              </a:rPr>
              <a:t>Іррігоскопія</a:t>
            </a:r>
            <a:r>
              <a:rPr lang="ru-RU" altLang="ru-RU" sz="3000" b="1" dirty="0">
                <a:solidFill>
                  <a:srgbClr val="FFFF00"/>
                </a:solidFill>
              </a:rPr>
              <a:t> (</a:t>
            </a:r>
            <a:r>
              <a:rPr lang="ru-RU" altLang="ru-RU" sz="3000" b="1" dirty="0" err="1">
                <a:solidFill>
                  <a:srgbClr val="FFFF00"/>
                </a:solidFill>
              </a:rPr>
              <a:t>іррігографія</a:t>
            </a:r>
            <a:r>
              <a:rPr lang="ru-RU" altLang="ru-RU" sz="3000" b="1" dirty="0">
                <a:solidFill>
                  <a:srgbClr val="FFFF00"/>
                </a:solidFill>
              </a:rPr>
              <a:t>)</a:t>
            </a:r>
            <a:r>
              <a:rPr lang="ru-RU" altLang="ru-RU" sz="3000" b="1" dirty="0">
                <a:solidFill>
                  <a:schemeClr val="tx1"/>
                </a:solidFill>
              </a:rPr>
              <a:t> - </a:t>
            </a:r>
            <a:r>
              <a:rPr lang="ru-RU" altLang="ru-RU" sz="3000" b="1" dirty="0" err="1">
                <a:solidFill>
                  <a:schemeClr val="tx1"/>
                </a:solidFill>
              </a:rPr>
              <a:t>дослідження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товстої</a:t>
            </a:r>
            <a:r>
              <a:rPr lang="ru-RU" altLang="ru-RU" sz="3000" b="1" dirty="0">
                <a:solidFill>
                  <a:schemeClr val="tx1"/>
                </a:solidFill>
              </a:rPr>
              <a:t> кишки (КР - сульфат </a:t>
            </a:r>
            <a:r>
              <a:rPr lang="ru-RU" altLang="ru-RU" sz="3000" b="1" dirty="0" err="1">
                <a:solidFill>
                  <a:schemeClr val="tx1"/>
                </a:solidFill>
              </a:rPr>
              <a:t>барію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або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подвійне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 err="1">
                <a:solidFill>
                  <a:schemeClr val="tx1"/>
                </a:solidFill>
              </a:rPr>
              <a:t>контрастування</a:t>
            </a:r>
            <a:r>
              <a:rPr lang="ru-RU" altLang="ru-RU" sz="3000" b="1" dirty="0">
                <a:solidFill>
                  <a:schemeClr val="tx1"/>
                </a:solidFill>
              </a:rPr>
              <a:t> (газ + BaS04</a:t>
            </a:r>
            <a:r>
              <a:rPr lang="uk-UA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3000" b="1" dirty="0">
                <a:solidFill>
                  <a:schemeClr val="tx1"/>
                </a:solidFill>
              </a:rPr>
              <a:t> </a:t>
            </a:r>
            <a:r>
              <a:rPr lang="ru-RU" altLang="ru-RU" sz="2400" b="1" dirty="0">
                <a:solidFill>
                  <a:schemeClr val="tx1"/>
                </a:solidFill>
              </a:rPr>
              <a:t>для </a:t>
            </a:r>
            <a:r>
              <a:rPr lang="ru-RU" altLang="ru-RU" sz="2400" b="1" dirty="0" err="1">
                <a:solidFill>
                  <a:schemeClr val="tx1"/>
                </a:solidFill>
              </a:rPr>
              <a:t>визначення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dirty="0" err="1">
                <a:solidFill>
                  <a:schemeClr val="tx1"/>
                </a:solidFill>
              </a:rPr>
              <a:t>еластичності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dirty="0" err="1">
                <a:solidFill>
                  <a:schemeClr val="tx1"/>
                </a:solidFill>
              </a:rPr>
              <a:t>стінки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dirty="0" err="1">
                <a:solidFill>
                  <a:schemeClr val="tx1"/>
                </a:solidFill>
              </a:rPr>
              <a:t>кращої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dirty="0" err="1">
                <a:solidFill>
                  <a:schemeClr val="tx1"/>
                </a:solidFill>
              </a:rPr>
              <a:t>візуалізації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dirty="0" err="1">
                <a:solidFill>
                  <a:schemeClr val="tx1"/>
                </a:solidFill>
              </a:rPr>
              <a:t>рельєфу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dirty="0" err="1">
                <a:solidFill>
                  <a:schemeClr val="tx1"/>
                </a:solidFill>
              </a:rPr>
              <a:t>слизової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dirty="0" err="1">
                <a:solidFill>
                  <a:schemeClr val="tx1"/>
                </a:solidFill>
              </a:rPr>
              <a:t>оболонки</a:t>
            </a:r>
            <a:r>
              <a:rPr lang="ru-RU" altLang="ru-RU" sz="2400" b="1" dirty="0">
                <a:solidFill>
                  <a:schemeClr val="tx1"/>
                </a:solidFill>
              </a:rPr>
              <a:t>).</a:t>
            </a:r>
            <a:endParaRPr lang="ru-RU" altLang="ru-RU" sz="3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3127"/>
            <a:ext cx="8948613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Перфорація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порожнистого</a:t>
            </a:r>
            <a:r>
              <a:rPr lang="ru-RU" dirty="0">
                <a:solidFill>
                  <a:schemeClr val="tx1"/>
                </a:solidFill>
              </a:rPr>
              <a:t> органу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4275" name="Прямоугольник 5"/>
          <p:cNvSpPr>
            <a:spLocks noChangeArrowheads="1"/>
          </p:cNvSpPr>
          <p:nvPr/>
        </p:nvSpPr>
        <p:spPr bwMode="auto">
          <a:xfrm>
            <a:off x="107950" y="1268413"/>
            <a:ext cx="903605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 dirty="0" err="1">
                <a:solidFill>
                  <a:srgbClr val="FF8021"/>
                </a:solidFill>
              </a:rPr>
              <a:t>Методи</a:t>
            </a:r>
            <a:r>
              <a:rPr lang="ru-RU" altLang="ru-RU" sz="4400" b="1" dirty="0">
                <a:solidFill>
                  <a:srgbClr val="FF8021"/>
                </a:solidFill>
              </a:rPr>
              <a:t> :</a:t>
            </a:r>
          </a:p>
          <a:p>
            <a:pPr algn="ctr" eaLnBrk="1" hangingPunct="1"/>
            <a:r>
              <a:rPr lang="ru-RU" altLang="ru-RU" sz="4000" dirty="0" err="1">
                <a:solidFill>
                  <a:srgbClr val="FFFF00"/>
                </a:solidFill>
              </a:rPr>
              <a:t>Оглядова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рентгенографія</a:t>
            </a:r>
            <a:endParaRPr lang="ru-RU" altLang="ru-RU" sz="4000" dirty="0">
              <a:solidFill>
                <a:srgbClr val="FFFF00"/>
              </a:solidFill>
            </a:endParaRPr>
          </a:p>
          <a:p>
            <a:pPr algn="ctr" eaLnBrk="1" hangingPunct="1"/>
            <a:endParaRPr lang="ru-RU" altLang="ru-RU" sz="4000" dirty="0">
              <a:solidFill>
                <a:srgbClr val="FFFF00"/>
              </a:solidFill>
            </a:endParaRPr>
          </a:p>
          <a:p>
            <a:pPr algn="ctr" eaLnBrk="1" hangingPunct="1"/>
            <a:r>
              <a:rPr lang="ru-RU" altLang="ru-RU" sz="4000" dirty="0" err="1">
                <a:solidFill>
                  <a:srgbClr val="FFFF00"/>
                </a:solidFill>
              </a:rPr>
              <a:t>Рентгенографія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із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застосуванням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водорозчинних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контрастних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речовин</a:t>
            </a:r>
            <a:endParaRPr lang="ru-RU" altLang="ru-RU" sz="4000" dirty="0">
              <a:solidFill>
                <a:srgbClr val="FFFF00"/>
              </a:solidFill>
            </a:endParaRPr>
          </a:p>
          <a:p>
            <a:pPr algn="ctr" eaLnBrk="1" hangingPunct="1"/>
            <a:r>
              <a:rPr lang="ru-RU" altLang="ru-RU" sz="4000" dirty="0">
                <a:solidFill>
                  <a:srgbClr val="FFFF00"/>
                </a:solidFill>
              </a:rPr>
              <a:t> </a:t>
            </a:r>
          </a:p>
          <a:p>
            <a:pPr algn="ctr" eaLnBrk="1" hangingPunct="1"/>
            <a:r>
              <a:rPr lang="ru-RU" altLang="ru-RU" sz="4000" dirty="0" err="1">
                <a:solidFill>
                  <a:srgbClr val="FFFF00"/>
                </a:solidFill>
              </a:rPr>
              <a:t>Комп'ютерна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томографія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нативна</a:t>
            </a:r>
            <a:endParaRPr lang="ru-RU" altLang="ru-RU" sz="4000" dirty="0">
              <a:solidFill>
                <a:srgbClr val="FFFF00"/>
              </a:solidFill>
            </a:endParaRPr>
          </a:p>
          <a:p>
            <a:pPr algn="ctr" eaLnBrk="1" hangingPunct="1"/>
            <a:endParaRPr lang="ru-RU" altLang="ru-RU" sz="4000" dirty="0">
              <a:solidFill>
                <a:srgbClr val="FFFF00"/>
              </a:solidFill>
            </a:endParaRPr>
          </a:p>
          <a:p>
            <a:pPr algn="ctr" eaLnBrk="1" hangingPunct="1"/>
            <a:r>
              <a:rPr lang="ru-RU" altLang="ru-RU" sz="4000" dirty="0" err="1">
                <a:solidFill>
                  <a:srgbClr val="FFFF00"/>
                </a:solidFill>
              </a:rPr>
              <a:t>із</a:t>
            </a:r>
            <a:r>
              <a:rPr lang="ru-RU" altLang="ru-RU" sz="4000" dirty="0">
                <a:solidFill>
                  <a:srgbClr val="FFFF00"/>
                </a:solidFill>
              </a:rPr>
              <a:t> </a:t>
            </a:r>
            <a:r>
              <a:rPr lang="ru-RU" altLang="ru-RU" sz="4000" dirty="0" err="1">
                <a:solidFill>
                  <a:srgbClr val="FFFF00"/>
                </a:solidFill>
              </a:rPr>
              <a:t>застосуванням</a:t>
            </a:r>
            <a:r>
              <a:rPr lang="ru-RU" altLang="ru-RU" sz="4000" dirty="0">
                <a:solidFill>
                  <a:srgbClr val="FFFF00"/>
                </a:solidFill>
              </a:rPr>
              <a:t> КР</a:t>
            </a:r>
            <a:endParaRPr lang="uk-UA" altLang="ru-RU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4" y="0"/>
            <a:ext cx="8948613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Перфорація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стравоходу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5299" name="Прямоугольник 2"/>
          <p:cNvSpPr>
            <a:spLocks noChangeArrowheads="1"/>
          </p:cNvSpPr>
          <p:nvPr/>
        </p:nvSpPr>
        <p:spPr bwMode="auto">
          <a:xfrm>
            <a:off x="17463" y="908050"/>
            <a:ext cx="9144000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dirty="0" err="1">
                <a:solidFill>
                  <a:srgbClr val="FFFF00"/>
                </a:solidFill>
              </a:rPr>
              <a:t>Рентгенографія</a:t>
            </a:r>
            <a:r>
              <a:rPr lang="ru-RU" altLang="ru-RU" sz="3600" dirty="0">
                <a:solidFill>
                  <a:srgbClr val="FFFF00"/>
                </a:solidFill>
              </a:rPr>
              <a:t>: </a:t>
            </a:r>
            <a:r>
              <a:rPr lang="ru-RU" altLang="ru-RU" sz="3600" dirty="0" err="1">
                <a:solidFill>
                  <a:srgbClr val="FFFF00"/>
                </a:solidFill>
              </a:rPr>
              <a:t>шиї</a:t>
            </a:r>
            <a:r>
              <a:rPr lang="ru-RU" altLang="ru-RU" sz="2800" dirty="0">
                <a:solidFill>
                  <a:srgbClr val="FFFF00"/>
                </a:solidFill>
              </a:rPr>
              <a:t> </a:t>
            </a:r>
            <a:r>
              <a:rPr lang="ru-RU" altLang="ru-RU" sz="2400" dirty="0">
                <a:solidFill>
                  <a:srgbClr val="FFFFFF"/>
                </a:solidFill>
              </a:rPr>
              <a:t>- </a:t>
            </a:r>
            <a:r>
              <a:rPr lang="ru-RU" altLang="ru-RU" sz="2400" dirty="0" err="1">
                <a:solidFill>
                  <a:srgbClr val="FFFFFF"/>
                </a:solidFill>
              </a:rPr>
              <a:t>візуалізація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контрастних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чужорідних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тіл</a:t>
            </a:r>
            <a:r>
              <a:rPr lang="ru-RU" altLang="ru-RU" sz="2400" dirty="0">
                <a:solidFill>
                  <a:srgbClr val="FFFFFF"/>
                </a:solidFill>
              </a:rPr>
              <a:t>, в </a:t>
            </a:r>
            <a:r>
              <a:rPr lang="ru-RU" altLang="ru-RU" sz="2400" dirty="0" err="1">
                <a:solidFill>
                  <a:srgbClr val="FFFFFF"/>
                </a:solidFill>
              </a:rPr>
              <a:t>бічній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проекції</a:t>
            </a:r>
            <a:r>
              <a:rPr lang="ru-RU" altLang="ru-RU" sz="2400" dirty="0">
                <a:solidFill>
                  <a:srgbClr val="FFFFFF"/>
                </a:solidFill>
              </a:rPr>
              <a:t> - </a:t>
            </a:r>
            <a:r>
              <a:rPr lang="ru-RU" altLang="ru-RU" sz="2400" dirty="0" err="1">
                <a:solidFill>
                  <a:srgbClr val="FFFFFF"/>
                </a:solidFill>
              </a:rPr>
              <a:t>збільшення</a:t>
            </a:r>
            <a:r>
              <a:rPr lang="ru-RU" altLang="ru-RU" sz="2400" dirty="0">
                <a:solidFill>
                  <a:srgbClr val="FFFFFF"/>
                </a:solidFill>
              </a:rPr>
              <a:t> простору </a:t>
            </a:r>
            <a:r>
              <a:rPr lang="ru-RU" altLang="ru-RU" sz="2400" dirty="0" err="1">
                <a:solidFill>
                  <a:srgbClr val="FFFFFF"/>
                </a:solidFill>
              </a:rPr>
              <a:t>між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передньою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поверхнею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тіл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хребців</a:t>
            </a:r>
            <a:r>
              <a:rPr lang="ru-RU" altLang="ru-RU" sz="2400" dirty="0">
                <a:solidFill>
                  <a:srgbClr val="FFFFFF"/>
                </a:solidFill>
              </a:rPr>
              <a:t> і </a:t>
            </a:r>
            <a:r>
              <a:rPr lang="ru-RU" altLang="ru-RU" sz="2400" dirty="0" err="1">
                <a:solidFill>
                  <a:srgbClr val="FFFFFF"/>
                </a:solidFill>
              </a:rPr>
              <a:t>задньою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стінкою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стравоходу</a:t>
            </a:r>
            <a:r>
              <a:rPr lang="ru-RU" altLang="ru-RU" sz="2400" dirty="0">
                <a:solidFill>
                  <a:srgbClr val="FFFFFF"/>
                </a:solidFill>
              </a:rPr>
              <a:t> з </a:t>
            </a:r>
            <a:r>
              <a:rPr lang="ru-RU" altLang="ru-RU" sz="2400" dirty="0" err="1">
                <a:solidFill>
                  <a:srgbClr val="FFFFFF"/>
                </a:solidFill>
              </a:rPr>
              <a:t>бульбашками</a:t>
            </a:r>
            <a:r>
              <a:rPr lang="ru-RU" altLang="ru-RU" sz="2400" dirty="0">
                <a:solidFill>
                  <a:srgbClr val="FFFFFF"/>
                </a:solidFill>
              </a:rPr>
              <a:t> газу на </a:t>
            </a:r>
            <a:r>
              <a:rPr lang="ru-RU" altLang="ru-RU" sz="2400" dirty="0" err="1">
                <a:solidFill>
                  <a:srgbClr val="FFFFFF"/>
                </a:solidFill>
              </a:rPr>
              <a:t>цьому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рівні</a:t>
            </a:r>
            <a:r>
              <a:rPr lang="ru-RU" altLang="ru-RU" sz="2400" dirty="0">
                <a:solidFill>
                  <a:srgbClr val="FFFFFF"/>
                </a:solidFill>
              </a:rPr>
              <a:t>.</a:t>
            </a:r>
          </a:p>
          <a:p>
            <a:pPr eaLnBrk="1" hangingPunct="1"/>
            <a:r>
              <a:rPr lang="ru-RU" altLang="ru-RU" sz="3600" dirty="0">
                <a:solidFill>
                  <a:srgbClr val="FFFF00"/>
                </a:solidFill>
              </a:rPr>
              <a:t>груди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400" dirty="0">
                <a:solidFill>
                  <a:srgbClr val="FFFFFF"/>
                </a:solidFill>
              </a:rPr>
              <a:t>- </a:t>
            </a:r>
            <a:r>
              <a:rPr lang="ru-RU" altLang="ru-RU" sz="2400" dirty="0" err="1">
                <a:solidFill>
                  <a:srgbClr val="FFFFFF"/>
                </a:solidFill>
              </a:rPr>
              <a:t>розширення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середостіння</a:t>
            </a:r>
            <a:r>
              <a:rPr lang="ru-RU" altLang="ru-RU" sz="2400" dirty="0">
                <a:solidFill>
                  <a:srgbClr val="FFFFFF"/>
                </a:solidFill>
              </a:rPr>
              <a:t>, </a:t>
            </a:r>
            <a:r>
              <a:rPr lang="ru-RU" altLang="ru-RU" sz="2400" dirty="0" err="1">
                <a:solidFill>
                  <a:srgbClr val="FFFFFF"/>
                </a:solidFill>
              </a:rPr>
              <a:t>пневмомедіастинум</a:t>
            </a:r>
            <a:r>
              <a:rPr lang="ru-RU" altLang="ru-RU" sz="2400" dirty="0">
                <a:solidFill>
                  <a:srgbClr val="FFFFFF"/>
                </a:solidFill>
              </a:rPr>
              <a:t>, </a:t>
            </a:r>
            <a:r>
              <a:rPr lang="ru-RU" altLang="ru-RU" sz="2400" dirty="0" err="1">
                <a:solidFill>
                  <a:srgbClr val="FFFFFF"/>
                </a:solidFill>
              </a:rPr>
              <a:t>підшкірна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емфізема</a:t>
            </a:r>
            <a:r>
              <a:rPr lang="ru-RU" altLang="ru-RU" sz="2400" dirty="0">
                <a:solidFill>
                  <a:srgbClr val="FFFFFF"/>
                </a:solidFill>
              </a:rPr>
              <a:t> в </a:t>
            </a:r>
            <a:r>
              <a:rPr lang="ru-RU" altLang="ru-RU" sz="2400" dirty="0" err="1">
                <a:solidFill>
                  <a:srgbClr val="FFFFFF"/>
                </a:solidFill>
              </a:rPr>
              <a:t>області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шиї</a:t>
            </a:r>
            <a:r>
              <a:rPr lang="ru-RU" altLang="ru-RU" sz="2400" dirty="0">
                <a:solidFill>
                  <a:srgbClr val="FFFFFF"/>
                </a:solidFill>
              </a:rPr>
              <a:t>, </a:t>
            </a:r>
            <a:r>
              <a:rPr lang="ru-RU" altLang="ru-RU" sz="2400" dirty="0" err="1">
                <a:solidFill>
                  <a:srgbClr val="FFFFFF"/>
                </a:solidFill>
              </a:rPr>
              <a:t>рівень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рідини</a:t>
            </a:r>
            <a:r>
              <a:rPr lang="ru-RU" altLang="ru-RU" sz="2400" dirty="0">
                <a:solidFill>
                  <a:srgbClr val="FFFFFF"/>
                </a:solidFill>
              </a:rPr>
              <a:t> в </a:t>
            </a:r>
            <a:r>
              <a:rPr lang="ru-RU" altLang="ru-RU" sz="2400" dirty="0" err="1">
                <a:solidFill>
                  <a:srgbClr val="FFFFFF"/>
                </a:solidFill>
              </a:rPr>
              <a:t>середостінні</a:t>
            </a:r>
            <a:r>
              <a:rPr lang="ru-RU" altLang="ru-RU" sz="2400" dirty="0">
                <a:solidFill>
                  <a:srgbClr val="FFFFFF"/>
                </a:solidFill>
              </a:rPr>
              <a:t>, </a:t>
            </a:r>
            <a:r>
              <a:rPr lang="ru-RU" altLang="ru-RU" sz="2400" dirty="0" err="1">
                <a:solidFill>
                  <a:srgbClr val="FFFFFF"/>
                </a:solidFill>
              </a:rPr>
              <a:t>випіт</a:t>
            </a:r>
            <a:r>
              <a:rPr lang="ru-RU" altLang="ru-RU" sz="2400" dirty="0">
                <a:solidFill>
                  <a:srgbClr val="FFFFFF"/>
                </a:solidFill>
              </a:rPr>
              <a:t> в </a:t>
            </a:r>
            <a:r>
              <a:rPr lang="ru-RU" altLang="ru-RU" sz="2400" dirty="0" err="1">
                <a:solidFill>
                  <a:srgbClr val="FFFFFF"/>
                </a:solidFill>
              </a:rPr>
              <a:t>плевральній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порожнині</a:t>
            </a:r>
            <a:r>
              <a:rPr lang="ru-RU" altLang="ru-RU" sz="2400" dirty="0">
                <a:solidFill>
                  <a:srgbClr val="FFFFFF"/>
                </a:solidFill>
              </a:rPr>
              <a:t>;</a:t>
            </a:r>
          </a:p>
          <a:p>
            <a:pPr eaLnBrk="1" hangingPunct="1"/>
            <a:r>
              <a:rPr lang="ru-RU" altLang="ru-RU" sz="3200" dirty="0">
                <a:solidFill>
                  <a:srgbClr val="FFFF00"/>
                </a:solidFill>
              </a:rPr>
              <a:t>З </a:t>
            </a:r>
            <a:r>
              <a:rPr lang="ru-RU" altLang="ru-RU" sz="3200" dirty="0" err="1">
                <a:solidFill>
                  <a:srgbClr val="FFFF00"/>
                </a:solidFill>
              </a:rPr>
              <a:t>використанням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водорозчинного</a:t>
            </a:r>
            <a:r>
              <a:rPr lang="ru-RU" altLang="ru-RU" sz="3200" dirty="0">
                <a:solidFill>
                  <a:srgbClr val="FFFF00"/>
                </a:solidFill>
              </a:rPr>
              <a:t> КР </a:t>
            </a:r>
            <a:r>
              <a:rPr lang="ru-RU" altLang="ru-RU" sz="2400" dirty="0">
                <a:solidFill>
                  <a:srgbClr val="FFFFFF"/>
                </a:solidFill>
              </a:rPr>
              <a:t>- </a:t>
            </a:r>
            <a:r>
              <a:rPr lang="ru-RU" altLang="ru-RU" sz="2400" dirty="0" err="1">
                <a:solidFill>
                  <a:srgbClr val="FFFFFF"/>
                </a:solidFill>
              </a:rPr>
              <a:t>виявлення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місця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перфорації</a:t>
            </a:r>
            <a:r>
              <a:rPr lang="ru-RU" altLang="ru-RU" sz="2400" dirty="0">
                <a:solidFill>
                  <a:srgbClr val="FFFFFF"/>
                </a:solidFill>
              </a:rPr>
              <a:t>, </a:t>
            </a:r>
            <a:r>
              <a:rPr lang="ru-RU" altLang="ru-RU" sz="2400" dirty="0" err="1">
                <a:solidFill>
                  <a:srgbClr val="FFFFFF"/>
                </a:solidFill>
              </a:rPr>
              <a:t>вихід</a:t>
            </a:r>
            <a:r>
              <a:rPr lang="ru-RU" altLang="ru-RU" sz="2400" dirty="0">
                <a:solidFill>
                  <a:srgbClr val="FFFFFF"/>
                </a:solidFill>
              </a:rPr>
              <a:t> КР за </a:t>
            </a:r>
            <a:r>
              <a:rPr lang="ru-RU" altLang="ru-RU" sz="2400" dirty="0" err="1">
                <a:solidFill>
                  <a:srgbClr val="FFFFFF"/>
                </a:solidFill>
              </a:rPr>
              <a:t>межі</a:t>
            </a:r>
            <a:r>
              <a:rPr lang="ru-RU" altLang="ru-RU" sz="2400" dirty="0">
                <a:solidFill>
                  <a:srgbClr val="FFFFFF"/>
                </a:solidFill>
              </a:rPr>
              <a:t> органу.</a:t>
            </a:r>
          </a:p>
          <a:p>
            <a:pPr eaLnBrk="1" hangingPunct="1"/>
            <a:endParaRPr lang="ru-RU" altLang="ru-RU" sz="3600" dirty="0">
              <a:solidFill>
                <a:srgbClr val="FFFF00"/>
              </a:solidFill>
            </a:endParaRPr>
          </a:p>
          <a:p>
            <a:pPr eaLnBrk="1" hangingPunct="1"/>
            <a:r>
              <a:rPr lang="ru-RU" altLang="ru-RU" sz="3600" dirty="0">
                <a:solidFill>
                  <a:srgbClr val="FFFF00"/>
                </a:solidFill>
              </a:rPr>
              <a:t>КТ</a:t>
            </a:r>
            <a:r>
              <a:rPr lang="ru-RU" altLang="ru-RU" sz="2800" dirty="0">
                <a:solidFill>
                  <a:srgbClr val="FFFF00"/>
                </a:solidFill>
              </a:rPr>
              <a:t>: </a:t>
            </a:r>
            <a:r>
              <a:rPr lang="ru-RU" altLang="ru-RU" sz="2400" dirty="0" err="1">
                <a:solidFill>
                  <a:srgbClr val="FFFFFF"/>
                </a:solidFill>
              </a:rPr>
              <a:t>повітря</a:t>
            </a:r>
            <a:r>
              <a:rPr lang="ru-RU" altLang="ru-RU" sz="2400" dirty="0">
                <a:solidFill>
                  <a:srgbClr val="FFFFFF"/>
                </a:solidFill>
              </a:rPr>
              <a:t> в </a:t>
            </a:r>
            <a:r>
              <a:rPr lang="ru-RU" altLang="ru-RU" sz="2400" dirty="0" err="1">
                <a:solidFill>
                  <a:srgbClr val="FFFFFF"/>
                </a:solidFill>
              </a:rPr>
              <a:t>середостінні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або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витікання</a:t>
            </a:r>
            <a:r>
              <a:rPr lang="ru-RU" altLang="ru-RU" sz="2400" dirty="0">
                <a:solidFill>
                  <a:srgbClr val="FFFFFF"/>
                </a:solidFill>
              </a:rPr>
              <a:t> КР за </a:t>
            </a:r>
            <a:r>
              <a:rPr lang="ru-RU" altLang="ru-RU" sz="2400" dirty="0" err="1">
                <a:solidFill>
                  <a:srgbClr val="FFFFFF"/>
                </a:solidFill>
              </a:rPr>
              <a:t>межі</a:t>
            </a:r>
            <a:r>
              <a:rPr lang="ru-RU" altLang="ru-RU" sz="2400" dirty="0">
                <a:solidFill>
                  <a:srgbClr val="FFFFFF"/>
                </a:solidFill>
              </a:rPr>
              <a:t> органу, </a:t>
            </a:r>
            <a:r>
              <a:rPr lang="ru-RU" altLang="ru-RU" sz="2400" dirty="0" err="1">
                <a:solidFill>
                  <a:srgbClr val="FFFFFF"/>
                </a:solidFill>
              </a:rPr>
              <a:t>локальне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підвищення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щільності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навколишньої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клітковини</a:t>
            </a:r>
            <a:r>
              <a:rPr lang="ru-RU" altLang="ru-RU" sz="2400" dirty="0">
                <a:solidFill>
                  <a:srgbClr val="FFFFFF"/>
                </a:solidFill>
              </a:rPr>
              <a:t>.</a:t>
            </a:r>
            <a:endParaRPr lang="uk-UA" altLang="ru-RU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3037" y="-180802"/>
            <a:ext cx="8948613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Перфорація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порожнистого</a:t>
            </a:r>
            <a:r>
              <a:rPr lang="ru-RU" dirty="0">
                <a:solidFill>
                  <a:schemeClr val="tx1"/>
                </a:solidFill>
              </a:rPr>
              <a:t> органу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6323" name="Прямоугольник 5"/>
          <p:cNvSpPr>
            <a:spLocks noChangeArrowheads="1"/>
          </p:cNvSpPr>
          <p:nvPr/>
        </p:nvSpPr>
        <p:spPr bwMode="auto">
          <a:xfrm>
            <a:off x="107950" y="1164134"/>
            <a:ext cx="903605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dirty="0" err="1">
                <a:solidFill>
                  <a:srgbClr val="FFFF00"/>
                </a:solidFill>
              </a:rPr>
              <a:t>Ознаки</a:t>
            </a:r>
            <a:r>
              <a:rPr lang="ru-RU" altLang="ru-RU" sz="3600" dirty="0">
                <a:solidFill>
                  <a:srgbClr val="FFFF00"/>
                </a:solidFill>
              </a:rPr>
              <a:t> - </a:t>
            </a:r>
            <a:r>
              <a:rPr lang="ru-RU" altLang="ru-RU" sz="3600" dirty="0" err="1">
                <a:solidFill>
                  <a:srgbClr val="FFFF00"/>
                </a:solidFill>
              </a:rPr>
              <a:t>наявність</a:t>
            </a:r>
            <a:r>
              <a:rPr lang="ru-RU" altLang="ru-RU" sz="3600" dirty="0">
                <a:solidFill>
                  <a:srgbClr val="FFFF00"/>
                </a:solidFill>
              </a:rPr>
              <a:t> газу і </a:t>
            </a:r>
            <a:r>
              <a:rPr lang="ru-RU" altLang="ru-RU" sz="3600" dirty="0" err="1">
                <a:solidFill>
                  <a:srgbClr val="FFFF00"/>
                </a:solidFill>
              </a:rPr>
              <a:t>рідини</a:t>
            </a:r>
            <a:r>
              <a:rPr lang="ru-RU" altLang="ru-RU" sz="3600" dirty="0">
                <a:solidFill>
                  <a:srgbClr val="FFFF00"/>
                </a:solidFill>
              </a:rPr>
              <a:t>.</a:t>
            </a:r>
          </a:p>
          <a:p>
            <a:pPr eaLnBrk="1" hangingPunct="1"/>
            <a:r>
              <a:rPr lang="ru-RU" altLang="ru-RU" sz="3600" dirty="0">
                <a:solidFill>
                  <a:srgbClr val="FFFF00"/>
                </a:solidFill>
              </a:rPr>
              <a:t>Газ </a:t>
            </a:r>
            <a:r>
              <a:rPr lang="ru-RU" altLang="ru-RU" sz="2800" dirty="0">
                <a:solidFill>
                  <a:srgbClr val="FFFFFF"/>
                </a:solidFill>
              </a:rPr>
              <a:t>- у вертикальному </a:t>
            </a:r>
            <a:r>
              <a:rPr lang="ru-RU" altLang="ru-RU" sz="2800" dirty="0" err="1">
                <a:solidFill>
                  <a:srgbClr val="FFFFFF"/>
                </a:solidFill>
              </a:rPr>
              <a:t>положенні</a:t>
            </a:r>
            <a:r>
              <a:rPr lang="ru-RU" altLang="ru-RU" sz="2800" dirty="0">
                <a:solidFill>
                  <a:srgbClr val="FFFFFF"/>
                </a:solidFill>
              </a:rPr>
              <a:t> - </a:t>
            </a:r>
            <a:r>
              <a:rPr lang="ru-RU" altLang="ru-RU" sz="2800" dirty="0" err="1">
                <a:solidFill>
                  <a:srgbClr val="FFFFFF"/>
                </a:solidFill>
              </a:rPr>
              <a:t>під</a:t>
            </a:r>
            <a:r>
              <a:rPr lang="ru-RU" altLang="ru-RU" sz="2800" dirty="0">
                <a:solidFill>
                  <a:srgbClr val="FFFFFF"/>
                </a:solidFill>
              </a:rPr>
              <a:t> куполом </a:t>
            </a:r>
            <a:r>
              <a:rPr lang="ru-RU" altLang="ru-RU" sz="2800" dirty="0" err="1">
                <a:solidFill>
                  <a:srgbClr val="FFFFFF"/>
                </a:solidFill>
              </a:rPr>
              <a:t>діафрагми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серповидне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просвітлення</a:t>
            </a:r>
            <a:r>
              <a:rPr lang="ru-RU" altLang="ru-RU" sz="2800" dirty="0">
                <a:solidFill>
                  <a:srgbClr val="FFFFFF"/>
                </a:solidFill>
              </a:rPr>
              <a:t>, в горизонтальному </a:t>
            </a:r>
            <a:r>
              <a:rPr lang="ru-RU" altLang="ru-RU" sz="2800" dirty="0" err="1">
                <a:solidFill>
                  <a:srgbClr val="FFFFFF"/>
                </a:solidFill>
              </a:rPr>
              <a:t>положенні</a:t>
            </a:r>
            <a:r>
              <a:rPr lang="ru-RU" altLang="ru-RU" sz="2800" dirty="0">
                <a:solidFill>
                  <a:srgbClr val="FFFFFF"/>
                </a:solidFill>
              </a:rPr>
              <a:t> на </a:t>
            </a:r>
            <a:r>
              <a:rPr lang="ru-RU" altLang="ru-RU" sz="2800" dirty="0" err="1">
                <a:solidFill>
                  <a:srgbClr val="FFFFFF"/>
                </a:solidFill>
              </a:rPr>
              <a:t>спині</a:t>
            </a:r>
            <a:r>
              <a:rPr lang="ru-RU" altLang="ru-RU" sz="2800" dirty="0">
                <a:solidFill>
                  <a:srgbClr val="FFFFFF"/>
                </a:solidFill>
              </a:rPr>
              <a:t> - </a:t>
            </a:r>
            <a:r>
              <a:rPr lang="ru-RU" altLang="ru-RU" sz="2800" dirty="0" err="1">
                <a:solidFill>
                  <a:srgbClr val="FFFFFF"/>
                </a:solidFill>
              </a:rPr>
              <a:t>під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передньою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черевною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стінкою</a:t>
            </a:r>
            <a:r>
              <a:rPr lang="ru-RU" altLang="ru-RU" sz="2800" dirty="0">
                <a:solidFill>
                  <a:srgbClr val="FFFFFF"/>
                </a:solidFill>
              </a:rPr>
              <a:t>, на </a:t>
            </a:r>
            <a:r>
              <a:rPr lang="ru-RU" altLang="ru-RU" sz="2800" dirty="0" err="1">
                <a:solidFill>
                  <a:srgbClr val="FFFFFF"/>
                </a:solidFill>
              </a:rPr>
              <a:t>лівому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боці</a:t>
            </a:r>
            <a:r>
              <a:rPr lang="ru-RU" altLang="ru-RU" sz="2800" dirty="0">
                <a:solidFill>
                  <a:srgbClr val="FFFFFF"/>
                </a:solidFill>
              </a:rPr>
              <a:t> - над </a:t>
            </a:r>
            <a:r>
              <a:rPr lang="ru-RU" altLang="ru-RU" sz="2800" dirty="0" err="1">
                <a:solidFill>
                  <a:srgbClr val="FFFFFF"/>
                </a:solidFill>
              </a:rPr>
              <a:t>печінкою</a:t>
            </a:r>
            <a:r>
              <a:rPr lang="ru-RU" altLang="ru-RU" sz="2800" dirty="0">
                <a:solidFill>
                  <a:srgbClr val="FFFFFF"/>
                </a:solidFill>
              </a:rPr>
              <a:t>.</a:t>
            </a:r>
          </a:p>
          <a:p>
            <a:pPr eaLnBrk="1" hangingPunct="1"/>
            <a:endParaRPr lang="ru-RU" altLang="ru-RU" sz="28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4000" dirty="0" err="1">
                <a:solidFill>
                  <a:srgbClr val="FFFF00"/>
                </a:solidFill>
              </a:rPr>
              <a:t>Рідина</a:t>
            </a:r>
            <a:r>
              <a:rPr lang="ru-RU" altLang="ru-RU" sz="2800" dirty="0">
                <a:solidFill>
                  <a:srgbClr val="FFFFFF"/>
                </a:solidFill>
              </a:rPr>
              <a:t> - в </a:t>
            </a:r>
            <a:r>
              <a:rPr lang="ru-RU" altLang="ru-RU" sz="2800" dirty="0" err="1">
                <a:solidFill>
                  <a:srgbClr val="FFFFFF"/>
                </a:solidFill>
              </a:rPr>
              <a:t>бокових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відділах</a:t>
            </a:r>
            <a:r>
              <a:rPr lang="ru-RU" altLang="ru-RU" sz="2800" dirty="0">
                <a:solidFill>
                  <a:srgbClr val="FFFFFF"/>
                </a:solidFill>
              </a:rPr>
              <a:t> живота і </a:t>
            </a:r>
            <a:r>
              <a:rPr lang="ru-RU" altLang="ru-RU" sz="2800" dirty="0" err="1">
                <a:solidFill>
                  <a:srgbClr val="FFFFFF"/>
                </a:solidFill>
              </a:rPr>
              <a:t>рентгенологічно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проявляється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інтенсивним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стрічкоподібним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затінюванням</a:t>
            </a:r>
            <a:r>
              <a:rPr lang="ru-RU" altLang="ru-RU" sz="2800" dirty="0">
                <a:solidFill>
                  <a:srgbClr val="FFFFFF"/>
                </a:solidFill>
              </a:rPr>
              <a:t> простору </a:t>
            </a:r>
            <a:r>
              <a:rPr lang="ru-RU" altLang="ru-RU" sz="2800" dirty="0" err="1">
                <a:solidFill>
                  <a:srgbClr val="FFFFFF"/>
                </a:solidFill>
              </a:rPr>
              <a:t>між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предбрюшинним</a:t>
            </a:r>
            <a:r>
              <a:rPr lang="ru-RU" altLang="ru-RU" sz="2800" dirty="0">
                <a:solidFill>
                  <a:srgbClr val="FFFFFF"/>
                </a:solidFill>
              </a:rPr>
              <a:t> жиром і </a:t>
            </a:r>
            <a:r>
              <a:rPr lang="ru-RU" altLang="ru-RU" sz="2800" dirty="0" err="1">
                <a:solidFill>
                  <a:srgbClr val="FFFFFF"/>
                </a:solidFill>
              </a:rPr>
              <a:t>стінкою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товстої</a:t>
            </a:r>
            <a:r>
              <a:rPr lang="ru-RU" altLang="ru-RU" sz="2800" dirty="0">
                <a:solidFill>
                  <a:srgbClr val="FFFFFF"/>
                </a:solidFill>
              </a:rPr>
              <a:t> кишки при горизонтальному </a:t>
            </a:r>
            <a:r>
              <a:rPr lang="ru-RU" altLang="ru-RU" sz="2800" dirty="0" err="1">
                <a:solidFill>
                  <a:srgbClr val="FFFFFF"/>
                </a:solidFill>
              </a:rPr>
              <a:t>положенні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потерпілого</a:t>
            </a:r>
            <a:r>
              <a:rPr lang="ru-RU" altLang="ru-RU" sz="2800" dirty="0">
                <a:solidFill>
                  <a:srgbClr val="FFFFFF"/>
                </a:solidFill>
              </a:rPr>
              <a:t> на </a:t>
            </a:r>
            <a:r>
              <a:rPr lang="ru-RU" altLang="ru-RU" sz="2800" dirty="0" err="1">
                <a:solidFill>
                  <a:srgbClr val="FFFFFF"/>
                </a:solidFill>
              </a:rPr>
              <a:t>спині</a:t>
            </a:r>
            <a:r>
              <a:rPr lang="ru-RU" altLang="ru-RU" sz="2800" dirty="0">
                <a:solidFill>
                  <a:srgbClr val="FFFFFF"/>
                </a:solidFill>
              </a:rPr>
              <a:t>.</a:t>
            </a:r>
            <a:endParaRPr lang="uk-UA" altLang="ru-RU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476250"/>
            <a:ext cx="4633912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Прямоугольник 2"/>
          <p:cNvSpPr>
            <a:spLocks noChangeArrowheads="1"/>
          </p:cNvSpPr>
          <p:nvPr/>
        </p:nvSpPr>
        <p:spPr bwMode="auto">
          <a:xfrm>
            <a:off x="349250" y="1828800"/>
            <a:ext cx="367188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dirty="0" err="1">
                <a:solidFill>
                  <a:srgbClr val="FFFFFF"/>
                </a:solidFill>
              </a:rPr>
              <a:t>Під</a:t>
            </a:r>
            <a:r>
              <a:rPr lang="ru-RU" altLang="ru-RU" sz="4000" dirty="0">
                <a:solidFill>
                  <a:srgbClr val="FFFFFF"/>
                </a:solidFill>
              </a:rPr>
              <a:t> куполом </a:t>
            </a:r>
            <a:r>
              <a:rPr lang="ru-RU" altLang="ru-RU" sz="4000" dirty="0" err="1">
                <a:solidFill>
                  <a:srgbClr val="FFFFFF"/>
                </a:solidFill>
              </a:rPr>
              <a:t>діафрагми</a:t>
            </a:r>
            <a:r>
              <a:rPr lang="ru-RU" altLang="ru-RU" sz="4000" dirty="0">
                <a:solidFill>
                  <a:srgbClr val="FFFFFF"/>
                </a:solidFill>
              </a:rPr>
              <a:t> </a:t>
            </a:r>
            <a:r>
              <a:rPr lang="ru-RU" altLang="ru-RU" sz="4000" dirty="0" err="1">
                <a:solidFill>
                  <a:srgbClr val="FFFFFF"/>
                </a:solidFill>
              </a:rPr>
              <a:t>серповидне</a:t>
            </a:r>
            <a:r>
              <a:rPr lang="ru-RU" altLang="ru-RU" sz="4000" dirty="0">
                <a:solidFill>
                  <a:srgbClr val="FFFFFF"/>
                </a:solidFill>
              </a:rPr>
              <a:t> </a:t>
            </a:r>
            <a:r>
              <a:rPr lang="ru-RU" altLang="ru-RU" sz="4000" dirty="0" err="1">
                <a:solidFill>
                  <a:srgbClr val="FFFFFF"/>
                </a:solidFill>
              </a:rPr>
              <a:t>просвітлення</a:t>
            </a:r>
            <a:endParaRPr lang="uk-UA" altLang="ru-RU" sz="4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015859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Кишкова непрохідність</a:t>
            </a:r>
          </a:p>
        </p:txBody>
      </p:sp>
      <p:sp>
        <p:nvSpPr>
          <p:cNvPr id="81923" name="Прямоугольник 2"/>
          <p:cNvSpPr>
            <a:spLocks noChangeArrowheads="1"/>
          </p:cNvSpPr>
          <p:nvPr/>
        </p:nvSpPr>
        <p:spPr bwMode="auto">
          <a:xfrm>
            <a:off x="23813" y="1125538"/>
            <a:ext cx="9144000" cy="520142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FFFF00"/>
                </a:solidFill>
              </a:rPr>
              <a:t>   </a:t>
            </a:r>
            <a:r>
              <a:rPr lang="ru-RU" sz="4000" dirty="0" err="1">
                <a:solidFill>
                  <a:srgbClr val="FFFF00"/>
                </a:solidFill>
              </a:rPr>
              <a:t>Функціональна</a:t>
            </a:r>
            <a:r>
              <a:rPr lang="ru-RU" sz="4000" dirty="0">
                <a:solidFill>
                  <a:srgbClr val="FFFF00"/>
                </a:solidFill>
              </a:rPr>
              <a:t> (</a:t>
            </a:r>
            <a:r>
              <a:rPr lang="ru-RU" sz="4000" dirty="0" err="1">
                <a:solidFill>
                  <a:srgbClr val="FFFF00"/>
                </a:solidFill>
              </a:rPr>
              <a:t>динамічна</a:t>
            </a:r>
            <a:r>
              <a:rPr lang="ru-RU" sz="4000" dirty="0">
                <a:solidFill>
                  <a:srgbClr val="FFFF00"/>
                </a:solidFill>
              </a:rPr>
              <a:t>) </a:t>
            </a:r>
            <a:r>
              <a:rPr lang="ru-RU" sz="2400" dirty="0">
                <a:solidFill>
                  <a:prstClr val="white"/>
                </a:solidFill>
              </a:rPr>
              <a:t>- </a:t>
            </a:r>
            <a:r>
              <a:rPr lang="ru-RU" sz="2400" dirty="0" err="1">
                <a:solidFill>
                  <a:prstClr val="white"/>
                </a:solidFill>
              </a:rPr>
              <a:t>порушення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моторної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функції</a:t>
            </a:r>
            <a:r>
              <a:rPr lang="ru-RU" sz="2400" dirty="0">
                <a:solidFill>
                  <a:prstClr val="white"/>
                </a:solidFill>
              </a:rPr>
              <a:t> кишечника </a:t>
            </a:r>
            <a:r>
              <a:rPr lang="ru-RU" sz="2400" dirty="0" err="1">
                <a:solidFill>
                  <a:prstClr val="white"/>
                </a:solidFill>
              </a:rPr>
              <a:t>внаслідок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гострих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запальних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захворювань</a:t>
            </a:r>
            <a:r>
              <a:rPr lang="ru-RU" sz="2400" dirty="0">
                <a:solidFill>
                  <a:prstClr val="white"/>
                </a:solidFill>
              </a:rPr>
              <a:t>, травм, </a:t>
            </a:r>
            <a:r>
              <a:rPr lang="ru-RU" sz="2400" dirty="0" err="1">
                <a:solidFill>
                  <a:prstClr val="white"/>
                </a:solidFill>
              </a:rPr>
              <a:t>оперативних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втручань</a:t>
            </a:r>
            <a:r>
              <a:rPr lang="ru-RU" sz="2400" dirty="0">
                <a:solidFill>
                  <a:prstClr val="white"/>
                </a:solidFill>
              </a:rPr>
              <a:t>, </a:t>
            </a:r>
            <a:r>
              <a:rPr lang="ru-RU" sz="2400" dirty="0" err="1">
                <a:solidFill>
                  <a:prstClr val="white"/>
                </a:solidFill>
              </a:rPr>
              <a:t>інтоксикації</a:t>
            </a:r>
            <a:r>
              <a:rPr lang="ru-RU" sz="2400" dirty="0">
                <a:solidFill>
                  <a:prstClr val="white"/>
                </a:solidFill>
              </a:rPr>
              <a:t>.</a:t>
            </a:r>
          </a:p>
          <a:p>
            <a:pPr>
              <a:defRPr/>
            </a:pPr>
            <a:r>
              <a:rPr lang="ru-RU" sz="3600" dirty="0">
                <a:solidFill>
                  <a:srgbClr val="FFFF00"/>
                </a:solidFill>
              </a:rPr>
              <a:t>Методы:    1. </a:t>
            </a:r>
            <a:r>
              <a:rPr lang="ru-RU" sz="3600" dirty="0" err="1">
                <a:solidFill>
                  <a:srgbClr val="FFFF00"/>
                </a:solidFill>
              </a:rPr>
              <a:t>оглядова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рентгеноскопія</a:t>
            </a:r>
            <a:endParaRPr lang="ru-RU" sz="36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3600" dirty="0">
                <a:solidFill>
                  <a:srgbClr val="FFFF00"/>
                </a:solidFill>
              </a:rPr>
              <a:t>2. </a:t>
            </a:r>
            <a:r>
              <a:rPr lang="ru-RU" sz="3600" dirty="0" err="1">
                <a:solidFill>
                  <a:srgbClr val="FFFF00"/>
                </a:solidFill>
              </a:rPr>
              <a:t>ентерографія</a:t>
            </a:r>
            <a:r>
              <a:rPr lang="ru-RU" sz="3600" dirty="0">
                <a:solidFill>
                  <a:srgbClr val="FFFF00"/>
                </a:solidFill>
              </a:rPr>
              <a:t>  </a:t>
            </a:r>
          </a:p>
          <a:p>
            <a:pPr algn="ctr">
              <a:defRPr/>
            </a:pPr>
            <a:r>
              <a:rPr lang="ru-RU" sz="3600" dirty="0">
                <a:solidFill>
                  <a:srgbClr val="FFFF00"/>
                </a:solidFill>
              </a:rPr>
              <a:t>3. </a:t>
            </a:r>
            <a:r>
              <a:rPr lang="ru-RU" sz="3600" dirty="0" err="1">
                <a:solidFill>
                  <a:srgbClr val="FFFF00"/>
                </a:solidFill>
              </a:rPr>
              <a:t>іррігоскопія</a:t>
            </a:r>
            <a:endParaRPr lang="uk-UA" sz="3600" dirty="0">
              <a:solidFill>
                <a:srgbClr val="FFFF00"/>
              </a:solidFill>
            </a:endParaRPr>
          </a:p>
          <a:p>
            <a:pPr>
              <a:defRPr/>
            </a:pPr>
            <a:endParaRPr lang="ru-RU" sz="2400" dirty="0">
              <a:solidFill>
                <a:prstClr val="white"/>
              </a:solidFill>
            </a:endParaRPr>
          </a:p>
          <a:p>
            <a:pPr marL="457200" indent="-457200">
              <a:buFontTx/>
              <a:buChar char="-"/>
              <a:defRPr/>
            </a:pPr>
            <a:r>
              <a:rPr lang="ru-RU" sz="2800" dirty="0" err="1">
                <a:solidFill>
                  <a:prstClr val="white"/>
                </a:solidFill>
              </a:rPr>
              <a:t>здуття</a:t>
            </a:r>
            <a:r>
              <a:rPr lang="ru-RU" sz="2800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white"/>
                </a:solidFill>
              </a:rPr>
              <a:t>кишкових</a:t>
            </a:r>
            <a:r>
              <a:rPr lang="ru-RU" sz="2800" dirty="0">
                <a:solidFill>
                  <a:prstClr val="white"/>
                </a:solidFill>
              </a:rPr>
              <a:t> петель без </a:t>
            </a:r>
            <a:r>
              <a:rPr lang="ru-RU" sz="2800" dirty="0" err="1">
                <a:solidFill>
                  <a:prstClr val="white"/>
                </a:solidFill>
              </a:rPr>
              <a:t>чітких</a:t>
            </a:r>
            <a:r>
              <a:rPr lang="ru-RU" sz="2800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white"/>
                </a:solidFill>
              </a:rPr>
              <a:t>горизонтальних</a:t>
            </a:r>
            <a:endParaRPr lang="ru-RU" sz="2800" dirty="0">
              <a:solidFill>
                <a:prstClr val="white"/>
              </a:solidFill>
            </a:endParaRPr>
          </a:p>
          <a:p>
            <a:pPr>
              <a:defRPr/>
            </a:pPr>
            <a:r>
              <a:rPr lang="ru-RU" sz="2800" dirty="0" err="1">
                <a:solidFill>
                  <a:prstClr val="white"/>
                </a:solidFill>
              </a:rPr>
              <a:t>рівнів</a:t>
            </a:r>
            <a:r>
              <a:rPr lang="ru-RU" sz="2800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white"/>
                </a:solidFill>
              </a:rPr>
              <a:t>рідини</a:t>
            </a:r>
            <a:r>
              <a:rPr lang="ru-RU" sz="2800" dirty="0">
                <a:solidFill>
                  <a:prstClr val="white"/>
                </a:solidFill>
              </a:rPr>
              <a:t>,</a:t>
            </a:r>
          </a:p>
          <a:p>
            <a:pPr marL="457200" indent="-457200">
              <a:buFontTx/>
              <a:buChar char="-"/>
              <a:defRPr/>
            </a:pPr>
            <a:r>
              <a:rPr lang="ru-RU" sz="2800" dirty="0">
                <a:solidFill>
                  <a:prstClr val="white"/>
                </a:solidFill>
              </a:rPr>
              <a:t>  газ в кишечнику </a:t>
            </a:r>
            <a:r>
              <a:rPr lang="ru-RU" sz="2800" dirty="0" err="1">
                <a:solidFill>
                  <a:prstClr val="white"/>
                </a:solidFill>
              </a:rPr>
              <a:t>переважає</a:t>
            </a:r>
            <a:r>
              <a:rPr lang="ru-RU" sz="2800" dirty="0">
                <a:solidFill>
                  <a:prstClr val="white"/>
                </a:solidFill>
              </a:rPr>
              <a:t> над </a:t>
            </a:r>
            <a:r>
              <a:rPr lang="ru-RU" sz="2800" dirty="0" err="1">
                <a:solidFill>
                  <a:prstClr val="white"/>
                </a:solidFill>
              </a:rPr>
              <a:t>рідиною</a:t>
            </a:r>
            <a:r>
              <a:rPr lang="ru-RU" sz="2800" dirty="0">
                <a:solidFill>
                  <a:prstClr val="white"/>
                </a:solidFill>
              </a:rPr>
              <a:t>,</a:t>
            </a:r>
          </a:p>
          <a:p>
            <a:pPr marL="457200" indent="-457200">
              <a:buFontTx/>
              <a:buChar char="-"/>
              <a:defRPr/>
            </a:pPr>
            <a:r>
              <a:rPr lang="ru-RU" sz="2800" dirty="0">
                <a:solidFill>
                  <a:prstClr val="white"/>
                </a:solidFill>
              </a:rPr>
              <a:t>  перистальтика </a:t>
            </a:r>
            <a:r>
              <a:rPr lang="ru-RU" sz="2800" dirty="0" err="1">
                <a:solidFill>
                  <a:prstClr val="white"/>
                </a:solidFill>
              </a:rPr>
              <a:t>відсутня</a:t>
            </a:r>
            <a:r>
              <a:rPr lang="ru-RU" sz="2800" dirty="0">
                <a:solidFill>
                  <a:prstClr val="white"/>
                </a:solidFill>
              </a:rPr>
              <a:t>.</a:t>
            </a:r>
            <a:endParaRPr lang="uk-UA" sz="2800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vmede.org/sait/content/Onkilogiya_ternova_2010/11_files/mb4_0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14300"/>
            <a:ext cx="5057775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Прямоугольник 3"/>
          <p:cNvSpPr>
            <a:spLocks noChangeArrowheads="1"/>
          </p:cNvSpPr>
          <p:nvPr/>
        </p:nvSpPr>
        <p:spPr bwMode="auto">
          <a:xfrm>
            <a:off x="365125" y="1196975"/>
            <a:ext cx="3167063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 err="1"/>
              <a:t>Оглядовий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знімок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черевної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порожнини</a:t>
            </a:r>
            <a:r>
              <a:rPr lang="ru-RU" altLang="ru-RU" sz="2800" dirty="0"/>
              <a:t> при </a:t>
            </a:r>
            <a:r>
              <a:rPr lang="ru-RU" altLang="ru-RU" sz="2800" dirty="0" err="1"/>
              <a:t>тонкокишковій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непрохідності</a:t>
            </a:r>
            <a:r>
              <a:rPr lang="ru-RU" altLang="ru-RU" sz="2800" dirty="0"/>
              <a:t>.</a:t>
            </a:r>
          </a:p>
          <a:p>
            <a:pPr algn="ctr" eaLnBrk="1" hangingPunct="1"/>
            <a:endParaRPr lang="ru-RU" altLang="ru-RU" sz="2800" dirty="0"/>
          </a:p>
          <a:p>
            <a:pPr algn="ctr" eaLnBrk="1" hangingPunct="1"/>
            <a:r>
              <a:rPr lang="ru-RU" altLang="ru-RU" sz="2800" dirty="0"/>
              <a:t>Видно </a:t>
            </a:r>
            <a:r>
              <a:rPr lang="ru-RU" altLang="ru-RU" sz="2800" dirty="0" err="1"/>
              <a:t>роздуті</a:t>
            </a:r>
            <a:r>
              <a:rPr lang="ru-RU" altLang="ru-RU" sz="2800" dirty="0"/>
              <a:t> газом </a:t>
            </a:r>
            <a:r>
              <a:rPr lang="ru-RU" altLang="ru-RU" sz="2800" dirty="0" err="1"/>
              <a:t>петлі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тонкої</a:t>
            </a:r>
            <a:r>
              <a:rPr lang="ru-RU" altLang="ru-RU" sz="2800" dirty="0"/>
              <a:t> кишки.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Прямоугольник 2"/>
          <p:cNvSpPr>
            <a:spLocks noChangeArrowheads="1"/>
          </p:cNvSpPr>
          <p:nvPr/>
        </p:nvSpPr>
        <p:spPr bwMode="auto">
          <a:xfrm>
            <a:off x="14288" y="1031875"/>
            <a:ext cx="9144000" cy="569386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 err="1">
                <a:solidFill>
                  <a:srgbClr val="FFFF00"/>
                </a:solidFill>
              </a:rPr>
              <a:t>Обтураційна</a:t>
            </a:r>
            <a:r>
              <a:rPr lang="ru-RU" sz="3200" dirty="0">
                <a:solidFill>
                  <a:prstClr val="white"/>
                </a:solidFill>
              </a:rPr>
              <a:t> – </a:t>
            </a:r>
            <a:r>
              <a:rPr lang="ru-RU" sz="3200" dirty="0" err="1">
                <a:solidFill>
                  <a:prstClr val="white"/>
                </a:solidFill>
              </a:rPr>
              <a:t>внаслідок</a:t>
            </a:r>
            <a:r>
              <a:rPr lang="ru-RU" sz="3200" dirty="0">
                <a:solidFill>
                  <a:prstClr val="white"/>
                </a:solidFill>
              </a:rPr>
              <a:t> стенозу кишки </a:t>
            </a:r>
            <a:r>
              <a:rPr lang="ru-RU" sz="3200" dirty="0" err="1">
                <a:solidFill>
                  <a:prstClr val="white"/>
                </a:solidFill>
              </a:rPr>
              <a:t>пухлиною</a:t>
            </a:r>
            <a:r>
              <a:rPr lang="ru-RU" sz="3200" dirty="0">
                <a:solidFill>
                  <a:prstClr val="white"/>
                </a:solidFill>
              </a:rPr>
              <a:t>, спайками, </a:t>
            </a:r>
            <a:r>
              <a:rPr lang="ru-RU" sz="3200" dirty="0" err="1">
                <a:solidFill>
                  <a:prstClr val="white"/>
                </a:solidFill>
              </a:rPr>
              <a:t>копролітами</a:t>
            </a:r>
            <a:r>
              <a:rPr lang="ru-RU" sz="3200" dirty="0">
                <a:solidFill>
                  <a:prstClr val="white"/>
                </a:solidFill>
              </a:rPr>
              <a:t>.</a:t>
            </a:r>
          </a:p>
          <a:p>
            <a:pPr algn="ctr">
              <a:defRPr/>
            </a:pPr>
            <a:r>
              <a:rPr lang="ru-RU" sz="3200" dirty="0" err="1">
                <a:solidFill>
                  <a:srgbClr val="FFFF00"/>
                </a:solidFill>
              </a:rPr>
              <a:t>Странгуляційна</a:t>
            </a:r>
            <a:r>
              <a:rPr lang="ru-RU" sz="3200" dirty="0">
                <a:solidFill>
                  <a:prstClr val="white"/>
                </a:solidFill>
              </a:rPr>
              <a:t> - заворот кишки, </a:t>
            </a:r>
            <a:r>
              <a:rPr lang="ru-RU" sz="3200" dirty="0" err="1">
                <a:solidFill>
                  <a:prstClr val="white"/>
                </a:solidFill>
              </a:rPr>
              <a:t>защемлення</a:t>
            </a:r>
            <a:r>
              <a:rPr lang="ru-RU" sz="3200" dirty="0">
                <a:solidFill>
                  <a:prstClr val="white"/>
                </a:solidFill>
              </a:rPr>
              <a:t> в </a:t>
            </a:r>
            <a:r>
              <a:rPr lang="ru-RU" sz="3200" dirty="0" err="1">
                <a:solidFill>
                  <a:prstClr val="white"/>
                </a:solidFill>
              </a:rPr>
              <a:t>грижовому</a:t>
            </a:r>
            <a:r>
              <a:rPr lang="ru-RU" sz="3200" dirty="0">
                <a:solidFill>
                  <a:prstClr val="white"/>
                </a:solidFill>
              </a:rPr>
              <a:t> </a:t>
            </a:r>
            <a:r>
              <a:rPr lang="ru-RU" sz="3200" dirty="0" err="1">
                <a:solidFill>
                  <a:prstClr val="white"/>
                </a:solidFill>
              </a:rPr>
              <a:t>мішку</a:t>
            </a:r>
            <a:r>
              <a:rPr lang="ru-RU" sz="3200" dirty="0">
                <a:solidFill>
                  <a:prstClr val="white"/>
                </a:solidFill>
              </a:rPr>
              <a:t>.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</a:p>
          <a:p>
            <a:pPr algn="ctr">
              <a:defRPr/>
            </a:pPr>
            <a:endParaRPr lang="ru-RU" sz="36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3600" dirty="0" err="1">
                <a:solidFill>
                  <a:srgbClr val="FFFF00"/>
                </a:solidFill>
              </a:rPr>
              <a:t>Рентгеноскопія</a:t>
            </a:r>
            <a:r>
              <a:rPr lang="ru-RU" sz="3600" dirty="0">
                <a:solidFill>
                  <a:srgbClr val="FFFF00"/>
                </a:solidFill>
              </a:rPr>
              <a:t>: </a:t>
            </a:r>
          </a:p>
          <a:p>
            <a:pPr marL="285750" indent="-285750">
              <a:buFontTx/>
              <a:buChar char="-"/>
              <a:defRPr/>
            </a:pPr>
            <a:r>
              <a:rPr lang="ru-RU" sz="3200" dirty="0">
                <a:solidFill>
                  <a:prstClr val="white"/>
                </a:solidFill>
              </a:rPr>
              <a:t>кишка </a:t>
            </a:r>
            <a:r>
              <a:rPr lang="ru-RU" sz="3200" dirty="0" err="1">
                <a:solidFill>
                  <a:prstClr val="white"/>
                </a:solidFill>
              </a:rPr>
              <a:t>розширена</a:t>
            </a:r>
            <a:r>
              <a:rPr lang="ru-RU" sz="3200" dirty="0">
                <a:solidFill>
                  <a:prstClr val="white"/>
                </a:solidFill>
              </a:rPr>
              <a:t>, складки в </a:t>
            </a:r>
            <a:r>
              <a:rPr lang="ru-RU" sz="3200" dirty="0" err="1">
                <a:solidFill>
                  <a:prstClr val="white"/>
                </a:solidFill>
              </a:rPr>
              <a:t>ній</a:t>
            </a:r>
            <a:r>
              <a:rPr lang="ru-RU" sz="3200" dirty="0">
                <a:solidFill>
                  <a:prstClr val="white"/>
                </a:solidFill>
              </a:rPr>
              <a:t> </a:t>
            </a:r>
            <a:r>
              <a:rPr lang="ru-RU" sz="3200" dirty="0" err="1">
                <a:solidFill>
                  <a:prstClr val="white"/>
                </a:solidFill>
              </a:rPr>
              <a:t>розтягнуті</a:t>
            </a:r>
            <a:r>
              <a:rPr lang="ru-RU" sz="3200" dirty="0">
                <a:solidFill>
                  <a:prstClr val="white"/>
                </a:solidFill>
              </a:rPr>
              <a:t>,</a:t>
            </a:r>
          </a:p>
          <a:p>
            <a:pPr marL="285750" indent="-285750">
              <a:buFontTx/>
              <a:buChar char="-"/>
              <a:defRPr/>
            </a:pPr>
            <a:r>
              <a:rPr lang="ru-RU" sz="3200" dirty="0">
                <a:solidFill>
                  <a:prstClr val="white"/>
                </a:solidFill>
              </a:rPr>
              <a:t>перистальтика </a:t>
            </a:r>
            <a:r>
              <a:rPr lang="ru-RU" sz="3200" dirty="0" err="1">
                <a:solidFill>
                  <a:prstClr val="white"/>
                </a:solidFill>
              </a:rPr>
              <a:t>посилена</a:t>
            </a:r>
            <a:r>
              <a:rPr lang="ru-RU" sz="3200" dirty="0">
                <a:solidFill>
                  <a:prstClr val="white"/>
                </a:solidFill>
              </a:rPr>
              <a:t>, </a:t>
            </a:r>
            <a:r>
              <a:rPr lang="ru-RU" sz="3200" dirty="0" err="1">
                <a:solidFill>
                  <a:prstClr val="white"/>
                </a:solidFill>
              </a:rPr>
              <a:t>маятникоподібні</a:t>
            </a:r>
            <a:r>
              <a:rPr lang="ru-RU" sz="3200" dirty="0">
                <a:solidFill>
                  <a:prstClr val="white"/>
                </a:solidFill>
              </a:rPr>
              <a:t> </a:t>
            </a:r>
            <a:r>
              <a:rPr lang="ru-RU" sz="3200" dirty="0" err="1">
                <a:solidFill>
                  <a:prstClr val="white"/>
                </a:solidFill>
              </a:rPr>
              <a:t>рухи</a:t>
            </a:r>
            <a:r>
              <a:rPr lang="ru-RU" sz="3200" dirty="0">
                <a:solidFill>
                  <a:prstClr val="white"/>
                </a:solidFill>
              </a:rPr>
              <a:t>,</a:t>
            </a:r>
          </a:p>
          <a:p>
            <a:pPr marL="285750" indent="-285750">
              <a:buFontTx/>
              <a:buChar char="-"/>
              <a:defRPr/>
            </a:pPr>
            <a:r>
              <a:rPr lang="ru-RU" sz="3200" dirty="0">
                <a:solidFill>
                  <a:prstClr val="white"/>
                </a:solidFill>
              </a:rPr>
              <a:t>в </a:t>
            </a:r>
            <a:r>
              <a:rPr lang="ru-RU" sz="3200" dirty="0" err="1">
                <a:solidFill>
                  <a:prstClr val="white"/>
                </a:solidFill>
              </a:rPr>
              <a:t>кишці</a:t>
            </a:r>
            <a:r>
              <a:rPr lang="ru-RU" sz="3200" dirty="0">
                <a:solidFill>
                  <a:prstClr val="white"/>
                </a:solidFill>
              </a:rPr>
              <a:t> </a:t>
            </a:r>
            <a:r>
              <a:rPr lang="ru-RU" sz="3200" dirty="0" err="1">
                <a:solidFill>
                  <a:prstClr val="white"/>
                </a:solidFill>
              </a:rPr>
              <a:t>переміщаються</a:t>
            </a:r>
            <a:r>
              <a:rPr lang="ru-RU" sz="3200" dirty="0">
                <a:solidFill>
                  <a:prstClr val="white"/>
                </a:solidFill>
              </a:rPr>
              <a:t> </a:t>
            </a:r>
            <a:r>
              <a:rPr lang="ru-RU" sz="3200" dirty="0" err="1">
                <a:solidFill>
                  <a:prstClr val="white"/>
                </a:solidFill>
              </a:rPr>
              <a:t>рівні</a:t>
            </a:r>
            <a:r>
              <a:rPr lang="ru-RU" sz="3200" dirty="0">
                <a:solidFill>
                  <a:prstClr val="white"/>
                </a:solidFill>
              </a:rPr>
              <a:t> </a:t>
            </a:r>
            <a:r>
              <a:rPr lang="ru-RU" sz="3200" dirty="0" err="1">
                <a:solidFill>
                  <a:prstClr val="white"/>
                </a:solidFill>
              </a:rPr>
              <a:t>рідини</a:t>
            </a:r>
            <a:r>
              <a:rPr lang="ru-RU" sz="3200" dirty="0">
                <a:solidFill>
                  <a:prstClr val="white"/>
                </a:solidFill>
              </a:rPr>
              <a:t> по типу </a:t>
            </a:r>
            <a:r>
              <a:rPr lang="ru-RU" sz="3200" dirty="0" err="1">
                <a:solidFill>
                  <a:prstClr val="white"/>
                </a:solidFill>
              </a:rPr>
              <a:t>сполучених</a:t>
            </a:r>
            <a:r>
              <a:rPr lang="ru-RU" sz="3200" dirty="0">
                <a:solidFill>
                  <a:prstClr val="white"/>
                </a:solidFill>
              </a:rPr>
              <a:t> посудин,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891" y="-111859"/>
            <a:ext cx="9015859" cy="1143000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hangingPunct="1">
              <a:buFont typeface="Georgia" pitchFamily="18" charset="0"/>
              <a:buNone/>
              <a:defRPr/>
            </a:pPr>
            <a:r>
              <a:rPr lang="uk-UA" dirty="0" err="1">
                <a:solidFill>
                  <a:prstClr val="white"/>
                </a:solidFill>
              </a:rPr>
              <a:t>Механична</a:t>
            </a:r>
            <a:r>
              <a:rPr lang="uk-UA" dirty="0">
                <a:solidFill>
                  <a:prstClr val="white"/>
                </a:solidFill>
              </a:rPr>
              <a:t> </a:t>
            </a:r>
            <a:r>
              <a:rPr lang="uk-UA" sz="4000" dirty="0">
                <a:solidFill>
                  <a:prstClr val="white"/>
                </a:solidFill>
              </a:rPr>
              <a:t>непрохідність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D:\Наташа\Студенты\Рентген для студ 3 курс\Картинки для лекций\ЖКТ\Кишечная непроходимос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997200"/>
            <a:ext cx="363855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5875" y="-14288"/>
            <a:ext cx="9144000" cy="7605713"/>
          </a:xfrm>
        </p:spPr>
        <p:txBody>
          <a:bodyPr/>
          <a:lstStyle/>
          <a:p>
            <a:pPr marL="609600" indent="-609600" algn="ctr" eaLnBrk="1" hangingPunct="1"/>
            <a:endParaRPr lang="uk-UA" altLang="ru-RU" sz="4000" dirty="0"/>
          </a:p>
          <a:p>
            <a:pPr marL="609600" indent="-609600" algn="ctr" eaLnBrk="1" hangingPunct="1">
              <a:buFontTx/>
              <a:buChar char="-"/>
            </a:pPr>
            <a:r>
              <a:rPr lang="ru-RU" altLang="ru-RU" sz="4000" dirty="0"/>
              <a:t>газ і </a:t>
            </a:r>
            <a:r>
              <a:rPr lang="ru-RU" altLang="ru-RU" sz="4000" dirty="0" err="1"/>
              <a:t>горизонтальні</a:t>
            </a:r>
            <a:r>
              <a:rPr lang="ru-RU" altLang="ru-RU" sz="4000" dirty="0"/>
              <a:t> </a:t>
            </a:r>
            <a:r>
              <a:rPr lang="ru-RU" altLang="ru-RU" sz="4000" dirty="0" err="1"/>
              <a:t>рівні</a:t>
            </a:r>
            <a:r>
              <a:rPr lang="ru-RU" altLang="ru-RU" sz="4000" dirty="0"/>
              <a:t> </a:t>
            </a:r>
            <a:r>
              <a:rPr lang="ru-RU" altLang="ru-RU" sz="4000" dirty="0" err="1"/>
              <a:t>рідини</a:t>
            </a:r>
            <a:r>
              <a:rPr lang="ru-RU" altLang="ru-RU" sz="4000" dirty="0"/>
              <a:t> у </a:t>
            </a:r>
            <a:r>
              <a:rPr lang="ru-RU" altLang="ru-RU" sz="4000" dirty="0" err="1"/>
              <a:t>вигляді</a:t>
            </a:r>
            <a:r>
              <a:rPr lang="ru-RU" altLang="ru-RU" sz="4000" dirty="0"/>
              <a:t> «арок» і чаш </a:t>
            </a:r>
            <a:r>
              <a:rPr lang="ru-RU" altLang="ru-RU" sz="4000" dirty="0" err="1"/>
              <a:t>Клойбера</a:t>
            </a:r>
            <a:r>
              <a:rPr lang="ru-RU" altLang="ru-RU" sz="4000" dirty="0"/>
              <a:t> </a:t>
            </a:r>
            <a:r>
              <a:rPr lang="ru-RU" altLang="ru-RU" sz="4000" dirty="0" err="1"/>
              <a:t>вище</a:t>
            </a:r>
            <a:r>
              <a:rPr lang="ru-RU" altLang="ru-RU" sz="4000" dirty="0"/>
              <a:t> </a:t>
            </a:r>
            <a:r>
              <a:rPr lang="ru-RU" altLang="ru-RU" sz="4000" dirty="0" err="1"/>
              <a:t>перешкоди</a:t>
            </a:r>
            <a:r>
              <a:rPr lang="ru-RU" altLang="ru-RU" sz="4000" dirty="0"/>
              <a:t>,</a:t>
            </a:r>
          </a:p>
          <a:p>
            <a:pPr marL="609600" indent="-609600" algn="ctr" eaLnBrk="1" hangingPunct="1">
              <a:buFontTx/>
              <a:buChar char="-"/>
            </a:pPr>
            <a:endParaRPr lang="ru-RU" altLang="ru-RU" sz="3200" b="1" dirty="0">
              <a:solidFill>
                <a:srgbClr val="FFFF00"/>
              </a:solidFill>
            </a:endParaRPr>
          </a:p>
          <a:p>
            <a:pPr marL="609600" indent="-609600" eaLnBrk="1" hangingPunct="1"/>
            <a:r>
              <a:rPr lang="ru-RU" altLang="ru-RU" sz="2400" b="1" dirty="0">
                <a:solidFill>
                  <a:srgbClr val="FFFF00"/>
                </a:solidFill>
              </a:rPr>
              <a:t>      </a:t>
            </a:r>
            <a:r>
              <a:rPr lang="ru-RU" altLang="ru-RU" sz="2400" dirty="0" err="1">
                <a:solidFill>
                  <a:srgbClr val="FFFF00"/>
                </a:solidFill>
              </a:rPr>
              <a:t>Оглядова</a:t>
            </a:r>
            <a:r>
              <a:rPr lang="ru-RU" altLang="ru-RU" sz="2400" dirty="0">
                <a:solidFill>
                  <a:srgbClr val="FFFF00"/>
                </a:solidFill>
              </a:rPr>
              <a:t> </a:t>
            </a:r>
            <a:r>
              <a:rPr lang="ru-RU" altLang="ru-RU" sz="2400" dirty="0" err="1">
                <a:solidFill>
                  <a:srgbClr val="FFFF00"/>
                </a:solidFill>
              </a:rPr>
              <a:t>рентгенограма</a:t>
            </a:r>
            <a:endParaRPr lang="ru-RU" altLang="ru-RU" sz="2400" dirty="0">
              <a:solidFill>
                <a:srgbClr val="FFFF00"/>
              </a:solidFill>
            </a:endParaRPr>
          </a:p>
          <a:p>
            <a:pPr marL="609600" indent="-609600" eaLnBrk="1" hangingPunct="1"/>
            <a:r>
              <a:rPr lang="ru-RU" altLang="ru-RU" sz="2400" dirty="0">
                <a:solidFill>
                  <a:srgbClr val="FFFF00"/>
                </a:solidFill>
              </a:rPr>
              <a:t>           ОЧП у вертикальному</a:t>
            </a:r>
          </a:p>
          <a:p>
            <a:pPr marL="609600" indent="-609600" eaLnBrk="1" hangingPunct="1"/>
            <a:r>
              <a:rPr lang="ru-RU" altLang="ru-RU" sz="2400" dirty="0">
                <a:solidFill>
                  <a:srgbClr val="FFFF00"/>
                </a:solidFill>
              </a:rPr>
              <a:t>                </a:t>
            </a:r>
            <a:r>
              <a:rPr lang="ru-RU" altLang="ru-RU" sz="2400" dirty="0" err="1">
                <a:solidFill>
                  <a:srgbClr val="FFFF00"/>
                </a:solidFill>
              </a:rPr>
              <a:t>положенні</a:t>
            </a:r>
            <a:r>
              <a:rPr lang="ru-RU" altLang="ru-RU" sz="2400" dirty="0">
                <a:solidFill>
                  <a:srgbClr val="FFFF00"/>
                </a:solidFill>
              </a:rPr>
              <a:t>:         </a:t>
            </a:r>
          </a:p>
          <a:p>
            <a:pPr marL="609600" indent="-609600" eaLnBrk="1" hangingPunct="1"/>
            <a:r>
              <a:rPr lang="ru-RU" altLang="ru-RU" sz="2400" dirty="0">
                <a:solidFill>
                  <a:srgbClr val="FFFF00"/>
                </a:solidFill>
              </a:rPr>
              <a:t>       </a:t>
            </a:r>
            <a:r>
              <a:rPr lang="ru-RU" altLang="ru-RU" sz="2400" dirty="0">
                <a:solidFill>
                  <a:schemeClr val="tx1"/>
                </a:solidFill>
              </a:rPr>
              <a:t>арки і</a:t>
            </a:r>
            <a:r>
              <a:rPr lang="ru-RU" altLang="ru-RU" sz="2400" dirty="0">
                <a:solidFill>
                  <a:srgbClr val="FFFF00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чаші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Клойбера</a:t>
            </a:r>
            <a:endParaRPr lang="en-US" altLang="ru-RU" sz="2400" dirty="0">
              <a:solidFill>
                <a:schemeClr val="tx1"/>
              </a:solidFill>
            </a:endParaRPr>
          </a:p>
          <a:p>
            <a:pPr marL="609600" indent="-609600" eaLnBrk="1" hangingPunct="1"/>
            <a:r>
              <a:rPr lang="ru-RU" altLang="ru-RU" sz="2800" dirty="0">
                <a:solidFill>
                  <a:schemeClr val="tx1"/>
                </a:solidFill>
              </a:rPr>
              <a:t> </a:t>
            </a:r>
            <a:endParaRPr lang="en-US" altLang="ru-RU" b="1" dirty="0">
              <a:latin typeface="Times New Roman" panose="02020603050405020304" pitchFamily="18" charset="0"/>
            </a:endParaRPr>
          </a:p>
          <a:p>
            <a:pPr marL="609600" indent="-609600" eaLnBrk="1" hangingPunct="1"/>
            <a:endParaRPr lang="en-US" altLang="ru-RU" b="1" dirty="0">
              <a:latin typeface="Times New Roman" panose="02020603050405020304" pitchFamily="18" charset="0"/>
            </a:endParaRPr>
          </a:p>
          <a:p>
            <a:pPr marL="609600" indent="-609600" algn="ctr" eaLnBrk="1" hangingPunct="1"/>
            <a:r>
              <a:rPr lang="en-US" altLang="ru-RU" b="1" dirty="0">
                <a:latin typeface="Times New Roman" panose="02020603050405020304" pitchFamily="18" charset="0"/>
              </a:rPr>
              <a:t>   </a:t>
            </a:r>
            <a:endParaRPr lang="ru-RU" altLang="ru-RU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088" y="1268413"/>
            <a:ext cx="8137525" cy="3478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ru-RU" sz="4400" dirty="0" err="1">
                <a:solidFill>
                  <a:prstClr val="white"/>
                </a:solidFill>
              </a:rPr>
              <a:t>постстенотичне</a:t>
            </a:r>
            <a:r>
              <a:rPr lang="ru-RU" sz="4400" dirty="0">
                <a:solidFill>
                  <a:prstClr val="white"/>
                </a:solidFill>
              </a:rPr>
              <a:t> </a:t>
            </a:r>
            <a:r>
              <a:rPr lang="ru-RU" sz="4400" dirty="0" err="1">
                <a:solidFill>
                  <a:prstClr val="white"/>
                </a:solidFill>
              </a:rPr>
              <a:t>звуження</a:t>
            </a:r>
            <a:r>
              <a:rPr lang="ru-RU" sz="4400" dirty="0">
                <a:solidFill>
                  <a:prstClr val="white"/>
                </a:solidFill>
              </a:rPr>
              <a:t> кишки,</a:t>
            </a:r>
          </a:p>
          <a:p>
            <a:pPr marL="285750" indent="-285750">
              <a:buFontTx/>
              <a:buChar char="-"/>
              <a:defRPr/>
            </a:pPr>
            <a:endParaRPr lang="ru-RU" sz="4400" dirty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4400" dirty="0">
                <a:solidFill>
                  <a:prstClr val="white"/>
                </a:solidFill>
              </a:rPr>
              <a:t>газу і </a:t>
            </a:r>
            <a:r>
              <a:rPr lang="ru-RU" sz="4400" dirty="0" err="1">
                <a:solidFill>
                  <a:prstClr val="white"/>
                </a:solidFill>
              </a:rPr>
              <a:t>рідини</a:t>
            </a:r>
            <a:r>
              <a:rPr lang="ru-RU" sz="4400" dirty="0">
                <a:solidFill>
                  <a:prstClr val="white"/>
                </a:solidFill>
              </a:rPr>
              <a:t> </a:t>
            </a:r>
            <a:r>
              <a:rPr lang="ru-RU" sz="4400" dirty="0" err="1">
                <a:solidFill>
                  <a:prstClr val="white"/>
                </a:solidFill>
              </a:rPr>
              <a:t>нижче</a:t>
            </a:r>
            <a:r>
              <a:rPr lang="ru-RU" sz="4400" dirty="0">
                <a:solidFill>
                  <a:prstClr val="white"/>
                </a:solidFill>
              </a:rPr>
              <a:t> </a:t>
            </a:r>
            <a:r>
              <a:rPr lang="ru-RU" sz="4400" dirty="0" err="1">
                <a:solidFill>
                  <a:prstClr val="white"/>
                </a:solidFill>
              </a:rPr>
              <a:t>перешкоди</a:t>
            </a:r>
            <a:r>
              <a:rPr lang="ru-RU" sz="4400" dirty="0">
                <a:solidFill>
                  <a:prstClr val="white"/>
                </a:solidFill>
              </a:rPr>
              <a:t> </a:t>
            </a:r>
            <a:r>
              <a:rPr lang="ru-RU" sz="4400" dirty="0" err="1">
                <a:solidFill>
                  <a:prstClr val="white"/>
                </a:solidFill>
              </a:rPr>
              <a:t>немає</a:t>
            </a:r>
            <a:r>
              <a:rPr lang="ru-RU" sz="4400" dirty="0">
                <a:solidFill>
                  <a:prstClr val="white"/>
                </a:solidFill>
              </a:rPr>
              <a:t>.</a:t>
            </a:r>
            <a:endParaRPr lang="uk-UA" sz="4400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138" y="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КТ непрохідності товстого кишечника</a:t>
            </a:r>
          </a:p>
        </p:txBody>
      </p:sp>
      <p:pic>
        <p:nvPicPr>
          <p:cNvPr id="63491" name="Picture 2" descr="D:\Наташа\Студенты\Рентген для студ 3 курс\Картинки для лекций\ЖКТ\КТ непроходимость толст ки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466850"/>
            <a:ext cx="6443662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http://xn----8sbaraautcw0b4e.xn--p1ai/netcat_files/Image/radiologyandcancer1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3770312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111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Стравохід</a:t>
            </a:r>
          </a:p>
        </p:txBody>
      </p:sp>
      <p:sp>
        <p:nvSpPr>
          <p:cNvPr id="18436" name="Прямоугольник 2"/>
          <p:cNvSpPr>
            <a:spLocks noChangeArrowheads="1"/>
          </p:cNvSpPr>
          <p:nvPr/>
        </p:nvSpPr>
        <p:spPr bwMode="auto">
          <a:xfrm>
            <a:off x="4165600" y="903288"/>
            <a:ext cx="5116513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/>
              <a:t>У момент проковтування оцінюють акт ковтання, прохідність стравоходу, функцію стравохідно-шлункового переходу і надходження барієвої суспензії у шлунок. </a:t>
            </a:r>
          </a:p>
        </p:txBody>
      </p:sp>
      <p:sp>
        <p:nvSpPr>
          <p:cNvPr id="18437" name="Прямоугольник 3"/>
          <p:cNvSpPr>
            <a:spLocks noChangeArrowheads="1"/>
          </p:cNvSpPr>
          <p:nvPr/>
        </p:nvSpPr>
        <p:spPr bwMode="auto">
          <a:xfrm>
            <a:off x="379413" y="4221163"/>
            <a:ext cx="8424862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>
                <a:solidFill>
                  <a:srgbClr val="FFFFFF"/>
                </a:solidFill>
              </a:rPr>
              <a:t>Фаза тугого </a:t>
            </a:r>
            <a:r>
              <a:rPr lang="ru-RU" altLang="ru-RU" sz="2800" dirty="0" err="1">
                <a:solidFill>
                  <a:srgbClr val="FFFFFF"/>
                </a:solidFill>
              </a:rPr>
              <a:t>наповнення</a:t>
            </a:r>
            <a:r>
              <a:rPr lang="ru-RU" altLang="ru-RU" sz="2800" dirty="0">
                <a:solidFill>
                  <a:srgbClr val="FFFFFF"/>
                </a:solidFill>
              </a:rPr>
              <a:t> - </a:t>
            </a:r>
            <a:r>
              <a:rPr lang="ru-RU" altLang="ru-RU" sz="2800" dirty="0" err="1">
                <a:solidFill>
                  <a:srgbClr val="FFFFFF"/>
                </a:solidFill>
              </a:rPr>
              <a:t>тінь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контрастної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маси</a:t>
            </a:r>
            <a:r>
              <a:rPr lang="ru-RU" altLang="ru-RU" sz="2800" dirty="0">
                <a:solidFill>
                  <a:srgbClr val="FFFFFF"/>
                </a:solidFill>
              </a:rPr>
              <a:t> - </a:t>
            </a:r>
            <a:r>
              <a:rPr lang="ru-RU" altLang="ru-RU" sz="2800" dirty="0" err="1">
                <a:solidFill>
                  <a:srgbClr val="FFFFFF"/>
                </a:solidFill>
              </a:rPr>
              <a:t>це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силует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порожнини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стравоходу</a:t>
            </a:r>
            <a:r>
              <a:rPr lang="ru-RU" altLang="ru-RU" sz="2800" dirty="0">
                <a:solidFill>
                  <a:srgbClr val="FFFFFF"/>
                </a:solidFill>
              </a:rPr>
              <a:t>. На </a:t>
            </a:r>
            <a:r>
              <a:rPr lang="ru-RU" altLang="ru-RU" sz="2800" dirty="0" err="1">
                <a:solidFill>
                  <a:srgbClr val="FFFFFF"/>
                </a:solidFill>
              </a:rPr>
              <a:t>знімках</a:t>
            </a:r>
            <a:r>
              <a:rPr lang="ru-RU" altLang="ru-RU" sz="2800" dirty="0">
                <a:solidFill>
                  <a:srgbClr val="FFFFFF"/>
                </a:solidFill>
              </a:rPr>
              <a:t> в </a:t>
            </a:r>
            <a:r>
              <a:rPr lang="ru-RU" altLang="ru-RU" sz="2800" dirty="0" err="1">
                <a:solidFill>
                  <a:srgbClr val="FFFFFF"/>
                </a:solidFill>
              </a:rPr>
              <a:t>цю</a:t>
            </a:r>
            <a:r>
              <a:rPr lang="ru-RU" altLang="ru-RU" sz="2800" dirty="0">
                <a:solidFill>
                  <a:srgbClr val="FFFFFF"/>
                </a:solidFill>
              </a:rPr>
              <a:t> фазу </a:t>
            </a:r>
            <a:r>
              <a:rPr lang="ru-RU" altLang="ru-RU" sz="2800" dirty="0" err="1">
                <a:solidFill>
                  <a:srgbClr val="FFFFFF"/>
                </a:solidFill>
              </a:rPr>
              <a:t>вивчають</a:t>
            </a:r>
            <a:r>
              <a:rPr lang="ru-RU" altLang="ru-RU" sz="2800" dirty="0">
                <a:solidFill>
                  <a:srgbClr val="FFFFFF"/>
                </a:solidFill>
              </a:rPr>
              <a:t>: стан, форму, величину, характер </a:t>
            </a:r>
            <a:r>
              <a:rPr lang="ru-RU" altLang="ru-RU" sz="2800" dirty="0" err="1">
                <a:solidFill>
                  <a:srgbClr val="FFFFFF"/>
                </a:solidFill>
              </a:rPr>
              <a:t>контурів</a:t>
            </a:r>
            <a:r>
              <a:rPr lang="ru-RU" altLang="ru-RU" sz="2800" dirty="0">
                <a:solidFill>
                  <a:srgbClr val="FFFFFF"/>
                </a:solidFill>
              </a:rPr>
              <a:t>, структуру </a:t>
            </a:r>
            <a:r>
              <a:rPr lang="ru-RU" altLang="ru-RU" sz="2800" dirty="0" err="1">
                <a:solidFill>
                  <a:srgbClr val="FFFFFF"/>
                </a:solidFill>
              </a:rPr>
              <a:t>тіні</a:t>
            </a:r>
            <a:r>
              <a:rPr lang="ru-RU" altLang="ru-RU" sz="2800" dirty="0">
                <a:solidFill>
                  <a:srgbClr val="FFFFFF"/>
                </a:solidFill>
              </a:rPr>
              <a:t>, </a:t>
            </a:r>
            <a:r>
              <a:rPr lang="ru-RU" altLang="ru-RU" sz="2800" dirty="0" err="1">
                <a:solidFill>
                  <a:srgbClr val="FFFFFF"/>
                </a:solidFill>
              </a:rPr>
              <a:t>еластичність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стінок</a:t>
            </a:r>
            <a:r>
              <a:rPr lang="ru-RU" altLang="ru-RU" sz="2800" dirty="0">
                <a:solidFill>
                  <a:srgbClr val="FFFFFF"/>
                </a:solidFill>
              </a:rPr>
              <a:t>, </a:t>
            </a:r>
            <a:r>
              <a:rPr lang="ru-RU" altLang="ru-RU" sz="2800" dirty="0" err="1">
                <a:solidFill>
                  <a:srgbClr val="FFFFFF"/>
                </a:solidFill>
              </a:rPr>
              <a:t>функцію</a:t>
            </a:r>
            <a:r>
              <a:rPr lang="ru-RU" altLang="ru-RU" sz="2800" dirty="0">
                <a:solidFill>
                  <a:srgbClr val="FFFFFF"/>
                </a:solidFill>
              </a:rPr>
              <a:t> </a:t>
            </a:r>
            <a:r>
              <a:rPr lang="ru-RU" altLang="ru-RU" sz="2800" dirty="0" err="1">
                <a:solidFill>
                  <a:srgbClr val="FFFFFF"/>
                </a:solidFill>
              </a:rPr>
              <a:t>стравоходу</a:t>
            </a:r>
            <a:r>
              <a:rPr lang="ru-RU" altLang="ru-RU" sz="2800" dirty="0">
                <a:solidFill>
                  <a:srgbClr val="FFFFFF"/>
                </a:solidFill>
              </a:rPr>
              <a:t>.</a:t>
            </a:r>
            <a:endParaRPr lang="uk-UA" altLang="ru-RU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060848"/>
            <a:ext cx="7175351" cy="1793167"/>
          </a:xfrm>
        </p:spPr>
        <p:txBody>
          <a:bodyPr/>
          <a:lstStyle/>
          <a:p>
            <a:r>
              <a:rPr lang="uk-UA" dirty="0"/>
              <a:t>Дякую за увагу!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37273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Стравохід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52825" y="908050"/>
            <a:ext cx="5678488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Заповнений барієм стравохід має вигляд стрічки з чіткими, рівними і майже паралельними зовнішніми контурами.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  Відділи стравоходу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шийний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грудний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черевний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При проходженні барію стравохід розтягується і діаметр його досягає -3,0 см, в місцях фізіологічних звужень - до 1,4 см.</a:t>
            </a:r>
            <a:endParaRPr lang="uk-UA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4"/>
              <a:defRPr/>
            </a:pPr>
            <a:endParaRPr lang="uk-UA" dirty="0"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313" y="4581525"/>
            <a:ext cx="9144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Фізіологічні звуження</a:t>
            </a:r>
            <a:r>
              <a:rPr lang="uk-UA" sz="2000" dirty="0"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1</a:t>
            </a:r>
            <a:r>
              <a:rPr lang="ru-RU" sz="2400" dirty="0">
                <a:latin typeface="+mn-lt"/>
                <a:cs typeface="+mn-cs"/>
              </a:rPr>
              <a:t>. </a:t>
            </a:r>
            <a:r>
              <a:rPr lang="ru-RU" sz="2400" dirty="0" err="1">
                <a:latin typeface="+mn-lt"/>
                <a:cs typeface="+mn-cs"/>
              </a:rPr>
              <a:t>Перстнеподібне</a:t>
            </a:r>
            <a:r>
              <a:rPr lang="ru-RU" sz="2400" dirty="0">
                <a:latin typeface="+mn-lt"/>
                <a:cs typeface="+mn-cs"/>
              </a:rPr>
              <a:t> - в </a:t>
            </a:r>
            <a:r>
              <a:rPr lang="ru-RU" sz="2400" dirty="0" err="1">
                <a:latin typeface="+mn-lt"/>
                <a:cs typeface="+mn-cs"/>
              </a:rPr>
              <a:t>місці</a:t>
            </a:r>
            <a:r>
              <a:rPr lang="ru-RU" sz="2400" dirty="0">
                <a:latin typeface="+mn-lt"/>
                <a:cs typeface="+mn-cs"/>
              </a:rPr>
              <a:t> переходу глотки в </a:t>
            </a:r>
            <a:r>
              <a:rPr lang="ru-RU" sz="2400" dirty="0" err="1">
                <a:latin typeface="+mn-lt"/>
                <a:cs typeface="+mn-cs"/>
              </a:rPr>
              <a:t>стравохід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2. </a:t>
            </a:r>
            <a:r>
              <a:rPr lang="ru-RU" sz="2400" dirty="0" err="1">
                <a:latin typeface="+mn-lt"/>
                <a:cs typeface="+mn-cs"/>
              </a:rPr>
              <a:t>Аортальне</a:t>
            </a:r>
            <a:r>
              <a:rPr lang="ru-RU" sz="2400" dirty="0">
                <a:latin typeface="+mn-lt"/>
                <a:cs typeface="+mn-cs"/>
              </a:rPr>
              <a:t> - на </a:t>
            </a:r>
            <a:r>
              <a:rPr lang="ru-RU" sz="2400" dirty="0" err="1">
                <a:latin typeface="+mn-lt"/>
                <a:cs typeface="+mn-cs"/>
              </a:rPr>
              <a:t>рівні</a:t>
            </a:r>
            <a:r>
              <a:rPr lang="ru-RU" sz="2400" dirty="0">
                <a:latin typeface="+mn-lt"/>
                <a:cs typeface="+mn-cs"/>
              </a:rPr>
              <a:t> дуги </a:t>
            </a:r>
            <a:r>
              <a:rPr lang="ru-RU" sz="2400" dirty="0" err="1">
                <a:latin typeface="+mn-lt"/>
                <a:cs typeface="+mn-cs"/>
              </a:rPr>
              <a:t>аорти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3. </a:t>
            </a:r>
            <a:r>
              <a:rPr lang="ru-RU" sz="2400" dirty="0" err="1">
                <a:latin typeface="+mn-lt"/>
                <a:cs typeface="+mn-cs"/>
              </a:rPr>
              <a:t>Бронхіальне</a:t>
            </a:r>
            <a:r>
              <a:rPr lang="ru-RU" sz="2400" dirty="0">
                <a:latin typeface="+mn-lt"/>
                <a:cs typeface="+mn-cs"/>
              </a:rPr>
              <a:t> - на </a:t>
            </a:r>
            <a:r>
              <a:rPr lang="ru-RU" sz="2400" dirty="0" err="1">
                <a:latin typeface="+mn-lt"/>
                <a:cs typeface="+mn-cs"/>
              </a:rPr>
              <a:t>рівні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біфуркації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трахеї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4. </a:t>
            </a:r>
            <a:r>
              <a:rPr lang="ru-RU" sz="2400" dirty="0" err="1">
                <a:latin typeface="+mn-lt"/>
                <a:cs typeface="+mn-cs"/>
              </a:rPr>
              <a:t>Диафрагмальне</a:t>
            </a:r>
            <a:r>
              <a:rPr lang="ru-RU" sz="2400" dirty="0">
                <a:latin typeface="+mn-lt"/>
                <a:cs typeface="+mn-cs"/>
              </a:rPr>
              <a:t> - в </a:t>
            </a:r>
            <a:r>
              <a:rPr lang="ru-RU" sz="2400" dirty="0" err="1">
                <a:latin typeface="+mn-lt"/>
                <a:cs typeface="+mn-cs"/>
              </a:rPr>
              <a:t>стравохідному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отворі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діафрагми</a:t>
            </a:r>
            <a:endParaRPr lang="uk-UA" sz="2400" dirty="0">
              <a:latin typeface="+mn-lt"/>
              <a:cs typeface="+mn-cs"/>
            </a:endParaRPr>
          </a:p>
        </p:txBody>
      </p:sp>
      <p:pic>
        <p:nvPicPr>
          <p:cNvPr id="19461" name="Picture 2" descr="http://oftankonyv.reak.bme.hu/tiki-download_file.php?fileId=761&amp;displ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225"/>
            <a:ext cx="3552825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111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Стравохід</a:t>
            </a: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179388" y="763588"/>
            <a:ext cx="5335587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600" dirty="0">
                <a:solidFill>
                  <a:srgbClr val="FFFFFF"/>
                </a:solidFill>
              </a:rPr>
              <a:t>Фаза </a:t>
            </a:r>
            <a:r>
              <a:rPr lang="uk-UA" altLang="ru-RU" sz="2600" dirty="0" err="1">
                <a:solidFill>
                  <a:srgbClr val="FFFFFF"/>
                </a:solidFill>
              </a:rPr>
              <a:t>пневморельефа</a:t>
            </a:r>
            <a:r>
              <a:rPr lang="uk-UA" altLang="ru-RU" sz="2600" dirty="0">
                <a:solidFill>
                  <a:srgbClr val="FFFFFF"/>
                </a:solidFill>
              </a:rPr>
              <a:t> - коли КР переходить в шлунок, вивчають еластичність стінок, внутрішню поверхню стравоходу, виявляють дрібні патологічні утворення - вони обмазані нальотом барію і добре виділяються.</a:t>
            </a:r>
          </a:p>
          <a:p>
            <a:pPr eaLnBrk="1" hangingPunct="1"/>
            <a:r>
              <a:rPr lang="uk-UA" altLang="ru-RU" sz="2600" dirty="0">
                <a:solidFill>
                  <a:srgbClr val="FFFFFF"/>
                </a:solidFill>
              </a:rPr>
              <a:t>Фаза рельєфу слизової оболонки - барій затримується в </a:t>
            </a:r>
            <a:r>
              <a:rPr lang="uk-UA" altLang="ru-RU" sz="2600" dirty="0" err="1">
                <a:solidFill>
                  <a:srgbClr val="FFFFFF"/>
                </a:solidFill>
              </a:rPr>
              <a:t>міжскладкові</a:t>
            </a:r>
            <a:r>
              <a:rPr lang="uk-UA" altLang="ru-RU" sz="2600" dirty="0">
                <a:solidFill>
                  <a:srgbClr val="FFFFFF"/>
                </a:solidFill>
              </a:rPr>
              <a:t> поглибленнях і відображає поздовжній хід складок стравоходу.</a:t>
            </a:r>
          </a:p>
        </p:txBody>
      </p:sp>
      <p:pic>
        <p:nvPicPr>
          <p:cNvPr id="20484" name="Picture 2" descr="http://vmede.org/sait/content/Onkilogiya_ternova_2010/11_files/mb4_02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196975"/>
            <a:ext cx="3689350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tonuspremium.ru/wp-content/uploads/2012/09/rentgen-zhelud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913" y="2633663"/>
            <a:ext cx="4029075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73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Шлунок</a:t>
            </a:r>
          </a:p>
        </p:txBody>
      </p:sp>
      <p:pic>
        <p:nvPicPr>
          <p:cNvPr id="21508" name="Picture 2" descr="D:\Наташа\Студенты\Рентген для студ 3 курс\Картинки для лекций\ЖКТ\Схема желуд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30213"/>
            <a:ext cx="3294063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Прямоугольник 2"/>
          <p:cNvSpPr>
            <a:spLocks noChangeArrowheads="1"/>
          </p:cNvSpPr>
          <p:nvPr/>
        </p:nvSpPr>
        <p:spPr bwMode="auto">
          <a:xfrm>
            <a:off x="4344988" y="712788"/>
            <a:ext cx="3049233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uk-UA" altLang="ru-RU" sz="2200" dirty="0" err="1"/>
              <a:t>Кардіальний</a:t>
            </a:r>
            <a:r>
              <a:rPr lang="uk-UA" altLang="ru-RU" sz="2200" dirty="0"/>
              <a:t> відділ</a:t>
            </a:r>
          </a:p>
          <a:p>
            <a:pPr eaLnBrk="1" hangingPunct="1">
              <a:buFontTx/>
              <a:buAutoNum type="arabicPeriod"/>
            </a:pPr>
            <a:r>
              <a:rPr lang="uk-UA" altLang="ru-RU" sz="2200" dirty="0"/>
              <a:t>Звід</a:t>
            </a:r>
          </a:p>
          <a:p>
            <a:pPr eaLnBrk="1" hangingPunct="1">
              <a:buFontTx/>
              <a:buAutoNum type="arabicPeriod"/>
            </a:pPr>
            <a:r>
              <a:rPr lang="uk-UA" altLang="ru-RU" sz="2200" dirty="0"/>
              <a:t>Тіло</a:t>
            </a:r>
          </a:p>
          <a:p>
            <a:pPr eaLnBrk="1" hangingPunct="1">
              <a:buFontTx/>
              <a:buAutoNum type="arabicPeriod"/>
            </a:pPr>
            <a:r>
              <a:rPr lang="uk-UA" altLang="ru-RU" sz="2200" dirty="0" err="1"/>
              <a:t>Антральний</a:t>
            </a:r>
            <a:r>
              <a:rPr lang="uk-UA" altLang="ru-RU" sz="2200" dirty="0"/>
              <a:t> відділ</a:t>
            </a:r>
          </a:p>
          <a:p>
            <a:pPr eaLnBrk="1" hangingPunct="1">
              <a:buFontTx/>
              <a:buAutoNum type="arabicPeriod"/>
            </a:pPr>
            <a:r>
              <a:rPr lang="uk-UA" altLang="ru-RU" sz="2200" dirty="0"/>
              <a:t>Воротар</a:t>
            </a:r>
          </a:p>
        </p:txBody>
      </p:sp>
      <p:sp>
        <p:nvSpPr>
          <p:cNvPr id="21510" name="Прямоугольник 3"/>
          <p:cNvSpPr>
            <a:spLocks noChangeArrowheads="1"/>
          </p:cNvSpPr>
          <p:nvPr/>
        </p:nvSpPr>
        <p:spPr bwMode="auto">
          <a:xfrm>
            <a:off x="1346200" y="84138"/>
            <a:ext cx="18181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b="1" dirty="0">
                <a:solidFill>
                  <a:srgbClr val="FFFF00"/>
                </a:solidFill>
              </a:rPr>
              <a:t>Кут </a:t>
            </a:r>
            <a:r>
              <a:rPr lang="uk-UA" altLang="ru-RU" b="1" dirty="0" err="1">
                <a:solidFill>
                  <a:srgbClr val="FFFF00"/>
                </a:solidFill>
              </a:rPr>
              <a:t>Гісса</a:t>
            </a:r>
            <a:r>
              <a:rPr lang="uk-UA" altLang="ru-RU" b="1" dirty="0">
                <a:solidFill>
                  <a:srgbClr val="FFFF00"/>
                </a:solidFill>
              </a:rPr>
              <a:t> </a:t>
            </a:r>
            <a:r>
              <a:rPr lang="en-US" altLang="ru-RU" b="1" dirty="0">
                <a:solidFill>
                  <a:srgbClr val="FFFF00"/>
                </a:solidFill>
              </a:rPr>
              <a:t>&lt; 90</a:t>
            </a:r>
            <a:r>
              <a:rPr lang="en-US" altLang="ru-RU" dirty="0">
                <a:solidFill>
                  <a:srgbClr val="FFFF00"/>
                </a:solidFill>
              </a:rPr>
              <a:t>◦</a:t>
            </a:r>
            <a:endParaRPr lang="uk-UA" altLang="ru-RU" dirty="0">
              <a:solidFill>
                <a:srgbClr val="FFFF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034300">
            <a:off x="1824038" y="427038"/>
            <a:ext cx="373062" cy="5286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rgbClr val="FF0000"/>
              </a:solidFill>
            </a:endParaRPr>
          </a:p>
        </p:txBody>
      </p:sp>
      <p:sp>
        <p:nvSpPr>
          <p:cNvPr id="21512" name="Прямоугольник 5"/>
          <p:cNvSpPr>
            <a:spLocks noChangeArrowheads="1"/>
          </p:cNvSpPr>
          <p:nvPr/>
        </p:nvSpPr>
        <p:spPr bwMode="auto">
          <a:xfrm>
            <a:off x="233363" y="1047750"/>
            <a:ext cx="1222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chemeClr val="bg1"/>
                </a:solidFill>
              </a:rPr>
              <a:t>Мала </a:t>
            </a:r>
          </a:p>
          <a:p>
            <a:pPr eaLnBrk="1" hangingPunct="1"/>
            <a:r>
              <a:rPr lang="ru-RU" altLang="ru-RU" b="1" dirty="0">
                <a:solidFill>
                  <a:schemeClr val="bg1"/>
                </a:solidFill>
              </a:rPr>
              <a:t>кривизна</a:t>
            </a:r>
            <a:endParaRPr lang="uk-UA" altLang="ru-RU" b="1" dirty="0">
              <a:solidFill>
                <a:schemeClr val="bg1"/>
              </a:solidFill>
            </a:endParaRPr>
          </a:p>
        </p:txBody>
      </p:sp>
      <p:sp>
        <p:nvSpPr>
          <p:cNvPr id="21513" name="Прямоугольник 6"/>
          <p:cNvSpPr>
            <a:spLocks noChangeArrowheads="1"/>
          </p:cNvSpPr>
          <p:nvPr/>
        </p:nvSpPr>
        <p:spPr bwMode="auto">
          <a:xfrm>
            <a:off x="3351213" y="2803525"/>
            <a:ext cx="12207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/>
              <a:t>Велика </a:t>
            </a:r>
          </a:p>
          <a:p>
            <a:pPr eaLnBrk="1" hangingPunct="1"/>
            <a:r>
              <a:rPr lang="ru-RU" altLang="ru-RU" b="1" dirty="0"/>
              <a:t>кривизна</a:t>
            </a:r>
            <a:endParaRPr lang="uk-UA" altLang="ru-RU" b="1" dirty="0"/>
          </a:p>
        </p:txBody>
      </p:sp>
      <p:sp>
        <p:nvSpPr>
          <p:cNvPr id="8" name="Стрелка вправо 7"/>
          <p:cNvSpPr/>
          <p:nvPr/>
        </p:nvSpPr>
        <p:spPr>
          <a:xfrm rot="1970266">
            <a:off x="925513" y="1677988"/>
            <a:ext cx="742950" cy="5143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12773483">
            <a:off x="3030538" y="2222500"/>
            <a:ext cx="742950" cy="5143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1516" name="Прямоугольник 8"/>
          <p:cNvSpPr>
            <a:spLocks noChangeArrowheads="1"/>
          </p:cNvSpPr>
          <p:nvPr/>
        </p:nvSpPr>
        <p:spPr bwMode="auto">
          <a:xfrm>
            <a:off x="9525" y="3860800"/>
            <a:ext cx="45624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400" dirty="0"/>
              <a:t>Кут </a:t>
            </a:r>
            <a:r>
              <a:rPr lang="uk-UA" altLang="ru-RU" sz="2400" dirty="0" err="1"/>
              <a:t>шлунка</a:t>
            </a:r>
            <a:r>
              <a:rPr lang="uk-UA" altLang="ru-RU" sz="2400" dirty="0"/>
              <a:t> - кутова вирізка малої кривизни.</a:t>
            </a:r>
          </a:p>
          <a:p>
            <a:pPr eaLnBrk="1" hangingPunct="1"/>
            <a:r>
              <a:rPr lang="uk-UA" altLang="ru-RU" sz="2400" dirty="0"/>
              <a:t>Синус - клиновидна ділянка </a:t>
            </a:r>
            <a:r>
              <a:rPr lang="uk-UA" altLang="ru-RU" sz="2400" dirty="0" err="1"/>
              <a:t>шлунка</a:t>
            </a:r>
            <a:r>
              <a:rPr lang="uk-UA" altLang="ru-RU" sz="2400" dirty="0"/>
              <a:t>, розташована між тілом і </a:t>
            </a:r>
            <a:r>
              <a:rPr lang="uk-UA" altLang="ru-RU" sz="2400" dirty="0" err="1"/>
              <a:t>антральним</a:t>
            </a:r>
            <a:r>
              <a:rPr lang="uk-UA" altLang="ru-RU" sz="2400" dirty="0"/>
              <a:t> відділом.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vmede.org/sait/content/Onkilogiya_ternova_2010/11_files/mb4_01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549275"/>
            <a:ext cx="505777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Прямоугольник 1"/>
          <p:cNvSpPr>
            <a:spLocks noChangeArrowheads="1"/>
          </p:cNvSpPr>
          <p:nvPr/>
        </p:nvSpPr>
        <p:spPr bwMode="auto">
          <a:xfrm>
            <a:off x="395288" y="577850"/>
            <a:ext cx="8893175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600" b="1" dirty="0">
                <a:solidFill>
                  <a:srgbClr val="FFFF00"/>
                </a:solidFill>
              </a:rPr>
              <a:t>Складки слизової оболонки</a:t>
            </a:r>
            <a:r>
              <a:rPr lang="uk-UA" altLang="ru-RU" sz="2800" b="1" dirty="0">
                <a:solidFill>
                  <a:schemeClr val="bg1"/>
                </a:solidFill>
              </a:rPr>
              <a:t>: </a:t>
            </a:r>
          </a:p>
          <a:p>
            <a:pPr eaLnBrk="1" hangingPunct="1"/>
            <a:r>
              <a:rPr lang="uk-UA" altLang="ru-RU" sz="2800" dirty="0"/>
              <a:t>Біля малої кривизни </a:t>
            </a:r>
          </a:p>
          <a:p>
            <a:pPr eaLnBrk="1" hangingPunct="1"/>
            <a:r>
              <a:rPr lang="uk-UA" altLang="ru-RU" sz="2800" dirty="0"/>
              <a:t>ідуть паралельно </a:t>
            </a:r>
          </a:p>
          <a:p>
            <a:pPr eaLnBrk="1" hangingPunct="1"/>
            <a:r>
              <a:rPr lang="ru-RU" altLang="ru-RU" sz="2800" dirty="0"/>
              <a:t>в </a:t>
            </a:r>
            <a:r>
              <a:rPr lang="ru-RU" altLang="ru-RU" sz="2800" dirty="0" err="1"/>
              <a:t>поздовжньому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напрямку</a:t>
            </a:r>
            <a:r>
              <a:rPr lang="ru-RU" altLang="ru-RU" sz="2800" dirty="0"/>
              <a:t>,</a:t>
            </a:r>
          </a:p>
          <a:p>
            <a:pPr eaLnBrk="1" hangingPunct="1"/>
            <a:r>
              <a:rPr lang="ru-RU" altLang="ru-RU" sz="2800" dirty="0"/>
              <a:t>а </a:t>
            </a:r>
            <a:r>
              <a:rPr lang="ru-RU" altLang="ru-RU" sz="2800" dirty="0" err="1"/>
              <a:t>поблизу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великої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кривизни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переходять</a:t>
            </a:r>
            <a:endParaRPr lang="ru-RU" altLang="ru-RU" sz="2800" dirty="0"/>
          </a:p>
          <a:p>
            <a:pPr eaLnBrk="1" hangingPunct="1"/>
            <a:r>
              <a:rPr lang="ru-RU" altLang="ru-RU" sz="2800" dirty="0"/>
              <a:t>з </a:t>
            </a:r>
            <a:r>
              <a:rPr lang="ru-RU" altLang="ru-RU" sz="2800" dirty="0" err="1"/>
              <a:t>задньої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стінки</a:t>
            </a:r>
            <a:endParaRPr lang="ru-RU" altLang="ru-RU" sz="2800" dirty="0"/>
          </a:p>
          <a:p>
            <a:pPr eaLnBrk="1" hangingPunct="1"/>
            <a:r>
              <a:rPr lang="ru-RU" altLang="ru-RU" sz="2800" dirty="0"/>
              <a:t>на </a:t>
            </a:r>
            <a:r>
              <a:rPr lang="ru-RU" altLang="ru-RU" sz="2800" dirty="0" err="1"/>
              <a:t>передню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роблять</a:t>
            </a:r>
            <a:endParaRPr lang="ru-RU" altLang="ru-RU" sz="2800" dirty="0"/>
          </a:p>
          <a:p>
            <a:pPr eaLnBrk="1" hangingPunct="1"/>
            <a:r>
              <a:rPr lang="ru-RU" altLang="ru-RU" sz="2800" dirty="0"/>
              <a:t>контур </a:t>
            </a:r>
            <a:r>
              <a:rPr lang="ru-RU" altLang="ru-RU" sz="2800" dirty="0" err="1"/>
              <a:t>великої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кривизни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зубчастим</a:t>
            </a:r>
            <a:r>
              <a:rPr lang="ru-RU" altLang="ru-RU" sz="2800" dirty="0"/>
              <a:t>.</a:t>
            </a:r>
          </a:p>
          <a:p>
            <a:pPr eaLnBrk="1" hangingPunct="1"/>
            <a:r>
              <a:rPr lang="ru-RU" altLang="ru-RU" sz="2800" dirty="0"/>
              <a:t>В </a:t>
            </a:r>
            <a:r>
              <a:rPr lang="ru-RU" altLang="ru-RU" sz="2800" dirty="0" err="1"/>
              <a:t>антральному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відділі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воротарі</a:t>
            </a:r>
            <a:r>
              <a:rPr lang="ru-RU" altLang="ru-RU" sz="2800" dirty="0"/>
              <a:t> - </a:t>
            </a:r>
            <a:r>
              <a:rPr lang="ru-RU" altLang="ru-RU" sz="2800" dirty="0" err="1"/>
              <a:t>поздовжній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напрямок</a:t>
            </a:r>
            <a:r>
              <a:rPr lang="ru-RU" altLang="ru-RU" sz="2800" dirty="0"/>
              <a:t>.</a:t>
            </a:r>
            <a:endParaRPr lang="uk-UA" alt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1425</TotalTime>
  <Words>1799</Words>
  <Application>Microsoft Macintosh PowerPoint</Application>
  <PresentationFormat>On-screen Show (4:3)</PresentationFormat>
  <Paragraphs>284</Paragraphs>
  <Slides>50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Arial</vt:lpstr>
      <vt:lpstr>Calibri</vt:lpstr>
      <vt:lpstr>Georgia</vt:lpstr>
      <vt:lpstr>Times New Roman</vt:lpstr>
      <vt:lpstr>Trebuchet MS</vt:lpstr>
      <vt:lpstr>Воздушный поток</vt:lpstr>
      <vt:lpstr>1_Воздушный поток</vt:lpstr>
      <vt:lpstr>2_Воздушный поток</vt:lpstr>
      <vt:lpstr>Променева діагностика захворювань шлунково-кишкового тракту</vt:lpstr>
      <vt:lpstr>Методи дослідження ШКТ</vt:lpstr>
      <vt:lpstr>Рентген дослідження ШКТ:</vt:lpstr>
      <vt:lpstr>Рентген дослідження ШКТ:</vt:lpstr>
      <vt:lpstr>Стравохід</vt:lpstr>
      <vt:lpstr>Стравохід</vt:lpstr>
      <vt:lpstr>Стравохід</vt:lpstr>
      <vt:lpstr>Шлунок</vt:lpstr>
      <vt:lpstr>PowerPoint Presentation</vt:lpstr>
      <vt:lpstr>Дванадцятипала кишка</vt:lpstr>
      <vt:lpstr>Тонкий кишечник</vt:lpstr>
      <vt:lpstr>Тонкий кишечник</vt:lpstr>
      <vt:lpstr>Іррігоскопія іррігографія</vt:lpstr>
      <vt:lpstr>Іррігоскопія іррігографія       подвійне      контрасту-                 вання</vt:lpstr>
      <vt:lpstr>Ультразвукове дослідження ШКТ</vt:lpstr>
      <vt:lpstr>PowerPoint Presentation</vt:lpstr>
      <vt:lpstr>УЗ зображення кишечника</vt:lpstr>
      <vt:lpstr>Комп'ютерна і магнітно-резонансна   томографія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Синдром звуження</vt:lpstr>
      <vt:lpstr>Синдром звуження</vt:lpstr>
      <vt:lpstr>PowerPoint Presentation</vt:lpstr>
      <vt:lpstr>Синдром дифузного розширення</vt:lpstr>
      <vt:lpstr>Синдром локального розширення</vt:lpstr>
      <vt:lpstr>                Симптом ніші ніша на контурі</vt:lpstr>
      <vt:lpstr>PowerPoint Presentation</vt:lpstr>
      <vt:lpstr>Ніша на рельєфі</vt:lpstr>
      <vt:lpstr>Дефект наповнення</vt:lpstr>
      <vt:lpstr>Пухлина кишечника</vt:lpstr>
      <vt:lpstr>Дислокація органу</vt:lpstr>
      <vt:lpstr>Порушення функції органу</vt:lpstr>
      <vt:lpstr>Зміна рельєфа слизової оболонки</vt:lpstr>
      <vt:lpstr>PowerPoint Presentation</vt:lpstr>
      <vt:lpstr>PowerPoint Presentation</vt:lpstr>
      <vt:lpstr>Перфорація порожнистого органу</vt:lpstr>
      <vt:lpstr>Перфорація стравоходу</vt:lpstr>
      <vt:lpstr>Перфорація порожнистого органу</vt:lpstr>
      <vt:lpstr>PowerPoint Presentation</vt:lpstr>
      <vt:lpstr>Кишкова непрохідність</vt:lpstr>
      <vt:lpstr>PowerPoint Presentation</vt:lpstr>
      <vt:lpstr>PowerPoint Presentation</vt:lpstr>
      <vt:lpstr>PowerPoint Presentation</vt:lpstr>
      <vt:lpstr>PowerPoint Presentation</vt:lpstr>
      <vt:lpstr>КТ непрохідності товстого кишечника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Microsoft Office User</cp:lastModifiedBy>
  <cp:revision>161</cp:revision>
  <dcterms:created xsi:type="dcterms:W3CDTF">2011-08-06T18:08:31Z</dcterms:created>
  <dcterms:modified xsi:type="dcterms:W3CDTF">2021-09-02T17:11:00Z</dcterms:modified>
</cp:coreProperties>
</file>