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53"/>
  </p:notesMasterIdLst>
  <p:sldIdLst>
    <p:sldId id="256" r:id="rId2"/>
    <p:sldId id="304" r:id="rId3"/>
    <p:sldId id="338" r:id="rId4"/>
    <p:sldId id="311" r:id="rId5"/>
    <p:sldId id="339" r:id="rId6"/>
    <p:sldId id="270" r:id="rId7"/>
    <p:sldId id="340" r:id="rId8"/>
    <p:sldId id="310" r:id="rId9"/>
    <p:sldId id="298" r:id="rId10"/>
    <p:sldId id="262" r:id="rId11"/>
    <p:sldId id="272" r:id="rId12"/>
    <p:sldId id="257" r:id="rId13"/>
    <p:sldId id="264" r:id="rId14"/>
    <p:sldId id="265" r:id="rId15"/>
    <p:sldId id="305" r:id="rId16"/>
    <p:sldId id="329" r:id="rId17"/>
    <p:sldId id="330" r:id="rId18"/>
    <p:sldId id="267" r:id="rId19"/>
    <p:sldId id="268" r:id="rId20"/>
    <p:sldId id="317" r:id="rId21"/>
    <p:sldId id="289" r:id="rId22"/>
    <p:sldId id="332" r:id="rId23"/>
    <p:sldId id="273" r:id="rId24"/>
    <p:sldId id="307" r:id="rId25"/>
    <p:sldId id="274" r:id="rId26"/>
    <p:sldId id="334" r:id="rId27"/>
    <p:sldId id="261" r:id="rId28"/>
    <p:sldId id="278" r:id="rId29"/>
    <p:sldId id="337" r:id="rId30"/>
    <p:sldId id="259" r:id="rId31"/>
    <p:sldId id="316" r:id="rId32"/>
    <p:sldId id="279" r:id="rId33"/>
    <p:sldId id="328" r:id="rId34"/>
    <p:sldId id="263" r:id="rId35"/>
    <p:sldId id="284" r:id="rId36"/>
    <p:sldId id="319" r:id="rId37"/>
    <p:sldId id="300" r:id="rId38"/>
    <p:sldId id="286" r:id="rId39"/>
    <p:sldId id="320" r:id="rId40"/>
    <p:sldId id="308" r:id="rId41"/>
    <p:sldId id="299" r:id="rId42"/>
    <p:sldId id="322" r:id="rId43"/>
    <p:sldId id="323" r:id="rId44"/>
    <p:sldId id="324" r:id="rId45"/>
    <p:sldId id="290" r:id="rId46"/>
    <p:sldId id="291" r:id="rId47"/>
    <p:sldId id="292" r:id="rId48"/>
    <p:sldId id="293" r:id="rId49"/>
    <p:sldId id="294" r:id="rId50"/>
    <p:sldId id="309" r:id="rId51"/>
    <p:sldId id="325" r:id="rId5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8" autoAdjust="0"/>
    <p:restoredTop sz="94660"/>
  </p:normalViewPr>
  <p:slideViewPr>
    <p:cSldViewPr>
      <p:cViewPr varScale="1">
        <p:scale>
          <a:sx n="57" d="100"/>
          <a:sy n="57" d="100"/>
        </p:scale>
        <p:origin x="84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1D4660A-F804-457B-8CB6-32C13A83DE18}" type="datetimeFigureOut">
              <a:rPr lang="uk-UA"/>
              <a:pPr>
                <a:defRPr/>
              </a:pPr>
              <a:t>15.11.2016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uk-UA" noProof="0" smtClean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9DCFC18-0D2E-457D-8313-B5C250122122}" type="slidenum">
              <a:rPr lang="uk-UA" altLang="ru-RU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8011101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2E0E989-26A3-4E34-A714-22DE73D6751B}" type="slidenum">
              <a:rPr lang="ru-RU" altLang="ru-RU">
                <a:latin typeface="Arial" panose="020B0604020202020204" pitchFamily="34" charset="0"/>
              </a:rPr>
              <a:pPr eaLnBrk="1" hangingPunct="1"/>
              <a:t>9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33623532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2AD055-DFC4-4E26-A40C-8E57B6D58CAC}" type="slidenum">
              <a:rPr lang="ru-RU" altLang="ru-RU">
                <a:latin typeface="Arial" panose="020B0604020202020204" pitchFamily="34" charset="0"/>
              </a:rPr>
              <a:pPr eaLnBrk="1" hangingPunct="1"/>
              <a:t>48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37792013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9833162-83B7-4D86-A077-277B9684D903}" type="slidenum">
              <a:rPr lang="ru-RU" altLang="ru-RU">
                <a:latin typeface="Arial" panose="020B0604020202020204" pitchFamily="34" charset="0"/>
              </a:rPr>
              <a:pPr eaLnBrk="1" hangingPunct="1"/>
              <a:t>49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6981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23FF51B-BF4D-45CD-9ACE-00338E786C5C}" type="slidenum">
              <a:rPr lang="ru-RU" altLang="ru-RU">
                <a:latin typeface="Arial" panose="020B0604020202020204" pitchFamily="34" charset="0"/>
              </a:rPr>
              <a:pPr eaLnBrk="1" hangingPunct="1"/>
              <a:t>10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1577063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029EDC8-A15A-4D9A-B5AF-872100C16DC0}" type="slidenum">
              <a:rPr lang="ru-RU" altLang="ru-RU">
                <a:latin typeface="Arial" panose="020B0604020202020204" pitchFamily="34" charset="0"/>
              </a:rPr>
              <a:pPr eaLnBrk="1" hangingPunct="1"/>
              <a:t>12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1462821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295027F-5F1D-4DCE-8B8C-9148FC211A04}" type="slidenum">
              <a:rPr lang="ru-RU" altLang="ru-RU">
                <a:latin typeface="Arial" panose="020B0604020202020204" pitchFamily="34" charset="0"/>
              </a:rPr>
              <a:pPr eaLnBrk="1" hangingPunct="1"/>
              <a:t>27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3123077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E7D2109-3B41-428D-A3DE-B7A54F4E8C6C}" type="slidenum">
              <a:rPr lang="ru-RU" altLang="ru-RU">
                <a:latin typeface="Arial" panose="020B0604020202020204" pitchFamily="34" charset="0"/>
              </a:rPr>
              <a:pPr eaLnBrk="1" hangingPunct="1"/>
              <a:t>30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20893227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442C5C5-9CDF-475A-83F4-7980B36D5C7E}" type="slidenum">
              <a:rPr lang="ru-RU" altLang="ru-RU">
                <a:latin typeface="Arial" panose="020B0604020202020204" pitchFamily="34" charset="0"/>
              </a:rPr>
              <a:pPr eaLnBrk="1" hangingPunct="1"/>
              <a:t>34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25463436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005F2FE-FCAB-4562-8907-B9040CD38E6D}" type="slidenum">
              <a:rPr lang="ru-RU" altLang="ru-RU">
                <a:latin typeface="Arial" panose="020B0604020202020204" pitchFamily="34" charset="0"/>
              </a:rPr>
              <a:pPr eaLnBrk="1" hangingPunct="1"/>
              <a:t>45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2169748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95013A5-5397-4616-9946-00CA448F5E9A}" type="slidenum">
              <a:rPr lang="ru-RU" altLang="ru-RU">
                <a:latin typeface="Arial" panose="020B0604020202020204" pitchFamily="34" charset="0"/>
              </a:rPr>
              <a:pPr eaLnBrk="1" hangingPunct="1"/>
              <a:t>46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6074332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5FD28B2-5DB8-4621-B7FC-0B1A969ADC38}" type="slidenum">
              <a:rPr lang="ru-RU" altLang="ru-RU">
                <a:latin typeface="Arial" panose="020B0604020202020204" pitchFamily="34" charset="0"/>
              </a:rPr>
              <a:pPr eaLnBrk="1" hangingPunct="1"/>
              <a:t>47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altLang="ru-RU" smtClean="0"/>
          </a:p>
        </p:txBody>
      </p:sp>
    </p:spTree>
    <p:extLst>
      <p:ext uri="{BB962C8B-B14F-4D97-AF65-F5344CB8AC3E}">
        <p14:creationId xmlns:p14="http://schemas.microsoft.com/office/powerpoint/2010/main" val="3580194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9F849-CED1-463E-B343-F2AB34CFD7F3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20CD17-B2DC-4A29-88C2-511E2FDFF40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90927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2672F-FFDB-49CE-952F-6D992B147C4D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B1C4E3-7A8C-493D-BCB8-726B79B46BE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2249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5D9B6-AF71-41CE-8FDC-AA86D0A6DE11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0AE58C-B9AA-471C-BA4C-E24FC32382E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6601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3731B7-B8B8-48B1-9BD9-64859390D2F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423551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105093-1F9B-4631-8B15-D8075652586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0574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572EFF-619B-4685-AB55-188B76B0E71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930042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457200" y="1905000"/>
            <a:ext cx="4038600" cy="4114800"/>
          </a:xfrm>
        </p:spPr>
        <p:txBody>
          <a:bodyPr rtlCol="0">
            <a:normAutofit/>
          </a:bodyPr>
          <a:lstStyle/>
          <a:p>
            <a:pPr lvl="0"/>
            <a:endParaRPr lang="uk-UA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1F1EC7-9B7E-4BF2-827D-BC7F810AA0B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0591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B1F7E-872A-4E39-AE2E-962F2F050858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C9F27EED-DE42-4A21-A212-DE559A7D693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6705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C0847-F19B-43BE-800E-81A88E6C70EF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6560BF-9FD9-4791-92FA-853F5CD20C5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5821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6ED5C-E0BB-4443-95F3-3529AC6135B4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5125D1DA-AFE1-4D56-8238-77BBD432238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99787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8C740-5943-4C69-B469-CF3CDD58365E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0A40B-9A36-430C-81F2-037369ACDA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9023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7A3E1-726B-4B91-9CC3-CAAF8D8ACE45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F377F5-AFB0-423F-9C57-B9890A7A533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94871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45990-E735-4E12-B00B-B40E41003B63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CD21A3-F35F-47D0-8972-82A73CF2621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58020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F36C9-B9B2-4BAF-BA64-7CF429EE8E26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AA31C7-D6AE-4760-ABF1-ADF6805C870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0991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C7686-F4E7-4974-8116-7D4D723D2FB6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AC8A97-2EB2-4AA7-9725-D2F0BEADA1C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11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1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07FCD4F-908B-4E29-8D3D-6DA0BE0AA9AB}" type="datetimeFigureOut">
              <a:rPr lang="ru-RU"/>
              <a:pPr>
                <a:defRPr/>
              </a:pPr>
              <a:t>15.11.2016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FFFFFF"/>
                </a:solidFill>
              </a:defRPr>
            </a:lvl1pPr>
          </a:lstStyle>
          <a:p>
            <a:fld id="{0E0054F4-0BEC-44AC-9F47-E5B8EBF3F47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455" r:id="rId1"/>
    <p:sldLayoutId id="2147484447" r:id="rId2"/>
    <p:sldLayoutId id="2147484456" r:id="rId3"/>
    <p:sldLayoutId id="2147484448" r:id="rId4"/>
    <p:sldLayoutId id="2147484449" r:id="rId5"/>
    <p:sldLayoutId id="2147484450" r:id="rId6"/>
    <p:sldLayoutId id="2147484451" r:id="rId7"/>
    <p:sldLayoutId id="2147484452" r:id="rId8"/>
    <p:sldLayoutId id="2147484457" r:id="rId9"/>
    <p:sldLayoutId id="2147484453" r:id="rId10"/>
    <p:sldLayoutId id="2147484454" r:id="rId11"/>
    <p:sldLayoutId id="2147484458" r:id="rId12"/>
    <p:sldLayoutId id="2147484459" r:id="rId13"/>
    <p:sldLayoutId id="2147484460" r:id="rId14"/>
    <p:sldLayoutId id="2147484461" r:id="rId15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kern="1200">
          <a:solidFill>
            <a:srgbClr val="FFFFFF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7.png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3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9.png"/><Relationship Id="rId4" Type="http://schemas.openxmlformats.org/officeDocument/2006/relationships/oleObject" Target="../embeddings/oleObject5.bin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0.png"/><Relationship Id="rId5" Type="http://schemas.openxmlformats.org/officeDocument/2006/relationships/oleObject" Target="../embeddings/oleObject6.bin"/><Relationship Id="rId4" Type="http://schemas.openxmlformats.org/officeDocument/2006/relationships/image" Target="../media/image5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F:\Новая папка (2)\1299933442_lechenie-zhelchnokamennoy-bolezni-narodnymi-metodam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" t="5711" r="2757" b="8388"/>
          <a:stretch>
            <a:fillRect/>
          </a:stretch>
        </p:blipFill>
        <p:spPr bwMode="auto">
          <a:xfrm>
            <a:off x="23813" y="188913"/>
            <a:ext cx="5580062" cy="339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4" descr="F:\Новая папка (2)\1268847905_169972-175667-11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013" y="3392488"/>
            <a:ext cx="3995737" cy="270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402738">
            <a:off x="5069953" y="441207"/>
            <a:ext cx="4286131" cy="2811463"/>
          </a:xfrm>
        </p:spPr>
        <p:txBody>
          <a:bodyPr/>
          <a:lstStyle/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ru-RU" sz="4800" dirty="0" err="1" smtClean="0">
                <a:solidFill>
                  <a:schemeClr val="tx1"/>
                </a:solidFill>
              </a:rPr>
              <a:t>Променеве</a:t>
            </a:r>
            <a:r>
              <a:rPr lang="ru-RU" sz="4800" dirty="0" smtClean="0">
                <a:solidFill>
                  <a:schemeClr val="tx1"/>
                </a:solidFill>
              </a:rPr>
              <a:t> </a:t>
            </a:r>
            <a:r>
              <a:rPr lang="ru-RU" sz="4800" dirty="0" err="1" smtClean="0">
                <a:solidFill>
                  <a:schemeClr val="tx1"/>
                </a:solidFill>
              </a:rPr>
              <a:t>дослідження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4045" y="3729249"/>
            <a:ext cx="5076055" cy="2671165"/>
          </a:xfrm>
          <a:prstGeom prst="rect">
            <a:avLst/>
          </a:prstGeom>
          <a:effectLst/>
        </p:spPr>
        <p:txBody>
          <a:bodyPr/>
          <a:lstStyle>
            <a:lvl1pPr marL="640080" indent="-4572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54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3600" dirty="0" err="1" smtClean="0">
                <a:solidFill>
                  <a:schemeClr val="tx1"/>
                </a:solidFill>
              </a:rPr>
              <a:t>гепатопанкреато-біліарної</a:t>
            </a:r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</a:rPr>
              <a:t>системи</a:t>
            </a:r>
            <a:r>
              <a:rPr lang="ru-RU" sz="3600" dirty="0" smtClean="0">
                <a:solidFill>
                  <a:schemeClr val="tx1"/>
                </a:solidFill>
              </a:rPr>
              <a:t> </a:t>
            </a:r>
          </a:p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uk-UA" sz="3600" dirty="0">
                <a:solidFill>
                  <a:schemeClr val="tx1"/>
                </a:solidFill>
              </a:rPr>
              <a:t>і</a:t>
            </a:r>
            <a:r>
              <a:rPr lang="uk-UA" sz="3600" dirty="0" smtClean="0">
                <a:solidFill>
                  <a:schemeClr val="tx1"/>
                </a:solidFill>
              </a:rPr>
              <a:t> селезінки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318" name="Прямоугольник 2"/>
          <p:cNvSpPr>
            <a:spLocks noChangeArrowheads="1"/>
          </p:cNvSpPr>
          <p:nvPr/>
        </p:nvSpPr>
        <p:spPr bwMode="auto">
          <a:xfrm>
            <a:off x="179388" y="6135688"/>
            <a:ext cx="7928774" cy="56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lang="ru-RU" altLang="ru-RU" sz="2800" dirty="0" err="1" smtClean="0">
                <a:solidFill>
                  <a:srgbClr val="FFFF00"/>
                </a:solidFill>
              </a:rPr>
              <a:t>Лекція</a:t>
            </a:r>
            <a:r>
              <a:rPr lang="ru-RU" altLang="ru-RU" sz="2800" dirty="0" smtClean="0">
                <a:solidFill>
                  <a:srgbClr val="FFFF00"/>
                </a:solidFill>
              </a:rPr>
              <a:t> </a:t>
            </a:r>
            <a:r>
              <a:rPr lang="ru-RU" altLang="ru-RU" sz="2800" dirty="0">
                <a:solidFill>
                  <a:srgbClr val="FFFF00"/>
                </a:solidFill>
              </a:rPr>
              <a:t>доцента </a:t>
            </a:r>
            <a:r>
              <a:rPr lang="ru-RU" altLang="ru-RU" sz="2800" dirty="0" err="1" smtClean="0">
                <a:solidFill>
                  <a:srgbClr val="FFFF00"/>
                </a:solidFill>
              </a:rPr>
              <a:t>Туманської</a:t>
            </a:r>
            <a:r>
              <a:rPr lang="ru-RU" altLang="ru-RU" sz="2800" dirty="0" smtClean="0">
                <a:solidFill>
                  <a:srgbClr val="FFFF00"/>
                </a:solidFill>
              </a:rPr>
              <a:t> </a:t>
            </a:r>
            <a:r>
              <a:rPr lang="ru-RU" altLang="ru-RU" sz="2800" dirty="0" err="1" smtClean="0">
                <a:solidFill>
                  <a:srgbClr val="FFFF00"/>
                </a:solidFill>
              </a:rPr>
              <a:t>Наталії</a:t>
            </a:r>
            <a:r>
              <a:rPr lang="ru-RU" altLang="ru-RU" sz="2800" dirty="0" smtClean="0">
                <a:solidFill>
                  <a:srgbClr val="FFFF00"/>
                </a:solidFill>
              </a:rPr>
              <a:t> </a:t>
            </a:r>
            <a:r>
              <a:rPr lang="ru-RU" altLang="ru-RU" sz="2800" dirty="0" err="1" smtClean="0">
                <a:solidFill>
                  <a:srgbClr val="FFFF00"/>
                </a:solidFill>
              </a:rPr>
              <a:t>Валеріївни</a:t>
            </a:r>
            <a:endParaRPr lang="ru-RU" altLang="ru-RU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8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0"/>
            <a:ext cx="7772400" cy="533400"/>
          </a:xfrm>
          <a:effectLst>
            <a:outerShdw dist="107763" dir="18900000" algn="ctr" rotWithShape="0">
              <a:schemeClr val="bg2"/>
            </a:outerShdw>
          </a:effectLst>
        </p:spPr>
        <p:txBody>
          <a:bodyPr/>
          <a:lstStyle/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ru-RU" sz="2800" dirty="0">
                <a:solidFill>
                  <a:srgbClr val="FFFF00"/>
                </a:solidFill>
                <a:latin typeface="Times New Roman" pitchFamily="18" charset="0"/>
              </a:rPr>
              <a:t>МРТ-картина </a:t>
            </a:r>
            <a:r>
              <a:rPr lang="ru-RU" sz="2800" dirty="0" err="1">
                <a:solidFill>
                  <a:srgbClr val="FFFF00"/>
                </a:solidFill>
                <a:latin typeface="Times New Roman" pitchFamily="18" charset="0"/>
              </a:rPr>
              <a:t>печінки</a:t>
            </a:r>
            <a:r>
              <a:rPr lang="ru-RU" sz="2800" dirty="0">
                <a:solidFill>
                  <a:srgbClr val="FFFF00"/>
                </a:solidFill>
                <a:latin typeface="Times New Roman" pitchFamily="18" charset="0"/>
              </a:rPr>
              <a:t> в </a:t>
            </a:r>
            <a:r>
              <a:rPr lang="ru-RU" sz="2800" dirty="0" err="1">
                <a:solidFill>
                  <a:srgbClr val="FFFF00"/>
                </a:solidFill>
                <a:latin typeface="Times New Roman" pitchFamily="18" charset="0"/>
              </a:rPr>
              <a:t>нормі</a:t>
            </a:r>
            <a:endParaRPr lang="ru-RU" sz="3200" dirty="0" smtClean="0"/>
          </a:p>
        </p:txBody>
      </p:sp>
      <p:sp>
        <p:nvSpPr>
          <p:cNvPr id="8888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4435475"/>
            <a:ext cx="8928100" cy="2422525"/>
          </a:xfrm>
        </p:spPr>
        <p:txBody>
          <a:bodyPr rtlCol="0">
            <a:noAutofit/>
          </a:bodyPr>
          <a:lstStyle/>
          <a:p>
            <a:pPr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При Т2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ВД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</a:rPr>
              <a:t>печінка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має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 сигнал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низької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інтенсивності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.</a:t>
            </a:r>
          </a:p>
          <a:p>
            <a:pPr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Печінка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має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найкоротший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 Т1 (час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короткої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релаксації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)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серед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абдомінальних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органів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, за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рахунок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цього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виглядає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яскравішою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</a:endParaRPr>
          </a:p>
          <a:p>
            <a:pPr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(з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інтенсивністю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 сигналу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вище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скелетних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м'язів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 і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селезінки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).</a:t>
            </a:r>
          </a:p>
          <a:p>
            <a:pPr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Селезінка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 при Т2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</a:rPr>
              <a:t>ВД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має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більш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високу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інтенсивність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 сигналу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щодо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печінкової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</a:rPr>
              <a:t>паренхіми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</a:rPr>
              <a:t>.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5029200" y="533400"/>
          <a:ext cx="3810000" cy="388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" name="Clip" r:id="rId4" imgW="2438095" imgH="2438095" progId="MS_ClipArt_Gallery.2">
                  <p:embed/>
                </p:oleObj>
              </mc:Choice>
              <mc:Fallback>
                <p:oleObj name="Clip" r:id="rId4" imgW="2438095" imgH="2438095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12000" contrast="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533400"/>
                        <a:ext cx="3810000" cy="388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5"/>
          <p:cNvGraphicFramePr>
            <a:graphicFrameLocks noChangeAspect="1"/>
          </p:cNvGraphicFramePr>
          <p:nvPr/>
        </p:nvGraphicFramePr>
        <p:xfrm>
          <a:off x="609600" y="561975"/>
          <a:ext cx="3962400" cy="388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1" name="Clip" r:id="rId6" imgW="2438095" imgH="2438095" progId="MS_ClipArt_Gallery.2">
                  <p:embed/>
                </p:oleObj>
              </mc:Choice>
              <mc:Fallback>
                <p:oleObj name="Clip" r:id="rId6" imgW="2438095" imgH="2438095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12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61975"/>
                        <a:ext cx="3962400" cy="388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4572000" y="3933825"/>
            <a:ext cx="83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sz="2400" b="1">
                <a:solidFill>
                  <a:srgbClr val="FFFF00"/>
                </a:solidFill>
                <a:latin typeface="Times New Roman" panose="02020603050405020304" pitchFamily="18" charset="0"/>
              </a:rPr>
              <a:t>Т2</a:t>
            </a:r>
            <a:endParaRPr lang="ru-RU" altLang="ru-RU" sz="2800" b="1">
              <a:latin typeface="Times New Roman" panose="02020603050405020304" pitchFamily="18" charset="0"/>
            </a:endParaRPr>
          </a:p>
        </p:txBody>
      </p:sp>
      <p:sp>
        <p:nvSpPr>
          <p:cNvPr id="888839" name="Line 7"/>
          <p:cNvSpPr>
            <a:spLocks noChangeShapeType="1"/>
          </p:cNvSpPr>
          <p:nvPr/>
        </p:nvSpPr>
        <p:spPr bwMode="auto">
          <a:xfrm>
            <a:off x="5562600" y="1295400"/>
            <a:ext cx="914400" cy="990600"/>
          </a:xfrm>
          <a:prstGeom prst="line">
            <a:avLst/>
          </a:prstGeom>
          <a:noFill/>
          <a:ln w="38100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969963" y="3687763"/>
            <a:ext cx="3200400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sz="2000" b="1" dirty="0" err="1" smtClean="0">
                <a:latin typeface="Times New Roman" panose="02020603050405020304" pitchFamily="18" charset="0"/>
              </a:rPr>
              <a:t>Рівень</a:t>
            </a:r>
            <a:r>
              <a:rPr lang="ru-RU" altLang="ru-RU" sz="2000" b="1" dirty="0" smtClean="0">
                <a:latin typeface="Times New Roman" panose="02020603050405020304" pitchFamily="18" charset="0"/>
              </a:rPr>
              <a:t> </a:t>
            </a:r>
            <a:r>
              <a:rPr lang="ru-RU" altLang="ru-RU" sz="2000" b="1" dirty="0" err="1" smtClean="0">
                <a:latin typeface="Times New Roman" panose="02020603050405020304" pitchFamily="18" charset="0"/>
              </a:rPr>
              <a:t>кавальних</a:t>
            </a:r>
            <a:r>
              <a:rPr lang="ru-RU" altLang="ru-RU" sz="2000" b="1" dirty="0" smtClean="0">
                <a:latin typeface="Times New Roman" panose="02020603050405020304" pitchFamily="18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ru-RU" altLang="ru-RU" sz="2000" b="1" dirty="0" err="1" smtClean="0">
                <a:latin typeface="Times New Roman" panose="02020603050405020304" pitchFamily="18" charset="0"/>
              </a:rPr>
              <a:t>воріт</a:t>
            </a:r>
            <a:endParaRPr lang="ru-RU" altLang="ru-RU" sz="2000" b="1" dirty="0">
              <a:latin typeface="Times New Roman" panose="02020603050405020304" pitchFamily="18" charset="0"/>
            </a:endParaRP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5410200" y="3733800"/>
            <a:ext cx="2819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sz="2000" b="1" dirty="0" err="1" smtClean="0">
                <a:latin typeface="Times New Roman" panose="02020603050405020304" pitchFamily="18" charset="0"/>
              </a:rPr>
              <a:t>Рівень</a:t>
            </a:r>
            <a:r>
              <a:rPr lang="ru-RU" altLang="ru-RU" sz="2000" b="1" dirty="0" smtClean="0">
                <a:latin typeface="Times New Roman" panose="02020603050405020304" pitchFamily="18" charset="0"/>
              </a:rPr>
              <a:t> </a:t>
            </a:r>
            <a:r>
              <a:rPr lang="ru-RU" altLang="ru-RU" sz="2000" b="1" dirty="0" err="1" smtClean="0">
                <a:latin typeface="Times New Roman" panose="02020603050405020304" pitchFamily="18" charset="0"/>
              </a:rPr>
              <a:t>портальних</a:t>
            </a:r>
            <a:r>
              <a:rPr lang="ru-RU" altLang="ru-RU" sz="2000" b="1" dirty="0" smtClean="0">
                <a:latin typeface="Times New Roman" panose="02020603050405020304" pitchFamily="18" charset="0"/>
              </a:rPr>
              <a:t> </a:t>
            </a:r>
            <a:r>
              <a:rPr lang="ru-RU" altLang="ru-RU" sz="2000" b="1" dirty="0" err="1" smtClean="0">
                <a:latin typeface="Times New Roman" panose="02020603050405020304" pitchFamily="18" charset="0"/>
              </a:rPr>
              <a:t>воріт</a:t>
            </a:r>
            <a:endParaRPr lang="ru-RU" altLang="ru-RU" sz="2000" b="1" dirty="0">
              <a:latin typeface="Times New Roman" panose="02020603050405020304" pitchFamily="18" charset="0"/>
            </a:endParaRPr>
          </a:p>
        </p:txBody>
      </p:sp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6934200" y="1524000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sz="2000" b="1">
                <a:solidFill>
                  <a:schemeClr val="bg2"/>
                </a:solidFill>
                <a:latin typeface="Times New Roman" panose="02020603050405020304" pitchFamily="18" charset="0"/>
              </a:rPr>
              <a:t>НПВ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888843" name="Line 11"/>
          <p:cNvSpPr>
            <a:spLocks noChangeShapeType="1"/>
          </p:cNvSpPr>
          <p:nvPr/>
        </p:nvSpPr>
        <p:spPr bwMode="auto">
          <a:xfrm flipH="1">
            <a:off x="6705600" y="1905000"/>
            <a:ext cx="533400" cy="3048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888844" name="Line 12"/>
          <p:cNvSpPr>
            <a:spLocks noChangeShapeType="1"/>
          </p:cNvSpPr>
          <p:nvPr/>
        </p:nvSpPr>
        <p:spPr bwMode="auto">
          <a:xfrm flipH="1">
            <a:off x="6477000" y="1524000"/>
            <a:ext cx="152400" cy="4572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auto">
          <a:xfrm>
            <a:off x="6477000" y="1295400"/>
            <a:ext cx="523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>
                <a:solidFill>
                  <a:schemeClr val="bg2"/>
                </a:solidFill>
                <a:latin typeface="Times New Roman" panose="02020603050405020304" pitchFamily="18" charset="0"/>
              </a:rPr>
              <a:t>ВВ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1038" name="Text Box 14"/>
          <p:cNvSpPr txBox="1">
            <a:spLocks noChangeArrowheads="1"/>
          </p:cNvSpPr>
          <p:nvPr/>
        </p:nvSpPr>
        <p:spPr bwMode="auto">
          <a:xfrm>
            <a:off x="5468938" y="1852613"/>
            <a:ext cx="6318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>
                <a:solidFill>
                  <a:srgbClr val="FFFF00"/>
                </a:solidFill>
                <a:latin typeface="Times New Roman" panose="02020603050405020304" pitchFamily="18" charset="0"/>
              </a:rPr>
              <a:t>ЖП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888847" name="Line 15"/>
          <p:cNvSpPr>
            <a:spLocks noChangeShapeType="1"/>
          </p:cNvSpPr>
          <p:nvPr/>
        </p:nvSpPr>
        <p:spPr bwMode="auto">
          <a:xfrm flipV="1">
            <a:off x="5410200" y="1676400"/>
            <a:ext cx="304800" cy="3810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888848" name="Line 16"/>
          <p:cNvSpPr>
            <a:spLocks noChangeShapeType="1"/>
          </p:cNvSpPr>
          <p:nvPr/>
        </p:nvSpPr>
        <p:spPr bwMode="auto">
          <a:xfrm flipV="1">
            <a:off x="2057400" y="2286000"/>
            <a:ext cx="3810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888849" name="Line 17"/>
          <p:cNvSpPr>
            <a:spLocks noChangeShapeType="1"/>
          </p:cNvSpPr>
          <p:nvPr/>
        </p:nvSpPr>
        <p:spPr bwMode="auto">
          <a:xfrm flipV="1">
            <a:off x="1828800" y="2286000"/>
            <a:ext cx="533400" cy="2286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42" name="Text Box 18"/>
          <p:cNvSpPr txBox="1">
            <a:spLocks noChangeArrowheads="1"/>
          </p:cNvSpPr>
          <p:nvPr/>
        </p:nvSpPr>
        <p:spPr bwMode="auto">
          <a:xfrm>
            <a:off x="1447800" y="2362200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sz="2000" b="1" dirty="0">
                <a:solidFill>
                  <a:srgbClr val="FFFF99"/>
                </a:solidFill>
                <a:latin typeface="Times New Roman" panose="02020603050405020304" pitchFamily="18" charset="0"/>
              </a:rPr>
              <a:t>ПВ</a:t>
            </a:r>
            <a:endParaRPr lang="ru-RU" altLang="ru-RU" sz="2800" dirty="0">
              <a:latin typeface="Times New Roman" panose="02020603050405020304" pitchFamily="18" charset="0"/>
            </a:endParaRPr>
          </a:p>
        </p:txBody>
      </p:sp>
      <p:sp>
        <p:nvSpPr>
          <p:cNvPr id="888851" name="Line 19"/>
          <p:cNvSpPr>
            <a:spLocks noChangeShapeType="1"/>
          </p:cNvSpPr>
          <p:nvPr/>
        </p:nvSpPr>
        <p:spPr bwMode="auto">
          <a:xfrm flipV="1">
            <a:off x="1828800" y="1981200"/>
            <a:ext cx="381000" cy="4572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 descr="D:\Наташа\Студенты\Рентген для студ 3 курс\Картинки для лекций\ЖКТ\МРТ холангиограф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25" y="692150"/>
            <a:ext cx="4968875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4788" y="31531"/>
            <a:ext cx="8352927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 smtClean="0">
                <a:solidFill>
                  <a:srgbClr val="FFFF00"/>
                </a:solidFill>
              </a:rPr>
              <a:t> МР - </a:t>
            </a:r>
            <a:r>
              <a:rPr lang="uk-UA" dirty="0" err="1" smtClean="0">
                <a:solidFill>
                  <a:srgbClr val="FFFF00"/>
                </a:solidFill>
              </a:rPr>
              <a:t>холангіографія</a:t>
            </a:r>
            <a:endParaRPr lang="uk-UA" dirty="0">
              <a:solidFill>
                <a:srgbClr val="FFFF00"/>
              </a:solidFill>
            </a:endParaRPr>
          </a:p>
        </p:txBody>
      </p:sp>
      <p:pic>
        <p:nvPicPr>
          <p:cNvPr id="22532" name="Picture 2" descr="D:\Наташа\Студенты\Рентген для студ 3 курс\Картинки для лекций\ЖКТ\МРТ холангиография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1146175"/>
            <a:ext cx="5035550" cy="377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Прямоугольник 2"/>
          <p:cNvSpPr>
            <a:spLocks noChangeArrowheads="1"/>
          </p:cNvSpPr>
          <p:nvPr/>
        </p:nvSpPr>
        <p:spPr bwMode="auto">
          <a:xfrm>
            <a:off x="144463" y="4921250"/>
            <a:ext cx="910272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800" dirty="0" err="1" smtClean="0"/>
              <a:t>Неінвазивна</a:t>
            </a:r>
            <a:r>
              <a:rPr lang="uk-UA" altLang="ru-RU" sz="2800" dirty="0" smtClean="0"/>
              <a:t> </a:t>
            </a:r>
            <a:r>
              <a:rPr lang="uk-UA" altLang="ru-RU" sz="2800" dirty="0"/>
              <a:t>методика візуалізації жовчних шляхів як вище, так і нижче стриктури без контрастування або з контрастуванням</a:t>
            </a:r>
          </a:p>
          <a:p>
            <a:pPr eaLnBrk="1" hangingPunct="1"/>
            <a:r>
              <a:rPr lang="uk-UA" altLang="ru-RU" sz="2800" dirty="0" smtClean="0"/>
              <a:t>КР </a:t>
            </a:r>
            <a:r>
              <a:rPr lang="uk-UA" altLang="ru-RU" sz="2800" dirty="0"/>
              <a:t>що не містять йод </a:t>
            </a:r>
            <a:r>
              <a:rPr lang="uk-UA" altLang="ru-RU" sz="2400" dirty="0"/>
              <a:t>(парамагнетики </a:t>
            </a:r>
            <a:r>
              <a:rPr lang="uk-UA" altLang="ru-RU" sz="2400" dirty="0" err="1" smtClean="0"/>
              <a:t>супермагнетики</a:t>
            </a:r>
            <a:r>
              <a:rPr lang="uk-UA" altLang="ru-RU" sz="2400" dirty="0" smtClean="0"/>
              <a:t>).</a:t>
            </a:r>
            <a:endParaRPr lang="en-US" altLang="ru-RU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6" name="Rectangle 8"/>
          <p:cNvSpPr>
            <a:spLocks noGrp="1" noChangeArrowheads="1"/>
          </p:cNvSpPr>
          <p:nvPr>
            <p:ph type="title"/>
          </p:nvPr>
        </p:nvSpPr>
        <p:spPr>
          <a:xfrm>
            <a:off x="0" y="116632"/>
            <a:ext cx="9144000" cy="904875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ru-RU" sz="3200" dirty="0" err="1">
                <a:solidFill>
                  <a:schemeClr val="tx1"/>
                </a:solidFill>
              </a:rPr>
              <a:t>Рентгенологічні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методи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дослідження</a:t>
            </a:r>
            <a:r>
              <a:rPr lang="ru-RU" sz="3200" dirty="0">
                <a:solidFill>
                  <a:schemeClr val="tx1"/>
                </a:solidFill>
              </a:rPr>
              <a:t> ГБС</a:t>
            </a:r>
            <a:r>
              <a:rPr lang="ru-RU" sz="3200" dirty="0" smtClean="0">
                <a:solidFill>
                  <a:schemeClr val="tx1"/>
                </a:solidFill>
              </a:rPr>
              <a:t>: </a:t>
            </a:r>
          </a:p>
        </p:txBody>
      </p:sp>
      <p:sp>
        <p:nvSpPr>
          <p:cNvPr id="386063" name="Text Box 15"/>
          <p:cNvSpPr txBox="1">
            <a:spLocks noChangeArrowheads="1"/>
          </p:cNvSpPr>
          <p:nvPr/>
        </p:nvSpPr>
        <p:spPr bwMode="auto">
          <a:xfrm>
            <a:off x="0" y="1128713"/>
            <a:ext cx="9505950" cy="52014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Оглядова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рентгенографія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  </a:t>
            </a:r>
            <a:r>
              <a:rPr lang="ru-RU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Оральна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, в / в </a:t>
            </a:r>
            <a:r>
              <a:rPr lang="ru-RU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холецистографія-холеграфія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4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Холангіографія</a:t>
            </a:r>
            <a:r>
              <a:rPr lang="ru-RU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Ендоскопічна</a:t>
            </a:r>
            <a:r>
              <a:rPr lang="ru-RU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ретроградна (ХПГ)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Черезшкірна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чрезпечінкова</a:t>
            </a:r>
            <a:r>
              <a:rPr lang="ru-RU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       </a:t>
            </a:r>
            <a:endParaRPr lang="ru-RU" sz="3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І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нтраопераційна</a:t>
            </a:r>
            <a:endParaRPr lang="ru-RU" sz="32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Фістулографія</a:t>
            </a:r>
            <a:endParaRPr lang="ru-RU" sz="32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КТ-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холангіографія</a:t>
            </a:r>
            <a:endParaRPr lang="ru-RU" sz="32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Рентгенівська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ангіографія</a:t>
            </a:r>
            <a:r>
              <a:rPr lang="ru-RU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                            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артеріо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- </a:t>
            </a:r>
            <a:r>
              <a:rPr lang="ru-RU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або</a:t>
            </a:r>
            <a:r>
              <a:rPr lang="ru-RU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флебографія</a:t>
            </a:r>
            <a:endParaRPr lang="ru-RU" sz="32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6474" y="0"/>
            <a:ext cx="9143999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 smtClean="0">
                <a:solidFill>
                  <a:srgbClr val="FFFF00"/>
                </a:solidFill>
              </a:rPr>
              <a:t>Оглядова рентгенографія</a:t>
            </a:r>
            <a:endParaRPr lang="uk-UA" dirty="0">
              <a:solidFill>
                <a:srgbClr val="FFFF00"/>
              </a:solidFill>
            </a:endParaRPr>
          </a:p>
        </p:txBody>
      </p:sp>
      <p:pic>
        <p:nvPicPr>
          <p:cNvPr id="2457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963" y="1341438"/>
            <a:ext cx="3536950" cy="3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Прямоугольник 2"/>
          <p:cNvSpPr>
            <a:spLocks noChangeArrowheads="1"/>
          </p:cNvSpPr>
          <p:nvPr/>
        </p:nvSpPr>
        <p:spPr bwMode="auto">
          <a:xfrm>
            <a:off x="322263" y="803275"/>
            <a:ext cx="7129462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800" dirty="0" err="1" smtClean="0"/>
              <a:t>Безконтрастна</a:t>
            </a:r>
            <a:r>
              <a:rPr lang="uk-UA" altLang="ru-RU" sz="2800" dirty="0" smtClean="0"/>
              <a:t> </a:t>
            </a:r>
            <a:r>
              <a:rPr lang="uk-UA" altLang="ru-RU" sz="2800" dirty="0" err="1" smtClean="0"/>
              <a:t>ренгенологічна</a:t>
            </a:r>
            <a:r>
              <a:rPr lang="uk-UA" altLang="ru-RU" sz="2800" dirty="0" smtClean="0"/>
              <a:t> візуалізація </a:t>
            </a:r>
            <a:r>
              <a:rPr lang="ru-RU" altLang="ru-RU" sz="2800" dirty="0"/>
              <a:t>ЖВС</a:t>
            </a:r>
          </a:p>
          <a:p>
            <a:pPr eaLnBrk="1" hangingPunct="1"/>
            <a:r>
              <a:rPr lang="ru-RU" altLang="ru-RU" sz="2800" dirty="0" err="1" smtClean="0"/>
              <a:t>малоінформативна</a:t>
            </a:r>
            <a:r>
              <a:rPr lang="ru-RU" altLang="ru-RU" sz="2800" dirty="0" smtClean="0"/>
              <a:t> </a:t>
            </a:r>
            <a:r>
              <a:rPr lang="ru-RU" altLang="ru-RU" sz="2800" dirty="0"/>
              <a:t>і</a:t>
            </a:r>
          </a:p>
          <a:p>
            <a:pPr eaLnBrk="1" hangingPunct="1"/>
            <a:r>
              <a:rPr lang="ru-RU" altLang="ru-RU" sz="2800" dirty="0" err="1"/>
              <a:t>дозволяє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виявляти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тільки</a:t>
            </a:r>
            <a:r>
              <a:rPr lang="uk-UA" altLang="ru-RU" sz="2800" dirty="0" smtClean="0"/>
              <a:t> </a:t>
            </a:r>
            <a:r>
              <a:rPr lang="uk-UA" altLang="ru-RU" sz="2800" b="1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рентгеноконтрастні</a:t>
            </a:r>
            <a:r>
              <a:rPr lang="uk-UA" altLang="ru-RU" sz="28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endParaRPr lang="uk-UA" altLang="ru-RU" sz="28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uk-UA" altLang="ru-RU" sz="2800" dirty="0"/>
              <a:t>конкременти в просвіті</a:t>
            </a:r>
          </a:p>
          <a:p>
            <a:pPr eaLnBrk="1" hangingPunct="1"/>
            <a:r>
              <a:rPr lang="uk-UA" altLang="ru-RU" sz="2800" dirty="0"/>
              <a:t>жовчного міхура, тому </a:t>
            </a:r>
            <a:endParaRPr lang="uk-UA" altLang="ru-RU" sz="2800" dirty="0" smtClean="0"/>
          </a:p>
          <a:p>
            <a:pPr eaLnBrk="1" hangingPunct="1"/>
            <a:r>
              <a:rPr lang="uk-UA" altLang="ru-RU" sz="2800" dirty="0" smtClean="0"/>
              <a:t>рентгенологічні</a:t>
            </a:r>
            <a:endParaRPr lang="uk-UA" altLang="ru-RU" sz="2800" dirty="0"/>
          </a:p>
          <a:p>
            <a:pPr eaLnBrk="1" hangingPunct="1"/>
            <a:r>
              <a:rPr lang="uk-UA" altLang="ru-RU" sz="2800" dirty="0"/>
              <a:t>дослідження засновані на </a:t>
            </a:r>
            <a:endParaRPr lang="uk-UA" altLang="ru-RU" sz="2800" dirty="0" smtClean="0"/>
          </a:p>
          <a:p>
            <a:pPr eaLnBrk="1" hangingPunct="1"/>
            <a:r>
              <a:rPr lang="uk-UA" altLang="ru-RU" sz="2800" dirty="0" smtClean="0"/>
              <a:t>контрастуванні </a:t>
            </a:r>
            <a:r>
              <a:rPr lang="uk-UA" altLang="ru-RU" sz="2800" dirty="0"/>
              <a:t>жовчного</a:t>
            </a:r>
          </a:p>
          <a:p>
            <a:pPr eaLnBrk="1" hangingPunct="1"/>
            <a:r>
              <a:rPr lang="uk-UA" altLang="ru-RU" sz="2800" dirty="0"/>
              <a:t>міхура та жовчних шляхів, що містять йод </a:t>
            </a:r>
            <a:r>
              <a:rPr lang="uk-UA" altLang="ru-RU" sz="2800" dirty="0" err="1"/>
              <a:t>рентгеноконтрастними</a:t>
            </a:r>
            <a:r>
              <a:rPr lang="uk-UA" altLang="ru-RU" sz="2800" dirty="0"/>
              <a:t> речовинами.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564" y="911650"/>
            <a:ext cx="4785021" cy="1143000"/>
          </a:xfrm>
        </p:spPr>
        <p:txBody>
          <a:bodyPr/>
          <a:lstStyle/>
          <a:p>
            <a:pPr marL="0" indent="0" algn="l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sz="4000" dirty="0" smtClean="0">
                <a:solidFill>
                  <a:schemeClr val="tx1"/>
                </a:solidFill>
              </a:rPr>
              <a:t>Холецистографія:</a:t>
            </a:r>
            <a:endParaRPr lang="uk-UA" sz="4000" dirty="0">
              <a:solidFill>
                <a:schemeClr val="tx1"/>
              </a:solidFill>
            </a:endParaRPr>
          </a:p>
        </p:txBody>
      </p:sp>
      <p:pic>
        <p:nvPicPr>
          <p:cNvPr id="25603" name="Picture 2" descr="D:\Наташа\Студенты\Рентген для студ 3 курс\Картинки для лекций\ЖКТ\Холецистограмма камни в желчном пузыр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050" y="2686050"/>
            <a:ext cx="3563938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87900" y="1052513"/>
            <a:ext cx="464502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оральна</a:t>
            </a:r>
            <a: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, </a:t>
            </a:r>
            <a:r>
              <a:rPr lang="ru-R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внутрішньовен</a:t>
            </a:r>
            <a: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.</a:t>
            </a:r>
            <a:endParaRPr lang="uk-UA" sz="28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5605" name="Прямоугольник 3"/>
          <p:cNvSpPr>
            <a:spLocks noChangeArrowheads="1"/>
          </p:cNvSpPr>
          <p:nvPr/>
        </p:nvSpPr>
        <p:spPr bwMode="auto">
          <a:xfrm>
            <a:off x="268288" y="2060575"/>
            <a:ext cx="9039225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dirty="0" err="1" smtClean="0"/>
              <a:t>гепатотропні</a:t>
            </a:r>
            <a:r>
              <a:rPr lang="uk-UA" altLang="ru-RU" dirty="0" smtClean="0"/>
              <a:t> </a:t>
            </a:r>
            <a:r>
              <a:rPr lang="uk-UA" altLang="ru-RU" dirty="0" err="1" smtClean="0"/>
              <a:t>йодо</a:t>
            </a:r>
            <a:r>
              <a:rPr lang="uk-UA" altLang="ru-RU" dirty="0" smtClean="0"/>
              <a:t>                                                             </a:t>
            </a:r>
            <a:r>
              <a:rPr lang="uk-UA" altLang="ru-RU" dirty="0" err="1" smtClean="0"/>
              <a:t>вмісні</a:t>
            </a:r>
            <a:r>
              <a:rPr lang="uk-UA" altLang="ru-RU" dirty="0" smtClean="0"/>
              <a:t> </a:t>
            </a:r>
            <a:r>
              <a:rPr lang="ru-RU" altLang="ru-RU" dirty="0" smtClean="0"/>
              <a:t>КР </a:t>
            </a:r>
            <a:r>
              <a:rPr lang="ru-RU" altLang="ru-RU" dirty="0" err="1"/>
              <a:t>приймалися</a:t>
            </a:r>
            <a:r>
              <a:rPr lang="ru-RU" altLang="ru-RU" dirty="0"/>
              <a:t> перорально за 10-12 год </a:t>
            </a:r>
            <a:r>
              <a:rPr lang="ru-RU" altLang="ru-RU" dirty="0" smtClean="0"/>
              <a:t>                                                  до </a:t>
            </a:r>
            <a:r>
              <a:rPr lang="ru-RU" altLang="ru-RU" dirty="0" err="1"/>
              <a:t>дослідження</a:t>
            </a:r>
            <a:r>
              <a:rPr lang="ru-RU" altLang="ru-RU" dirty="0"/>
              <a:t> </a:t>
            </a:r>
            <a:r>
              <a:rPr lang="ru-RU" altLang="ru-RU" dirty="0" err="1"/>
              <a:t>або</a:t>
            </a:r>
            <a:r>
              <a:rPr lang="ru-RU" altLang="ru-RU" dirty="0"/>
              <a:t> </a:t>
            </a:r>
            <a:r>
              <a:rPr lang="ru-RU" altLang="ru-RU" dirty="0" err="1"/>
              <a:t>вводилися</a:t>
            </a:r>
            <a:r>
              <a:rPr lang="ru-RU" altLang="ru-RU" dirty="0"/>
              <a:t> в / в перед </a:t>
            </a:r>
            <a:r>
              <a:rPr lang="ru-RU" altLang="ru-RU" dirty="0" smtClean="0"/>
              <a:t>                                                     </a:t>
            </a:r>
            <a:r>
              <a:rPr lang="ru-RU" altLang="ru-RU" dirty="0" err="1" smtClean="0"/>
              <a:t>дослідженням</a:t>
            </a:r>
            <a:r>
              <a:rPr lang="ru-RU" altLang="ru-RU" dirty="0"/>
              <a:t>. </a:t>
            </a:r>
            <a:r>
              <a:rPr lang="ru-RU" altLang="ru-RU" dirty="0" err="1"/>
              <a:t>Далі</a:t>
            </a:r>
            <a:r>
              <a:rPr lang="ru-RU" altLang="ru-RU" dirty="0"/>
              <a:t> </a:t>
            </a:r>
            <a:r>
              <a:rPr lang="ru-RU" altLang="ru-RU" dirty="0" smtClean="0"/>
              <a:t>КР </a:t>
            </a:r>
            <a:r>
              <a:rPr lang="ru-RU" altLang="ru-RU" dirty="0" err="1" smtClean="0"/>
              <a:t>захоплюваласяся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гепато</a:t>
            </a:r>
            <a:r>
              <a:rPr lang="ru-RU" altLang="ru-RU" dirty="0" smtClean="0"/>
              <a:t>                                                   </a:t>
            </a:r>
            <a:r>
              <a:rPr lang="ru-RU" altLang="ru-RU" dirty="0" err="1" smtClean="0"/>
              <a:t>цитами</a:t>
            </a:r>
            <a:r>
              <a:rPr lang="ru-RU" altLang="ru-RU" dirty="0" smtClean="0"/>
              <a:t> </a:t>
            </a:r>
            <a:r>
              <a:rPr lang="ru-RU" altLang="ru-RU" dirty="0"/>
              <a:t>з </a:t>
            </a:r>
            <a:r>
              <a:rPr lang="ru-RU" altLang="ru-RU" dirty="0" err="1"/>
              <a:t>крові</a:t>
            </a:r>
            <a:r>
              <a:rPr lang="ru-RU" altLang="ru-RU" dirty="0"/>
              <a:t>, </a:t>
            </a:r>
            <a:r>
              <a:rPr lang="ru-RU" altLang="ru-RU" dirty="0" err="1"/>
              <a:t>куди</a:t>
            </a:r>
            <a:r>
              <a:rPr lang="ru-RU" altLang="ru-RU" dirty="0"/>
              <a:t> </a:t>
            </a:r>
            <a:r>
              <a:rPr lang="ru-RU" altLang="ru-RU" dirty="0" err="1" smtClean="0"/>
              <a:t>потрапляла</a:t>
            </a:r>
            <a:r>
              <a:rPr lang="ru-RU" altLang="ru-RU" dirty="0" smtClean="0"/>
              <a:t> </a:t>
            </a:r>
            <a:r>
              <a:rPr lang="ru-RU" altLang="ru-RU" dirty="0" err="1"/>
              <a:t>після</a:t>
            </a:r>
            <a:r>
              <a:rPr lang="ru-RU" altLang="ru-RU" dirty="0"/>
              <a:t> </a:t>
            </a:r>
            <a:r>
              <a:rPr lang="ru-RU" altLang="ru-RU" dirty="0" smtClean="0"/>
              <a:t>                                                             </a:t>
            </a:r>
            <a:r>
              <a:rPr lang="ru-RU" altLang="ru-RU" dirty="0" err="1" smtClean="0"/>
              <a:t>всмоктування</a:t>
            </a:r>
            <a:r>
              <a:rPr lang="ru-RU" altLang="ru-RU" dirty="0" smtClean="0"/>
              <a:t> </a:t>
            </a:r>
            <a:r>
              <a:rPr lang="ru-RU" altLang="ru-RU" dirty="0"/>
              <a:t>в кишечнику, і </a:t>
            </a:r>
            <a:r>
              <a:rPr lang="ru-RU" altLang="ru-RU" dirty="0" err="1" smtClean="0"/>
              <a:t>екскре</a:t>
            </a:r>
            <a:r>
              <a:rPr lang="ru-RU" altLang="ru-RU" dirty="0" smtClean="0"/>
              <a:t>                                                         </a:t>
            </a:r>
            <a:r>
              <a:rPr lang="ru-RU" altLang="ru-RU" dirty="0" err="1" smtClean="0"/>
              <a:t>тувалась</a:t>
            </a:r>
            <a:r>
              <a:rPr lang="ru-RU" altLang="ru-RU" dirty="0" smtClean="0"/>
              <a:t> </a:t>
            </a:r>
            <a:r>
              <a:rPr lang="ru-RU" altLang="ru-RU" dirty="0"/>
              <a:t>разом з </a:t>
            </a:r>
            <a:r>
              <a:rPr lang="ru-RU" altLang="ru-RU" dirty="0" err="1"/>
              <a:t>жовчю</a:t>
            </a:r>
            <a:r>
              <a:rPr lang="ru-RU" altLang="ru-RU" dirty="0"/>
              <a:t>.</a:t>
            </a:r>
          </a:p>
          <a:p>
            <a:pPr eaLnBrk="1" hangingPunct="1"/>
            <a:endParaRPr lang="ru-RU" altLang="ru-RU" dirty="0"/>
          </a:p>
          <a:p>
            <a:pPr eaLnBrk="1" hangingPunct="1"/>
            <a:endParaRPr lang="ru-RU" altLang="ru-RU" dirty="0"/>
          </a:p>
          <a:p>
            <a:pPr eaLnBrk="1" hangingPunct="1"/>
            <a:r>
              <a:rPr lang="ru-RU" altLang="ru-RU" dirty="0"/>
              <a:t>В </a:t>
            </a:r>
            <a:r>
              <a:rPr lang="ru-RU" altLang="ru-RU" dirty="0" err="1"/>
              <a:t>даний</a:t>
            </a:r>
            <a:r>
              <a:rPr lang="ru-RU" altLang="ru-RU" dirty="0"/>
              <a:t> час</a:t>
            </a:r>
          </a:p>
          <a:p>
            <a:pPr eaLnBrk="1" hangingPunct="1"/>
            <a:r>
              <a:rPr lang="ru-RU" altLang="ru-RU" dirty="0"/>
              <a:t>не </a:t>
            </a:r>
            <a:r>
              <a:rPr lang="ru-RU" altLang="ru-RU" dirty="0" err="1"/>
              <a:t>застосовується</a:t>
            </a:r>
            <a:r>
              <a:rPr lang="ru-RU" altLang="ru-RU" dirty="0"/>
              <a:t>!</a:t>
            </a:r>
            <a:endParaRPr lang="uk-UA" alt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6" descr="D:\Наташа\Студенты\Для студентов\Рентген1\P10100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12"/>
          <a:stretch>
            <a:fillRect/>
          </a:stretch>
        </p:blipFill>
        <p:spPr bwMode="auto">
          <a:xfrm>
            <a:off x="6038850" y="333375"/>
            <a:ext cx="3105150" cy="348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17" y="188640"/>
            <a:ext cx="6512511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sz="6000" dirty="0" err="1" smtClean="0">
                <a:solidFill>
                  <a:srgbClr val="FFFF00"/>
                </a:solidFill>
              </a:rPr>
              <a:t>Холангіографія</a:t>
            </a:r>
            <a:endParaRPr lang="uk-UA" sz="6000" dirty="0">
              <a:solidFill>
                <a:srgbClr val="FFFF00"/>
              </a:solidFill>
            </a:endParaRPr>
          </a:p>
        </p:txBody>
      </p:sp>
      <p:sp>
        <p:nvSpPr>
          <p:cNvPr id="26628" name="Прямоугольник 2"/>
          <p:cNvSpPr>
            <a:spLocks noChangeArrowheads="1"/>
          </p:cNvSpPr>
          <p:nvPr/>
        </p:nvSpPr>
        <p:spPr bwMode="auto">
          <a:xfrm>
            <a:off x="241300" y="1268413"/>
            <a:ext cx="6985000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dirty="0"/>
              <a:t>- </a:t>
            </a:r>
            <a:r>
              <a:rPr lang="ru-RU" altLang="ru-RU" sz="2800" dirty="0" err="1" smtClean="0"/>
              <a:t>рентгенконтрастне</a:t>
            </a:r>
            <a:endParaRPr lang="ru-RU" altLang="ru-RU" sz="2800" dirty="0"/>
          </a:p>
          <a:p>
            <a:pPr eaLnBrk="1" hangingPunct="1"/>
            <a:r>
              <a:rPr lang="ru-RU" altLang="ru-RU" sz="2800" dirty="0" err="1"/>
              <a:t>дослідження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жовчних</a:t>
            </a:r>
            <a:r>
              <a:rPr lang="ru-RU" altLang="ru-RU" sz="2800" dirty="0"/>
              <a:t> проток (</a:t>
            </a:r>
            <a:r>
              <a:rPr lang="ru-RU" altLang="ru-RU" sz="2800" dirty="0" err="1"/>
              <a:t>холангіографія</a:t>
            </a:r>
            <a:r>
              <a:rPr lang="ru-RU" altLang="ru-RU" sz="2800" dirty="0"/>
              <a:t>),</a:t>
            </a:r>
          </a:p>
          <a:p>
            <a:pPr eaLnBrk="1" hangingPunct="1"/>
            <a:r>
              <a:rPr lang="ru-RU" altLang="ru-RU" sz="2800" dirty="0" err="1"/>
              <a:t>жовчних</a:t>
            </a:r>
            <a:r>
              <a:rPr lang="ru-RU" altLang="ru-RU" sz="2800" dirty="0"/>
              <a:t> проток і </a:t>
            </a:r>
            <a:r>
              <a:rPr lang="ru-RU" altLang="ru-RU" sz="2800" dirty="0" err="1"/>
              <a:t>жовчного</a:t>
            </a:r>
            <a:endParaRPr lang="ru-RU" altLang="ru-RU" sz="2800" dirty="0"/>
          </a:p>
          <a:p>
            <a:pPr eaLnBrk="1" hangingPunct="1"/>
            <a:r>
              <a:rPr lang="ru-RU" altLang="ru-RU" sz="2800" dirty="0" err="1"/>
              <a:t>міхура</a:t>
            </a:r>
            <a:r>
              <a:rPr lang="ru-RU" altLang="ru-RU" sz="2800" dirty="0"/>
              <a:t> (</a:t>
            </a:r>
            <a:r>
              <a:rPr lang="ru-RU" altLang="ru-RU" sz="2800" dirty="0" err="1"/>
              <a:t>холангіохолецістографія</a:t>
            </a:r>
            <a:r>
              <a:rPr lang="ru-RU" altLang="ru-RU" sz="2800" dirty="0"/>
              <a:t>).</a:t>
            </a:r>
            <a:endParaRPr lang="uk-UA" altLang="ru-RU" sz="2800" dirty="0"/>
          </a:p>
          <a:p>
            <a:pPr algn="ctr" eaLnBrk="1" hangingPunct="1"/>
            <a:r>
              <a:rPr lang="uk-UA" altLang="ru-RU" sz="2400" dirty="0"/>
              <a:t>  </a:t>
            </a:r>
          </a:p>
        </p:txBody>
      </p:sp>
      <p:sp>
        <p:nvSpPr>
          <p:cNvPr id="26629" name="Прямоугольник 2"/>
          <p:cNvSpPr>
            <a:spLocks noChangeArrowheads="1"/>
          </p:cNvSpPr>
          <p:nvPr/>
        </p:nvSpPr>
        <p:spPr bwMode="auto">
          <a:xfrm>
            <a:off x="250825" y="3644900"/>
            <a:ext cx="8918575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800" dirty="0" smtClean="0">
                <a:solidFill>
                  <a:srgbClr val="FFFF00"/>
                </a:solidFill>
              </a:rPr>
              <a:t>Використовуються водорозчинні </a:t>
            </a:r>
            <a:r>
              <a:rPr lang="uk-UA" altLang="ru-RU" sz="2800" dirty="0" err="1" smtClean="0">
                <a:solidFill>
                  <a:srgbClr val="FFFF00"/>
                </a:solidFill>
              </a:rPr>
              <a:t>йодовмісні</a:t>
            </a:r>
            <a:r>
              <a:rPr lang="uk-UA" altLang="ru-RU" sz="2800" dirty="0" smtClean="0">
                <a:solidFill>
                  <a:srgbClr val="FFFF00"/>
                </a:solidFill>
              </a:rPr>
              <a:t> препарати</a:t>
            </a:r>
            <a:r>
              <a:rPr lang="uk-UA" altLang="ru-RU" sz="2800" dirty="0">
                <a:solidFill>
                  <a:srgbClr val="FFFF00"/>
                </a:solidFill>
              </a:rPr>
              <a:t>, </a:t>
            </a:r>
            <a:r>
              <a:rPr lang="uk-UA" altLang="ru-RU" sz="2800" dirty="0" smtClean="0">
                <a:solidFill>
                  <a:srgbClr val="FFFF00"/>
                </a:solidFill>
              </a:rPr>
              <a:t>як </a:t>
            </a:r>
            <a:r>
              <a:rPr lang="uk-UA" altLang="ru-RU" sz="2800" dirty="0">
                <a:solidFill>
                  <a:srgbClr val="FFFF00"/>
                </a:solidFill>
              </a:rPr>
              <a:t>іонні (</a:t>
            </a:r>
            <a:r>
              <a:rPr lang="uk-UA" altLang="ru-RU" sz="2800" dirty="0" err="1">
                <a:solidFill>
                  <a:srgbClr val="FFFF00"/>
                </a:solidFill>
              </a:rPr>
              <a:t>урографін</a:t>
            </a:r>
            <a:r>
              <a:rPr lang="uk-UA" altLang="ru-RU" sz="2800" dirty="0">
                <a:solidFill>
                  <a:srgbClr val="FFFF00"/>
                </a:solidFill>
              </a:rPr>
              <a:t>, </a:t>
            </a:r>
            <a:r>
              <a:rPr lang="uk-UA" altLang="ru-RU" sz="2800" dirty="0" err="1">
                <a:solidFill>
                  <a:srgbClr val="FFFF00"/>
                </a:solidFill>
              </a:rPr>
              <a:t>гіпак</a:t>
            </a:r>
            <a:r>
              <a:rPr lang="uk-UA" altLang="ru-RU" sz="2800" dirty="0">
                <a:solidFill>
                  <a:srgbClr val="FFFF00"/>
                </a:solidFill>
              </a:rPr>
              <a:t>), так і неіонні (</a:t>
            </a:r>
            <a:r>
              <a:rPr lang="uk-UA" altLang="ru-RU" sz="2800" dirty="0" err="1">
                <a:solidFill>
                  <a:srgbClr val="FFFF00"/>
                </a:solidFill>
              </a:rPr>
              <a:t>омнипак</a:t>
            </a:r>
            <a:r>
              <a:rPr lang="uk-UA" altLang="ru-RU" sz="2800" dirty="0">
                <a:solidFill>
                  <a:srgbClr val="FFFF00"/>
                </a:solidFill>
              </a:rPr>
              <a:t>, </a:t>
            </a:r>
            <a:r>
              <a:rPr lang="uk-UA" altLang="ru-RU" sz="2800" dirty="0" err="1" smtClean="0">
                <a:solidFill>
                  <a:srgbClr val="FFFF00"/>
                </a:solidFill>
              </a:rPr>
              <a:t>візіпак</a:t>
            </a:r>
            <a:r>
              <a:rPr lang="uk-UA" altLang="ru-RU" sz="2800" dirty="0">
                <a:solidFill>
                  <a:srgbClr val="FFFF00"/>
                </a:solidFill>
              </a:rPr>
              <a:t>, </a:t>
            </a:r>
            <a:r>
              <a:rPr lang="uk-UA" altLang="ru-RU" sz="2800" dirty="0" err="1">
                <a:solidFill>
                  <a:srgbClr val="FFFF00"/>
                </a:solidFill>
              </a:rPr>
              <a:t>ультравіст</a:t>
            </a:r>
            <a:r>
              <a:rPr lang="uk-UA" altLang="ru-RU" sz="2800" dirty="0">
                <a:solidFill>
                  <a:srgbClr val="FFFF00"/>
                </a:solidFill>
              </a:rPr>
              <a:t>).</a:t>
            </a:r>
          </a:p>
          <a:p>
            <a:pPr eaLnBrk="1" hangingPunct="1"/>
            <a:endParaRPr lang="uk-UA" altLang="ru-RU" sz="2800" dirty="0"/>
          </a:p>
          <a:p>
            <a:pPr eaLnBrk="1" hangingPunct="1"/>
            <a:r>
              <a:rPr lang="uk-UA" altLang="ru-RU" sz="2800" dirty="0" smtClean="0"/>
              <a:t>Контрастна речовина може </a:t>
            </a:r>
            <a:r>
              <a:rPr lang="ru-RU" altLang="ru-RU" sz="2800" dirty="0" err="1"/>
              <a:t>вводитися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різними</a:t>
            </a:r>
            <a:r>
              <a:rPr lang="ru-RU" altLang="ru-RU" sz="2800" dirty="0"/>
              <a:t> шляхами, </a:t>
            </a:r>
            <a:r>
              <a:rPr lang="ru-RU" altLang="ru-RU" sz="2800" dirty="0" err="1"/>
              <a:t>що</a:t>
            </a:r>
            <a:r>
              <a:rPr lang="ru-RU" altLang="ru-RU" sz="2800" dirty="0"/>
              <a:t> і </a:t>
            </a:r>
            <a:r>
              <a:rPr lang="ru-RU" altLang="ru-RU" sz="2800" dirty="0" err="1"/>
              <a:t>визначає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назву</a:t>
            </a:r>
            <a:r>
              <a:rPr lang="ru-RU" altLang="ru-RU" sz="2800" dirty="0"/>
              <a:t> методу.</a:t>
            </a:r>
            <a:endParaRPr lang="uk-UA" altLang="ru-RU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3" y="404664"/>
            <a:ext cx="9143999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sz="3200" dirty="0" smtClean="0">
                <a:solidFill>
                  <a:srgbClr val="FFFF00"/>
                </a:solidFill>
                <a:effectLst/>
              </a:rPr>
              <a:t>Ретроградна </a:t>
            </a:r>
            <a:r>
              <a:rPr lang="uk-UA" sz="3200" dirty="0" err="1" smtClean="0">
                <a:solidFill>
                  <a:srgbClr val="FFFF00"/>
                </a:solidFill>
                <a:effectLst/>
              </a:rPr>
              <a:t>холангіопанкреатографія</a:t>
            </a:r>
            <a:endParaRPr lang="uk-UA" sz="3200" dirty="0">
              <a:solidFill>
                <a:srgbClr val="FFFF00"/>
              </a:solidFill>
            </a:endParaRPr>
          </a:p>
        </p:txBody>
      </p:sp>
      <p:sp>
        <p:nvSpPr>
          <p:cNvPr id="27651" name="Прямоугольник 2"/>
          <p:cNvSpPr>
            <a:spLocks noChangeArrowheads="1"/>
          </p:cNvSpPr>
          <p:nvPr/>
        </p:nvSpPr>
        <p:spPr bwMode="auto">
          <a:xfrm>
            <a:off x="161925" y="1125538"/>
            <a:ext cx="8982075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ru-RU" sz="3600" b="1" dirty="0" smtClean="0"/>
              <a:t>Показання </a:t>
            </a:r>
            <a:r>
              <a:rPr lang="uk-UA" altLang="ru-RU" sz="3600" b="1" dirty="0"/>
              <a:t>для </a:t>
            </a:r>
            <a:r>
              <a:rPr lang="uk-UA" altLang="ru-RU" sz="3600" b="1" dirty="0" smtClean="0"/>
              <a:t>проведення </a:t>
            </a:r>
            <a:r>
              <a:rPr lang="uk-UA" altLang="ru-RU" sz="3600" b="1" dirty="0"/>
              <a:t>Е</a:t>
            </a:r>
            <a:r>
              <a:rPr lang="uk-UA" altLang="ru-RU" sz="3600" b="1" dirty="0" smtClean="0"/>
              <a:t>РХПГ</a:t>
            </a:r>
            <a:r>
              <a:rPr lang="uk-UA" altLang="ru-RU" sz="3600" b="1" dirty="0"/>
              <a:t>:</a:t>
            </a:r>
          </a:p>
          <a:p>
            <a:pPr eaLnBrk="1" hangingPunct="1"/>
            <a:r>
              <a:rPr lang="uk-UA" altLang="ru-RU" sz="3600" dirty="0"/>
              <a:t>1) механічна жовтяниця неясної етіології, встановлення причини і рівня обструкції ЖВС (включаючи пухлини </a:t>
            </a:r>
            <a:r>
              <a:rPr lang="uk-UA" altLang="ru-RU" sz="3600" dirty="0" err="1" smtClean="0"/>
              <a:t>панкреатодуоденальної</a:t>
            </a:r>
            <a:r>
              <a:rPr lang="uk-UA" altLang="ru-RU" sz="3600" dirty="0" smtClean="0"/>
              <a:t> зони</a:t>
            </a:r>
            <a:r>
              <a:rPr lang="uk-UA" altLang="ru-RU" sz="3600" dirty="0"/>
              <a:t>, жовчнокам'яна хвороба, стриктури </a:t>
            </a:r>
            <a:r>
              <a:rPr lang="uk-UA" altLang="ru-RU" sz="3600" dirty="0" err="1"/>
              <a:t>проток</a:t>
            </a:r>
            <a:r>
              <a:rPr lang="uk-UA" altLang="ru-RU" sz="3600" dirty="0"/>
              <a:t>);</a:t>
            </a:r>
          </a:p>
          <a:p>
            <a:pPr eaLnBrk="1" hangingPunct="1"/>
            <a:r>
              <a:rPr lang="uk-UA" altLang="ru-RU" sz="3600" dirty="0"/>
              <a:t>2) діагностика вроджених аномалій жовчних шляхів.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26" y="116632"/>
            <a:ext cx="9122378" cy="114300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sz="4400" dirty="0" err="1" smtClean="0">
                <a:solidFill>
                  <a:srgbClr val="FFFF00"/>
                </a:solidFill>
              </a:rPr>
              <a:t>Черезшкірна</a:t>
            </a:r>
            <a:r>
              <a:rPr lang="uk-UA" sz="4400" dirty="0" smtClean="0">
                <a:solidFill>
                  <a:srgbClr val="FFFF00"/>
                </a:solidFill>
              </a:rPr>
              <a:t> </a:t>
            </a:r>
            <a:r>
              <a:rPr lang="uk-UA" sz="4400" dirty="0" err="1" smtClean="0">
                <a:solidFill>
                  <a:srgbClr val="FFFF00"/>
                </a:solidFill>
              </a:rPr>
              <a:t>черезпечінкова</a:t>
            </a:r>
            <a:r>
              <a:rPr lang="uk-UA" sz="4400" dirty="0" smtClean="0">
                <a:solidFill>
                  <a:srgbClr val="FFFF00"/>
                </a:solidFill>
              </a:rPr>
              <a:t> </a:t>
            </a:r>
            <a:r>
              <a:rPr lang="uk-UA" sz="4400" dirty="0" err="1" smtClean="0">
                <a:solidFill>
                  <a:srgbClr val="FFFF00"/>
                </a:solidFill>
              </a:rPr>
              <a:t>холангіографія</a:t>
            </a:r>
            <a:endParaRPr lang="uk-UA" sz="4400" dirty="0">
              <a:solidFill>
                <a:srgbClr val="FFFF00"/>
              </a:solidFill>
            </a:endParaRPr>
          </a:p>
        </p:txBody>
      </p:sp>
      <p:sp>
        <p:nvSpPr>
          <p:cNvPr id="17411" name="Прямоугольник 2"/>
          <p:cNvSpPr>
            <a:spLocks noChangeArrowheads="1"/>
          </p:cNvSpPr>
          <p:nvPr/>
        </p:nvSpPr>
        <p:spPr bwMode="auto">
          <a:xfrm>
            <a:off x="0" y="1052513"/>
            <a:ext cx="9612313" cy="55102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uk-UA" sz="3200" dirty="0" smtClean="0">
                <a:cs typeface="Arial" charset="0"/>
              </a:rPr>
              <a:t>Показання </a:t>
            </a:r>
            <a:r>
              <a:rPr lang="uk-UA" sz="3200" dirty="0">
                <a:cs typeface="Arial" charset="0"/>
              </a:rPr>
              <a:t>:</a:t>
            </a:r>
          </a:p>
          <a:p>
            <a:pPr>
              <a:defRPr/>
            </a:pPr>
            <a:r>
              <a:rPr lang="uk-UA" sz="3200" dirty="0">
                <a:cs typeface="Arial" charset="0"/>
              </a:rPr>
              <a:t>1) у разі, коли дані УЗД, КТ і МРТ</a:t>
            </a:r>
          </a:p>
          <a:p>
            <a:pPr>
              <a:defRPr/>
            </a:pPr>
            <a:r>
              <a:rPr lang="uk-UA" sz="3200" dirty="0">
                <a:cs typeface="Arial" charset="0"/>
              </a:rPr>
              <a:t>     ЖВС </a:t>
            </a:r>
            <a:r>
              <a:rPr lang="uk-UA" sz="3200" dirty="0" smtClean="0">
                <a:cs typeface="Arial" charset="0"/>
              </a:rPr>
              <a:t>малоінформативні</a:t>
            </a:r>
            <a:endParaRPr lang="uk-UA" sz="3200" dirty="0">
              <a:cs typeface="Arial" charset="0"/>
            </a:endParaRPr>
          </a:p>
          <a:p>
            <a:pPr>
              <a:defRPr/>
            </a:pPr>
            <a:endParaRPr lang="uk-UA" sz="3200" dirty="0">
              <a:cs typeface="Arial" charset="0"/>
            </a:endParaRPr>
          </a:p>
          <a:p>
            <a:pPr>
              <a:defRPr/>
            </a:pPr>
            <a:r>
              <a:rPr lang="uk-UA" sz="3200" dirty="0">
                <a:cs typeface="Arial" charset="0"/>
              </a:rPr>
              <a:t>2) при неможливості проведення ЕРХПГ</a:t>
            </a:r>
          </a:p>
          <a:p>
            <a:pPr>
              <a:defRPr/>
            </a:pPr>
            <a:endParaRPr lang="uk-UA" sz="3200" dirty="0">
              <a:cs typeface="Arial" charset="0"/>
            </a:endParaRPr>
          </a:p>
          <a:p>
            <a:pPr>
              <a:defRPr/>
            </a:pPr>
            <a:r>
              <a:rPr lang="uk-UA" sz="3200" dirty="0">
                <a:cs typeface="Arial" charset="0"/>
              </a:rPr>
              <a:t>3) з метою диференціальної діагностики внутрішньо- і </a:t>
            </a:r>
            <a:r>
              <a:rPr lang="uk-UA" sz="3200" dirty="0" err="1" smtClean="0">
                <a:cs typeface="Arial" charset="0"/>
              </a:rPr>
              <a:t>зовнішньопечінкового</a:t>
            </a:r>
            <a:r>
              <a:rPr lang="uk-UA" sz="3200" dirty="0" smtClean="0">
                <a:cs typeface="Arial" charset="0"/>
              </a:rPr>
              <a:t> </a:t>
            </a:r>
            <a:r>
              <a:rPr lang="uk-UA" sz="3200" dirty="0" err="1">
                <a:cs typeface="Arial" charset="0"/>
              </a:rPr>
              <a:t>холестазу</a:t>
            </a:r>
            <a:endParaRPr lang="uk-UA" sz="3200" dirty="0">
              <a:cs typeface="Arial" charset="0"/>
            </a:endParaRPr>
          </a:p>
          <a:p>
            <a:pPr>
              <a:defRPr/>
            </a:pPr>
            <a:endParaRPr lang="uk-UA" sz="3200" dirty="0">
              <a:cs typeface="Arial" charset="0"/>
            </a:endParaRPr>
          </a:p>
          <a:p>
            <a:pPr>
              <a:defRPr/>
            </a:pPr>
            <a:r>
              <a:rPr lang="uk-UA" sz="3200" dirty="0" smtClean="0">
                <a:cs typeface="Arial" charset="0"/>
              </a:rPr>
              <a:t>4) як </a:t>
            </a:r>
            <a:r>
              <a:rPr lang="uk-UA" sz="3200" dirty="0">
                <a:cs typeface="Arial" charset="0"/>
              </a:rPr>
              <a:t>лікувальна маніпуляція -</a:t>
            </a:r>
          </a:p>
          <a:p>
            <a:pPr>
              <a:defRPr/>
            </a:pPr>
            <a:r>
              <a:rPr lang="uk-UA" sz="3200" dirty="0">
                <a:cs typeface="Arial" charset="0"/>
              </a:rPr>
              <a:t>     декомпресія при </a:t>
            </a:r>
            <a:r>
              <a:rPr lang="uk-UA" sz="3200" dirty="0" err="1" smtClean="0">
                <a:cs typeface="Arial" charset="0"/>
              </a:rPr>
              <a:t>біліарній</a:t>
            </a:r>
            <a:r>
              <a:rPr lang="uk-UA" sz="3200" dirty="0" smtClean="0">
                <a:cs typeface="Arial" charset="0"/>
              </a:rPr>
              <a:t> </a:t>
            </a:r>
            <a:r>
              <a:rPr lang="uk-UA" sz="3200" dirty="0">
                <a:cs typeface="Arial" charset="0"/>
              </a:rPr>
              <a:t>гіпертензії.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sz="3600" dirty="0" err="1" smtClean="0">
                <a:solidFill>
                  <a:srgbClr val="FFFF00"/>
                </a:solidFill>
                <a:effectLst/>
              </a:rPr>
              <a:t>Інтраопераційна</a:t>
            </a:r>
            <a:r>
              <a:rPr lang="uk-UA" sz="3600" dirty="0" smtClean="0">
                <a:solidFill>
                  <a:srgbClr val="FFFF00"/>
                </a:solidFill>
                <a:effectLst/>
              </a:rPr>
              <a:t> </a:t>
            </a:r>
            <a:r>
              <a:rPr lang="uk-UA" sz="3600" dirty="0" err="1" smtClean="0">
                <a:solidFill>
                  <a:srgbClr val="FFFF00"/>
                </a:solidFill>
                <a:effectLst/>
              </a:rPr>
              <a:t>холангіографія</a:t>
            </a:r>
            <a:endParaRPr lang="uk-UA" sz="3600" dirty="0">
              <a:solidFill>
                <a:srgbClr val="FFFF00"/>
              </a:solidFill>
            </a:endParaRPr>
          </a:p>
        </p:txBody>
      </p:sp>
      <p:sp>
        <p:nvSpPr>
          <p:cNvPr id="29699" name="Прямоугольник 2"/>
          <p:cNvSpPr>
            <a:spLocks noChangeArrowheads="1"/>
          </p:cNvSpPr>
          <p:nvPr/>
        </p:nvSpPr>
        <p:spPr bwMode="auto">
          <a:xfrm>
            <a:off x="4343400" y="877888"/>
            <a:ext cx="4776788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eaLnBrk="1" hangingPunct="1">
              <a:buFontTx/>
              <a:buChar char="-"/>
            </a:pPr>
            <a:r>
              <a:rPr lang="ru-RU" altLang="ru-RU" sz="2400" dirty="0" smtClean="0"/>
              <a:t>КР </a:t>
            </a:r>
            <a:r>
              <a:rPr lang="ru-RU" altLang="ru-RU" sz="2400" dirty="0"/>
              <a:t>вводиться в </a:t>
            </a:r>
            <a:r>
              <a:rPr lang="ru-RU" altLang="ru-RU" sz="2400" dirty="0" err="1"/>
              <a:t>загальний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жовчний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протік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під</a:t>
            </a:r>
            <a:r>
              <a:rPr lang="ru-RU" altLang="ru-RU" sz="2400" dirty="0"/>
              <a:t> час оперативного </a:t>
            </a:r>
            <a:r>
              <a:rPr lang="ru-RU" altLang="ru-RU" sz="2400" dirty="0" err="1"/>
              <a:t>втручання</a:t>
            </a:r>
            <a:r>
              <a:rPr lang="ru-RU" altLang="ru-RU" sz="2400" dirty="0" smtClean="0"/>
              <a:t>.</a:t>
            </a:r>
          </a:p>
          <a:p>
            <a:pPr eaLnBrk="1" hangingPunct="1"/>
            <a:r>
              <a:rPr lang="uk-UA" altLang="ru-RU" sz="2400" dirty="0" smtClean="0">
                <a:solidFill>
                  <a:srgbClr val="FFFF00"/>
                </a:solidFill>
              </a:rPr>
              <a:t>Показання </a:t>
            </a:r>
            <a:r>
              <a:rPr lang="uk-UA" altLang="ru-RU" sz="2400" dirty="0">
                <a:solidFill>
                  <a:srgbClr val="FFFF00"/>
                </a:solidFill>
              </a:rPr>
              <a:t>для </a:t>
            </a:r>
            <a:r>
              <a:rPr lang="uk-UA" altLang="ru-RU" sz="2400" dirty="0" smtClean="0">
                <a:solidFill>
                  <a:srgbClr val="FFFF00"/>
                </a:solidFill>
              </a:rPr>
              <a:t>проведення</a:t>
            </a:r>
            <a:r>
              <a:rPr lang="uk-UA" altLang="ru-RU" sz="2400" dirty="0">
                <a:solidFill>
                  <a:srgbClr val="FFFF00"/>
                </a:solidFill>
              </a:rPr>
              <a:t>:</a:t>
            </a:r>
          </a:p>
          <a:p>
            <a:pPr eaLnBrk="1" hangingPunct="1"/>
            <a:r>
              <a:rPr lang="ru-RU" altLang="ru-RU" sz="2400" dirty="0"/>
              <a:t>1) </a:t>
            </a:r>
            <a:r>
              <a:rPr lang="ru-RU" altLang="ru-RU" sz="2400" dirty="0" err="1" smtClean="0"/>
              <a:t>інтраопераційна</a:t>
            </a:r>
            <a:r>
              <a:rPr lang="ru-RU" altLang="ru-RU" sz="2400" dirty="0" smtClean="0"/>
              <a:t> </a:t>
            </a:r>
            <a:r>
              <a:rPr lang="ru-RU" altLang="ru-RU" sz="2400" dirty="0" err="1"/>
              <a:t>діагностика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органічних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уражень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жовчних</a:t>
            </a:r>
            <a:r>
              <a:rPr lang="ru-RU" altLang="ru-RU" sz="2400" dirty="0"/>
              <a:t> проток;</a:t>
            </a:r>
          </a:p>
          <a:p>
            <a:pPr eaLnBrk="1" hangingPunct="1"/>
            <a:r>
              <a:rPr lang="ru-RU" altLang="ru-RU" sz="2400" dirty="0"/>
              <a:t>2) контроль </a:t>
            </a:r>
            <a:r>
              <a:rPr lang="ru-RU" altLang="ru-RU" sz="2400" dirty="0" err="1"/>
              <a:t>ефективності</a:t>
            </a:r>
            <a:r>
              <a:rPr lang="ru-RU" altLang="ru-RU" sz="2400" dirty="0"/>
              <a:t> оперативного </a:t>
            </a:r>
            <a:r>
              <a:rPr lang="ru-RU" altLang="ru-RU" sz="2400" dirty="0" err="1"/>
              <a:t>видалення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конкрементів</a:t>
            </a:r>
            <a:r>
              <a:rPr lang="ru-RU" altLang="ru-RU" sz="2400" dirty="0"/>
              <a:t> з </a:t>
            </a:r>
            <a:r>
              <a:rPr lang="ru-RU" altLang="ru-RU" sz="2400" dirty="0" err="1"/>
              <a:t>жовчних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шляхів</a:t>
            </a:r>
            <a:r>
              <a:rPr lang="ru-RU" altLang="ru-RU" sz="2400" dirty="0"/>
              <a:t>;</a:t>
            </a:r>
          </a:p>
          <a:p>
            <a:pPr eaLnBrk="1" hangingPunct="1"/>
            <a:r>
              <a:rPr lang="ru-RU" altLang="ru-RU" sz="2400" dirty="0"/>
              <a:t>3) контроль ятрогенного </a:t>
            </a:r>
            <a:r>
              <a:rPr lang="ru-RU" altLang="ru-RU" sz="2400" dirty="0" err="1"/>
              <a:t>пошкодження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жовчних</a:t>
            </a:r>
            <a:r>
              <a:rPr lang="ru-RU" altLang="ru-RU" sz="2400" dirty="0"/>
              <a:t> проток </a:t>
            </a:r>
            <a:r>
              <a:rPr lang="ru-RU" altLang="ru-RU" sz="2400" dirty="0" err="1"/>
              <a:t>під</a:t>
            </a:r>
            <a:r>
              <a:rPr lang="ru-RU" altLang="ru-RU" sz="2400" dirty="0"/>
              <a:t> час оперативного </a:t>
            </a:r>
            <a:r>
              <a:rPr lang="ru-RU" altLang="ru-RU" sz="2400" dirty="0" err="1"/>
              <a:t>втручання</a:t>
            </a:r>
            <a:r>
              <a:rPr lang="ru-RU" altLang="ru-RU" sz="2400" dirty="0"/>
              <a:t>.</a:t>
            </a:r>
            <a:endParaRPr lang="uk-UA" altLang="ru-RU" sz="2400" dirty="0"/>
          </a:p>
        </p:txBody>
      </p:sp>
      <p:pic>
        <p:nvPicPr>
          <p:cNvPr id="29700" name="Picture 5" descr="D:\Наташа\Студенты\Рентген для студ 3 курс\Картинки для лекций\ЖКТ\холедохолитиаз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1292225"/>
            <a:ext cx="4322762" cy="480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997"/>
            <a:ext cx="9144000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 err="1" smtClean="0">
                <a:solidFill>
                  <a:srgbClr val="FFFF00"/>
                </a:solidFill>
                <a:effectLst/>
              </a:rPr>
              <a:t>Холангіофістулографія</a:t>
            </a:r>
            <a:endParaRPr lang="uk-UA" dirty="0">
              <a:solidFill>
                <a:srgbClr val="FFFF00"/>
              </a:solidFill>
            </a:endParaRPr>
          </a:p>
        </p:txBody>
      </p:sp>
      <p:pic>
        <p:nvPicPr>
          <p:cNvPr id="30723" name="Picture 3" descr="D:\Наташа\Студенты\Рентген для студ 3 курс\Картинки для лекций\ЖКТ\холангиограф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163" y="884238"/>
            <a:ext cx="4151312" cy="502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Прямоугольник 2"/>
          <p:cNvSpPr>
            <a:spLocks noChangeArrowheads="1"/>
          </p:cNvSpPr>
          <p:nvPr/>
        </p:nvSpPr>
        <p:spPr bwMode="auto">
          <a:xfrm>
            <a:off x="0" y="692150"/>
            <a:ext cx="8918575" cy="649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buFontTx/>
              <a:buChar char="-"/>
            </a:pPr>
            <a:r>
              <a:rPr lang="ru-RU" altLang="ru-RU" sz="3200" dirty="0" smtClean="0"/>
              <a:t>КР </a:t>
            </a:r>
            <a:r>
              <a:rPr lang="ru-RU" altLang="ru-RU" sz="3200" dirty="0"/>
              <a:t>вводиться в </a:t>
            </a:r>
            <a:r>
              <a:rPr lang="ru-RU" altLang="ru-RU" sz="3200" dirty="0" err="1"/>
              <a:t>післяопераційному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періоді</a:t>
            </a:r>
            <a:r>
              <a:rPr lang="ru-RU" altLang="ru-RU" sz="3200" dirty="0"/>
              <a:t> через </a:t>
            </a:r>
            <a:r>
              <a:rPr lang="ru-RU" altLang="ru-RU" sz="3200" dirty="0" err="1"/>
              <a:t>дренажну</a:t>
            </a:r>
            <a:r>
              <a:rPr lang="ru-RU" altLang="ru-RU" sz="3200" dirty="0"/>
              <a:t> трубку</a:t>
            </a:r>
            <a:r>
              <a:rPr lang="ru-RU" altLang="ru-RU" sz="3200" dirty="0" smtClean="0"/>
              <a:t>.</a:t>
            </a:r>
          </a:p>
          <a:p>
            <a:pPr eaLnBrk="1" hangingPunct="1"/>
            <a:r>
              <a:rPr lang="uk-UA" altLang="ru-RU" sz="3200" dirty="0" smtClean="0"/>
              <a:t>           </a:t>
            </a:r>
            <a:r>
              <a:rPr lang="uk-UA" altLang="ru-RU" sz="3200" dirty="0" smtClean="0">
                <a:solidFill>
                  <a:srgbClr val="FFFF00"/>
                </a:solidFill>
              </a:rPr>
              <a:t>Показання</a:t>
            </a:r>
            <a:r>
              <a:rPr lang="uk-UA" altLang="ru-RU" sz="3200" dirty="0">
                <a:solidFill>
                  <a:srgbClr val="FFFF00"/>
                </a:solidFill>
              </a:rPr>
              <a:t>:</a:t>
            </a:r>
          </a:p>
          <a:p>
            <a:pPr marL="514350" indent="-514350" eaLnBrk="1" hangingPunct="1">
              <a:buAutoNum type="arabicParenR"/>
            </a:pPr>
            <a:r>
              <a:rPr lang="ru-RU" altLang="ru-RU" sz="3200" dirty="0" err="1" smtClean="0"/>
              <a:t>діагностика</a:t>
            </a:r>
            <a:r>
              <a:rPr lang="ru-RU" altLang="ru-RU" sz="3200" dirty="0" smtClean="0"/>
              <a:t> </a:t>
            </a:r>
            <a:r>
              <a:rPr lang="ru-RU" altLang="ru-RU" sz="3200" dirty="0" err="1"/>
              <a:t>післяопераційних</a:t>
            </a:r>
            <a:r>
              <a:rPr lang="ru-RU" altLang="ru-RU" sz="3200" dirty="0"/>
              <a:t> </a:t>
            </a:r>
            <a:endParaRPr lang="ru-RU" altLang="ru-RU" sz="3200" dirty="0" smtClean="0"/>
          </a:p>
          <a:p>
            <a:pPr eaLnBrk="1" hangingPunct="1"/>
            <a:r>
              <a:rPr lang="ru-RU" altLang="ru-RU" sz="3200" dirty="0" err="1" smtClean="0"/>
              <a:t>ускладнень</a:t>
            </a:r>
            <a:r>
              <a:rPr lang="ru-RU" altLang="ru-RU" sz="3200" dirty="0" smtClean="0"/>
              <a:t> (</a:t>
            </a:r>
            <a:r>
              <a:rPr lang="ru-RU" altLang="ru-RU" sz="3200" dirty="0" err="1" smtClean="0"/>
              <a:t>жовчна</a:t>
            </a:r>
            <a:r>
              <a:rPr lang="ru-RU" altLang="ru-RU" sz="3200" dirty="0" smtClean="0"/>
              <a:t> </a:t>
            </a:r>
            <a:r>
              <a:rPr lang="ru-RU" altLang="ru-RU" sz="3200" dirty="0" err="1" smtClean="0"/>
              <a:t>нориця</a:t>
            </a:r>
            <a:r>
              <a:rPr lang="ru-RU" altLang="ru-RU" sz="3200" dirty="0" smtClean="0"/>
              <a:t>,</a:t>
            </a:r>
            <a:endParaRPr lang="ru-RU" altLang="ru-RU" sz="3200" dirty="0"/>
          </a:p>
          <a:p>
            <a:pPr eaLnBrk="1" hangingPunct="1"/>
            <a:r>
              <a:rPr lang="ru-RU" altLang="ru-RU" sz="3200" dirty="0"/>
              <a:t>стриктура протоки);</a:t>
            </a:r>
          </a:p>
          <a:p>
            <a:pPr eaLnBrk="1" hangingPunct="1"/>
            <a:r>
              <a:rPr lang="ru-RU" altLang="ru-RU" sz="3200" dirty="0"/>
              <a:t>2) контроль </a:t>
            </a:r>
            <a:r>
              <a:rPr lang="ru-RU" altLang="ru-RU" sz="3200" dirty="0" err="1"/>
              <a:t>ефективності</a:t>
            </a:r>
            <a:endParaRPr lang="ru-RU" altLang="ru-RU" sz="3200" dirty="0"/>
          </a:p>
          <a:p>
            <a:pPr eaLnBrk="1" hangingPunct="1"/>
            <a:r>
              <a:rPr lang="ru-RU" altLang="ru-RU" sz="3200" dirty="0"/>
              <a:t>оперативного </a:t>
            </a:r>
            <a:r>
              <a:rPr lang="ru-RU" altLang="ru-RU" sz="3200" dirty="0" err="1"/>
              <a:t>видалення</a:t>
            </a:r>
            <a:endParaRPr lang="ru-RU" altLang="ru-RU" sz="3200" dirty="0"/>
          </a:p>
          <a:p>
            <a:pPr eaLnBrk="1" hangingPunct="1"/>
            <a:r>
              <a:rPr lang="ru-RU" altLang="ru-RU" sz="3200" dirty="0" err="1"/>
              <a:t>конкрементів</a:t>
            </a:r>
            <a:r>
              <a:rPr lang="ru-RU" altLang="ru-RU" sz="3200" dirty="0"/>
              <a:t> з </a:t>
            </a:r>
            <a:r>
              <a:rPr lang="ru-RU" altLang="ru-RU" sz="3200" dirty="0" err="1"/>
              <a:t>жовчних</a:t>
            </a:r>
            <a:r>
              <a:rPr lang="ru-RU" altLang="ru-RU" sz="3200" dirty="0"/>
              <a:t> </a:t>
            </a:r>
            <a:r>
              <a:rPr lang="ru-RU" altLang="ru-RU" sz="3200" dirty="0" err="1"/>
              <a:t>шляхів</a:t>
            </a:r>
            <a:r>
              <a:rPr lang="ru-RU" altLang="ru-RU" sz="3200" dirty="0"/>
              <a:t>;</a:t>
            </a:r>
          </a:p>
          <a:p>
            <a:pPr eaLnBrk="1" hangingPunct="1"/>
            <a:r>
              <a:rPr lang="ru-RU" altLang="ru-RU" sz="3200" dirty="0"/>
              <a:t>3) контроль ятрогенного</a:t>
            </a:r>
          </a:p>
          <a:p>
            <a:pPr eaLnBrk="1" hangingPunct="1"/>
            <a:r>
              <a:rPr lang="ru-RU" altLang="ru-RU" sz="3200" dirty="0" err="1"/>
              <a:t>ушкодження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жовчних</a:t>
            </a:r>
            <a:r>
              <a:rPr lang="ru-RU" altLang="ru-RU" sz="3200" dirty="0"/>
              <a:t> проток </a:t>
            </a:r>
            <a:r>
              <a:rPr lang="ru-RU" altLang="ru-RU" sz="3200" dirty="0" err="1"/>
              <a:t>під</a:t>
            </a:r>
            <a:r>
              <a:rPr lang="ru-RU" altLang="ru-RU" sz="3200" dirty="0"/>
              <a:t> час оперативного </a:t>
            </a:r>
            <a:r>
              <a:rPr lang="ru-RU" altLang="ru-RU" sz="3200" dirty="0" err="1"/>
              <a:t>втручання</a:t>
            </a:r>
            <a:r>
              <a:rPr lang="ru-RU" altLang="ru-RU" sz="3200" dirty="0"/>
              <a:t>.</a:t>
            </a:r>
          </a:p>
          <a:p>
            <a:pPr eaLnBrk="1" hangingPunct="1"/>
            <a:endParaRPr lang="uk-UA" alt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179512" y="0"/>
            <a:ext cx="8713787" cy="7011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Променеві</a:t>
            </a:r>
            <a:r>
              <a:rPr lang="ru-RU" sz="4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4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методи</a:t>
            </a:r>
            <a:r>
              <a:rPr lang="ru-RU" sz="4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4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дослідження</a:t>
            </a:r>
            <a:endParaRPr lang="ru-RU" sz="4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ГПБС </a:t>
            </a:r>
            <a:r>
              <a:rPr lang="ru-RU" sz="4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і </a:t>
            </a:r>
            <a:r>
              <a:rPr lang="ru-RU" sz="4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селезінки</a:t>
            </a:r>
            <a:r>
              <a:rPr lang="ru-RU" sz="4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:</a:t>
            </a:r>
            <a:endParaRPr lang="ru-RU" sz="4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  <a:p>
            <a:pPr marL="571500" indent="-5715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800" dirty="0" err="1" smtClean="0">
                <a:latin typeface="+mn-lt"/>
                <a:cs typeface="+mn-cs"/>
              </a:rPr>
              <a:t>Ультразвукове</a:t>
            </a:r>
            <a:r>
              <a:rPr lang="ru-RU" sz="3800" dirty="0" smtClean="0">
                <a:latin typeface="+mn-lt"/>
                <a:cs typeface="+mn-cs"/>
              </a:rPr>
              <a:t> </a:t>
            </a:r>
            <a:r>
              <a:rPr lang="ru-RU" sz="3800" dirty="0" err="1" smtClean="0">
                <a:latin typeface="+mn-lt"/>
                <a:cs typeface="+mn-cs"/>
              </a:rPr>
              <a:t>дослідження</a:t>
            </a:r>
            <a:endParaRPr lang="ru-RU" sz="3800" dirty="0" smtClean="0">
              <a:latin typeface="+mn-lt"/>
              <a:cs typeface="+mn-cs"/>
            </a:endParaRPr>
          </a:p>
          <a:p>
            <a:pPr marL="571500" indent="-5715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800" dirty="0" err="1" smtClean="0">
                <a:latin typeface="+mn-lt"/>
                <a:cs typeface="+mn-cs"/>
              </a:rPr>
              <a:t>Магнітно-резонансна</a:t>
            </a:r>
            <a:r>
              <a:rPr lang="ru-RU" sz="3800" dirty="0" smtClean="0">
                <a:latin typeface="+mn-lt"/>
                <a:cs typeface="+mn-cs"/>
              </a:rPr>
              <a:t> </a:t>
            </a:r>
            <a:r>
              <a:rPr lang="ru-RU" sz="3800" dirty="0" err="1" smtClean="0">
                <a:latin typeface="+mn-lt"/>
                <a:cs typeface="+mn-cs"/>
              </a:rPr>
              <a:t>томографія</a:t>
            </a:r>
            <a:endParaRPr lang="ru-RU" sz="3800" dirty="0" smtClean="0">
              <a:latin typeface="+mn-lt"/>
              <a:cs typeface="+mn-cs"/>
            </a:endParaRPr>
          </a:p>
          <a:p>
            <a:pPr marL="571500" indent="-5715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800" dirty="0" err="1" smtClean="0">
                <a:latin typeface="+mn-lt"/>
                <a:cs typeface="+mn-cs"/>
              </a:rPr>
              <a:t>Комп'ютерна</a:t>
            </a:r>
            <a:r>
              <a:rPr lang="ru-RU" sz="3800" dirty="0" smtClean="0">
                <a:latin typeface="+mn-lt"/>
                <a:cs typeface="+mn-cs"/>
              </a:rPr>
              <a:t> </a:t>
            </a:r>
            <a:r>
              <a:rPr lang="ru-RU" sz="3800" dirty="0" err="1" smtClean="0">
                <a:latin typeface="+mn-lt"/>
                <a:cs typeface="+mn-cs"/>
              </a:rPr>
              <a:t>томографія</a:t>
            </a:r>
            <a:endParaRPr lang="ru-RU" sz="3800" dirty="0" smtClean="0">
              <a:latin typeface="+mn-lt"/>
              <a:cs typeface="+mn-cs"/>
            </a:endParaRPr>
          </a:p>
          <a:p>
            <a:pPr marL="571500" indent="-5715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800" dirty="0" err="1" smtClean="0">
                <a:latin typeface="+mn-lt"/>
                <a:cs typeface="+mn-cs"/>
              </a:rPr>
              <a:t>Рентгенографія</a:t>
            </a:r>
            <a:r>
              <a:rPr lang="ru-RU" sz="3800" dirty="0" smtClean="0">
                <a:latin typeface="+mn-lt"/>
                <a:cs typeface="+mn-cs"/>
              </a:rPr>
              <a:t> </a:t>
            </a:r>
            <a:r>
              <a:rPr lang="ru-RU" sz="3800" dirty="0">
                <a:latin typeface="+mn-lt"/>
                <a:cs typeface="+mn-cs"/>
              </a:rPr>
              <a:t>з </a:t>
            </a:r>
            <a:r>
              <a:rPr lang="ru-RU" sz="3800" dirty="0" err="1" smtClean="0">
                <a:latin typeface="+mn-lt"/>
                <a:cs typeface="+mn-cs"/>
              </a:rPr>
              <a:t>контрастуванням</a:t>
            </a:r>
            <a:endParaRPr lang="ru-RU" sz="3800" dirty="0" smtClean="0">
              <a:latin typeface="+mn-lt"/>
              <a:cs typeface="+mn-cs"/>
            </a:endParaRPr>
          </a:p>
          <a:p>
            <a:pPr marL="571500" indent="-5715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800" dirty="0" err="1">
                <a:latin typeface="+mn-lt"/>
                <a:cs typeface="+mn-cs"/>
              </a:rPr>
              <a:t>Р</a:t>
            </a:r>
            <a:r>
              <a:rPr lang="ru-RU" sz="3800" dirty="0" err="1" smtClean="0">
                <a:latin typeface="+mn-lt"/>
                <a:cs typeface="+mn-cs"/>
              </a:rPr>
              <a:t>адіонуклідна</a:t>
            </a:r>
            <a:r>
              <a:rPr lang="ru-RU" sz="3800" dirty="0" smtClean="0">
                <a:latin typeface="+mn-lt"/>
                <a:cs typeface="+mn-cs"/>
              </a:rPr>
              <a:t> </a:t>
            </a:r>
            <a:r>
              <a:rPr lang="ru-RU" sz="3800" dirty="0" err="1">
                <a:latin typeface="+mn-lt"/>
                <a:cs typeface="+mn-cs"/>
              </a:rPr>
              <a:t>діагностика</a:t>
            </a:r>
            <a:r>
              <a:rPr lang="ru-RU" sz="2800" dirty="0" smtClean="0">
                <a:latin typeface="+mn-lt"/>
                <a:cs typeface="+mn-cs"/>
              </a:rPr>
              <a:t>              (</a:t>
            </a:r>
            <a:r>
              <a:rPr lang="ru-RU" sz="2800" dirty="0" err="1" smtClean="0">
                <a:latin typeface="+mn-lt"/>
                <a:cs typeface="+mn-cs"/>
              </a:rPr>
              <a:t>дослідження</a:t>
            </a:r>
            <a:r>
              <a:rPr lang="ru-RU" sz="2800" dirty="0" smtClean="0">
                <a:latin typeface="+mn-lt"/>
                <a:cs typeface="+mn-cs"/>
              </a:rPr>
              <a:t> </a:t>
            </a:r>
            <a:r>
              <a:rPr lang="ru-RU" sz="2800" dirty="0" err="1" smtClean="0">
                <a:latin typeface="+mn-lt"/>
                <a:cs typeface="+mn-cs"/>
              </a:rPr>
              <a:t>функції</a:t>
            </a:r>
            <a:r>
              <a:rPr lang="ru-RU" sz="2800" dirty="0" smtClean="0">
                <a:latin typeface="+mn-lt"/>
                <a:cs typeface="+mn-cs"/>
              </a:rPr>
              <a:t>)</a:t>
            </a:r>
            <a:endParaRPr lang="ru-RU" sz="2800" dirty="0">
              <a:latin typeface="+mn-lt"/>
              <a:cs typeface="+mn-cs"/>
            </a:endParaRPr>
          </a:p>
          <a:p>
            <a:pPr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endParaRPr lang="ru-RU" sz="28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100" y="260648"/>
            <a:ext cx="7952671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 smtClean="0">
                <a:solidFill>
                  <a:srgbClr val="FFFF00"/>
                </a:solidFill>
              </a:rPr>
              <a:t>Дослідження судин</a:t>
            </a:r>
            <a:br>
              <a:rPr lang="uk-UA" dirty="0" smtClean="0">
                <a:solidFill>
                  <a:srgbClr val="FFFF00"/>
                </a:solidFill>
              </a:rPr>
            </a:b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75" y="1119188"/>
            <a:ext cx="9001125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dirty="0" err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Ультразвукове</a:t>
            </a:r>
            <a:r>
              <a:rPr lang="ru-RU" sz="32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  <a:r>
              <a:rPr lang="ru-RU" sz="3200" dirty="0" err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дуплексне</a:t>
            </a:r>
            <a:r>
              <a:rPr lang="ru-RU" sz="32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, </a:t>
            </a:r>
            <a:r>
              <a:rPr lang="ru-RU" sz="32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доплерографічне</a:t>
            </a:r>
            <a:r>
              <a:rPr lang="ru-RU" sz="3200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  <a:r>
              <a:rPr lang="ru-RU" sz="3200" dirty="0" err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дослідження</a:t>
            </a:r>
            <a:r>
              <a:rPr lang="ru-RU" sz="32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-   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якщо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судина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доступна для </a:t>
            </a:r>
            <a:r>
              <a:rPr lang="ru-RU" sz="32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візуалізації</a:t>
            </a:r>
            <a:r>
              <a:rPr lang="ru-RU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!</a:t>
            </a:r>
            <a:endParaRPr lang="ru-RU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pic>
        <p:nvPicPr>
          <p:cNvPr id="31748" name="Picture 2" descr="D:\Наташа\Студенты\Для студентов\Фото-видео УЗИ\сонограммы\1223091016S-Vide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20"/>
          <a:stretch>
            <a:fillRect/>
          </a:stretch>
        </p:blipFill>
        <p:spPr bwMode="auto">
          <a:xfrm>
            <a:off x="4497388" y="2852738"/>
            <a:ext cx="4646612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4" descr="D:\Наташа\Студенты\Для студентов\Фото-видео УЗИ\сонограммы\1223090318S-Vide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2"/>
          <a:stretch>
            <a:fillRect/>
          </a:stretch>
        </p:blipFill>
        <p:spPr bwMode="auto">
          <a:xfrm>
            <a:off x="0" y="2840038"/>
            <a:ext cx="466407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5" descr="D:\Наташа\Студенты\Для студентов\КТ\export-170912-132831 ангиография\ZP4533_Abdomen-CE\20120913\IM0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013" y="2133600"/>
            <a:ext cx="4857750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2" descr="D:\Наташа\Студенты\Рентген для студ 3 курс\Картинки для лекций\ЖКТ\КТ артериография опухоль печени с мтс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1995488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7410" y="332656"/>
            <a:ext cx="7920880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 smtClean="0">
                <a:solidFill>
                  <a:srgbClr val="FFFF00"/>
                </a:solidFill>
              </a:rPr>
              <a:t>МР, КТ – ангіографія</a:t>
            </a:r>
            <a:br>
              <a:rPr lang="uk-UA" dirty="0" smtClean="0">
                <a:solidFill>
                  <a:srgbClr val="FFFF00"/>
                </a:solidFill>
              </a:rPr>
            </a:br>
            <a:endParaRPr lang="uk-UA" sz="3200" b="0" dirty="0">
              <a:solidFill>
                <a:schemeClr val="tx1"/>
              </a:solidFill>
            </a:endParaRPr>
          </a:p>
        </p:txBody>
      </p:sp>
      <p:sp>
        <p:nvSpPr>
          <p:cNvPr id="32773" name="Прямоугольник 2"/>
          <p:cNvSpPr>
            <a:spLocks noChangeArrowheads="1"/>
          </p:cNvSpPr>
          <p:nvPr/>
        </p:nvSpPr>
        <p:spPr bwMode="auto">
          <a:xfrm>
            <a:off x="1331913" y="1409700"/>
            <a:ext cx="63722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800" dirty="0" smtClean="0"/>
              <a:t>Шляхом введення КР в ліктьову вену</a:t>
            </a:r>
            <a:endParaRPr lang="uk-UA" altLang="ru-RU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9063" y="260350"/>
            <a:ext cx="9566275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err="1" smtClean="0">
                <a:solidFill>
                  <a:srgbClr val="FFFF00"/>
                </a:solidFill>
                <a:cs typeface="Arial" charset="0"/>
              </a:rPr>
              <a:t>Рентгеноконтрастні</a:t>
            </a:r>
            <a:r>
              <a:rPr lang="ru-RU" sz="3200" dirty="0">
                <a:cs typeface="Arial" charset="0"/>
              </a:rPr>
              <a:t> - </a:t>
            </a:r>
            <a:r>
              <a:rPr lang="ru-RU" sz="3200" dirty="0" err="1" smtClean="0">
                <a:cs typeface="Arial" charset="0"/>
              </a:rPr>
              <a:t>інвазивні</a:t>
            </a:r>
            <a:r>
              <a:rPr lang="ru-RU" sz="3200" dirty="0">
                <a:cs typeface="Arial" charset="0"/>
              </a:rPr>
              <a:t>, катете-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err="1" smtClean="0">
                <a:cs typeface="Arial" charset="0"/>
              </a:rPr>
              <a:t>ризація</a:t>
            </a:r>
            <a:r>
              <a:rPr lang="ru-RU" sz="3200" dirty="0" smtClean="0">
                <a:cs typeface="Arial" charset="0"/>
              </a:rPr>
              <a:t> </a:t>
            </a:r>
            <a:r>
              <a:rPr lang="ru-RU" sz="3200" dirty="0" err="1" smtClean="0">
                <a:cs typeface="Arial" charset="0"/>
              </a:rPr>
              <a:t>досліджуваної</a:t>
            </a:r>
            <a:r>
              <a:rPr lang="ru-RU" sz="3200" dirty="0" smtClean="0">
                <a:cs typeface="Arial" charset="0"/>
              </a:rPr>
              <a:t> </a:t>
            </a:r>
            <a:r>
              <a:rPr lang="ru-RU" sz="3200" dirty="0" err="1">
                <a:cs typeface="Arial" charset="0"/>
              </a:rPr>
              <a:t>судини</a:t>
            </a:r>
            <a:r>
              <a:rPr lang="ru-RU" sz="3200" dirty="0">
                <a:cs typeface="Arial" charset="0"/>
              </a:rPr>
              <a:t> (</a:t>
            </a:r>
            <a:r>
              <a:rPr lang="ru-RU" sz="3200" dirty="0" err="1">
                <a:cs typeface="Arial" charset="0"/>
              </a:rPr>
              <a:t>селективні</a:t>
            </a:r>
            <a:r>
              <a:rPr lang="ru-RU" sz="3200" dirty="0">
                <a:cs typeface="Arial" charset="0"/>
              </a:rPr>
              <a:t>, </a:t>
            </a:r>
            <a:r>
              <a:rPr lang="ru-RU" sz="3200" dirty="0" err="1">
                <a:cs typeface="Arial" charset="0"/>
              </a:rPr>
              <a:t>неселективні</a:t>
            </a:r>
            <a:r>
              <a:rPr lang="ru-RU" sz="3200" dirty="0">
                <a:cs typeface="Arial" charset="0"/>
              </a:rPr>
              <a:t>):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err="1">
                <a:cs typeface="Arial" charset="0"/>
              </a:rPr>
              <a:t>флебографія</a:t>
            </a:r>
            <a:r>
              <a:rPr lang="ru-RU" sz="3200" dirty="0">
                <a:cs typeface="Arial" charset="0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cs typeface="Arial" charset="0"/>
              </a:rPr>
              <a:t>   порто, </a:t>
            </a:r>
            <a:r>
              <a:rPr lang="ru-RU" sz="3200" dirty="0" err="1">
                <a:cs typeface="Arial" charset="0"/>
              </a:rPr>
              <a:t>сплено-портографія</a:t>
            </a:r>
            <a:endParaRPr lang="ru-RU" sz="3200" dirty="0"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err="1">
                <a:cs typeface="Arial" charset="0"/>
              </a:rPr>
              <a:t>артеріографії</a:t>
            </a:r>
            <a:r>
              <a:rPr lang="ru-RU" sz="3200" dirty="0">
                <a:cs typeface="Arial" charset="0"/>
              </a:rPr>
              <a:t>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cs typeface="Arial" charset="0"/>
              </a:rPr>
              <a:t>    </a:t>
            </a:r>
            <a:r>
              <a:rPr lang="ru-RU" sz="3200" dirty="0" err="1">
                <a:cs typeface="Arial" charset="0"/>
              </a:rPr>
              <a:t>ангіографія</a:t>
            </a:r>
            <a:r>
              <a:rPr lang="ru-RU" sz="3200" dirty="0">
                <a:cs typeface="Arial" charset="0"/>
              </a:rPr>
              <a:t> </a:t>
            </a:r>
            <a:r>
              <a:rPr lang="ru-RU" sz="3200" dirty="0" err="1">
                <a:cs typeface="Arial" charset="0"/>
              </a:rPr>
              <a:t>черевної</a:t>
            </a:r>
            <a:endParaRPr lang="ru-RU" sz="3200" dirty="0"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cs typeface="Arial" charset="0"/>
              </a:rPr>
              <a:t>         </a:t>
            </a:r>
            <a:r>
              <a:rPr lang="ru-RU" sz="3200" dirty="0" err="1">
                <a:cs typeface="Arial" charset="0"/>
              </a:rPr>
              <a:t>аорти</a:t>
            </a:r>
            <a:r>
              <a:rPr lang="ru-RU" sz="3200" dirty="0">
                <a:cs typeface="Arial" charset="0"/>
              </a:rPr>
              <a:t> і </a:t>
            </a:r>
            <a:r>
              <a:rPr lang="ru-RU" sz="3200" dirty="0" err="1">
                <a:cs typeface="Arial" charset="0"/>
              </a:rPr>
              <a:t>її</a:t>
            </a:r>
            <a:r>
              <a:rPr lang="ru-RU" sz="3200" dirty="0">
                <a:cs typeface="Arial" charset="0"/>
              </a:rPr>
              <a:t> </a:t>
            </a:r>
            <a:r>
              <a:rPr lang="ru-RU" sz="3200" dirty="0" err="1">
                <a:cs typeface="Arial" charset="0"/>
              </a:rPr>
              <a:t>гілок</a:t>
            </a:r>
            <a:endParaRPr lang="ru-RU" sz="3200" dirty="0"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cs typeface="Arial" charset="0"/>
              </a:rPr>
              <a:t>          </a:t>
            </a:r>
            <a:r>
              <a:rPr lang="ru-RU" sz="3200" dirty="0" err="1">
                <a:cs typeface="Arial" charset="0"/>
              </a:rPr>
              <a:t>целіакографія</a:t>
            </a:r>
            <a:endParaRPr lang="ru-RU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pic>
        <p:nvPicPr>
          <p:cNvPr id="33795" name="Picture 10" descr="http://www.medical-enc.ru/urologia/img/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429000"/>
            <a:ext cx="3094038" cy="305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729"/>
            <a:ext cx="9144000" cy="1143000"/>
          </a:xfrm>
        </p:spPr>
        <p:txBody>
          <a:bodyPr/>
          <a:lstStyle/>
          <a:p>
            <a:pPr marL="0" indent="0" algn="l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sz="4200" dirty="0" smtClean="0">
                <a:solidFill>
                  <a:srgbClr val="FFFF00"/>
                </a:solidFill>
                <a:effectLst/>
              </a:rPr>
              <a:t>Синдроми патології органів ГБС</a:t>
            </a:r>
            <a:endParaRPr lang="uk-UA" sz="4200" dirty="0">
              <a:solidFill>
                <a:srgbClr val="FFFF00"/>
              </a:solidFill>
            </a:endParaRPr>
          </a:p>
        </p:txBody>
      </p:sp>
      <p:sp>
        <p:nvSpPr>
          <p:cNvPr id="34819" name="Прямоугольник 2"/>
          <p:cNvSpPr>
            <a:spLocks noChangeArrowheads="1"/>
          </p:cNvSpPr>
          <p:nvPr/>
        </p:nvSpPr>
        <p:spPr bwMode="auto">
          <a:xfrm>
            <a:off x="0" y="1052513"/>
            <a:ext cx="9144000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3200" dirty="0"/>
              <a:t>- </a:t>
            </a:r>
            <a:r>
              <a:rPr lang="uk-UA" altLang="ru-RU" sz="3200" dirty="0" smtClean="0"/>
              <a:t>дифузне </a:t>
            </a:r>
            <a:r>
              <a:rPr lang="uk-UA" altLang="ru-RU" sz="3200" dirty="0"/>
              <a:t>ураження паренхіми печінки,</a:t>
            </a:r>
          </a:p>
          <a:p>
            <a:pPr eaLnBrk="1" hangingPunct="1"/>
            <a:r>
              <a:rPr lang="uk-UA" altLang="ru-RU" sz="3200" dirty="0"/>
              <a:t>    підшлункової залози, селезінки;</a:t>
            </a:r>
          </a:p>
          <a:p>
            <a:pPr eaLnBrk="1" hangingPunct="1"/>
            <a:r>
              <a:rPr lang="uk-UA" altLang="ru-RU" sz="3200" dirty="0"/>
              <a:t>- </a:t>
            </a:r>
            <a:r>
              <a:rPr lang="uk-UA" altLang="ru-RU" sz="3200" dirty="0" smtClean="0"/>
              <a:t>осередкове </a:t>
            </a:r>
            <a:r>
              <a:rPr lang="uk-UA" altLang="ru-RU" sz="3200" dirty="0"/>
              <a:t>або об'ємне ураження</a:t>
            </a:r>
          </a:p>
          <a:p>
            <a:pPr eaLnBrk="1" hangingPunct="1"/>
            <a:r>
              <a:rPr lang="uk-UA" altLang="ru-RU" sz="3200" dirty="0"/>
              <a:t>    паренхіми печінки, підшлункової</a:t>
            </a:r>
          </a:p>
          <a:p>
            <a:pPr eaLnBrk="1" hangingPunct="1"/>
            <a:r>
              <a:rPr lang="uk-UA" altLang="ru-RU" sz="3200" dirty="0"/>
              <a:t>    залози, селезінки;</a:t>
            </a:r>
          </a:p>
          <a:p>
            <a:pPr eaLnBrk="1" hangingPunct="1"/>
            <a:r>
              <a:rPr lang="uk-UA" altLang="ru-RU" sz="3200" dirty="0"/>
              <a:t>- </a:t>
            </a:r>
            <a:r>
              <a:rPr lang="uk-UA" altLang="ru-RU" sz="3200" dirty="0" smtClean="0"/>
              <a:t>зміна </a:t>
            </a:r>
            <a:r>
              <a:rPr lang="uk-UA" altLang="ru-RU" sz="3200" dirty="0"/>
              <a:t>розмірів і форми жовчного</a:t>
            </a:r>
          </a:p>
          <a:p>
            <a:pPr eaLnBrk="1" hangingPunct="1"/>
            <a:r>
              <a:rPr lang="uk-UA" altLang="ru-RU" sz="3200" dirty="0"/>
              <a:t>    міхура;</a:t>
            </a:r>
          </a:p>
          <a:p>
            <a:pPr eaLnBrk="1" hangingPunct="1"/>
            <a:r>
              <a:rPr lang="uk-UA" altLang="ru-RU" sz="3200" dirty="0"/>
              <a:t>- </a:t>
            </a:r>
            <a:r>
              <a:rPr lang="uk-UA" altLang="ru-RU" sz="3200" dirty="0" smtClean="0"/>
              <a:t>зміна </a:t>
            </a:r>
            <a:r>
              <a:rPr lang="uk-UA" altLang="ru-RU" sz="3200" dirty="0"/>
              <a:t>стінки жовчного міхура;</a:t>
            </a:r>
          </a:p>
          <a:p>
            <a:pPr eaLnBrk="1" hangingPunct="1"/>
            <a:r>
              <a:rPr lang="uk-UA" altLang="ru-RU" sz="3200" dirty="0"/>
              <a:t>- </a:t>
            </a:r>
            <a:r>
              <a:rPr lang="uk-UA" altLang="ru-RU" sz="3200" dirty="0" smtClean="0"/>
              <a:t>зміна </a:t>
            </a:r>
            <a:r>
              <a:rPr lang="uk-UA" altLang="ru-RU" sz="3200" dirty="0" err="1" smtClean="0"/>
              <a:t>внутрішньопросвітного</a:t>
            </a:r>
            <a:endParaRPr lang="uk-UA" altLang="ru-RU" sz="3200" dirty="0"/>
          </a:p>
          <a:p>
            <a:pPr eaLnBrk="1" hangingPunct="1"/>
            <a:r>
              <a:rPr lang="uk-UA" altLang="ru-RU" sz="3200" dirty="0"/>
              <a:t>    вмісту жовчного міхура;</a:t>
            </a:r>
          </a:p>
          <a:p>
            <a:pPr eaLnBrk="1" hangingPunct="1"/>
            <a:r>
              <a:rPr lang="uk-UA" altLang="ru-RU" sz="3200" dirty="0"/>
              <a:t>- </a:t>
            </a:r>
            <a:r>
              <a:rPr lang="uk-UA" altLang="ru-RU" sz="3200" dirty="0" smtClean="0"/>
              <a:t>синдром </a:t>
            </a:r>
            <a:r>
              <a:rPr lang="uk-UA" altLang="ru-RU" sz="3200" dirty="0" err="1"/>
              <a:t>холестазу</a:t>
            </a:r>
            <a:r>
              <a:rPr lang="uk-UA" altLang="ru-RU" sz="3200" dirty="0"/>
              <a:t>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sz="4000" dirty="0" smtClean="0">
                <a:solidFill>
                  <a:srgbClr val="FFFF00"/>
                </a:solidFill>
                <a:effectLst/>
              </a:rPr>
              <a:t>Дифузне ураження паренхіми печінки</a:t>
            </a:r>
            <a:endParaRPr lang="uk-UA" sz="4000" dirty="0">
              <a:solidFill>
                <a:srgbClr val="FFFF00"/>
              </a:solidFill>
            </a:endParaRPr>
          </a:p>
        </p:txBody>
      </p:sp>
      <p:sp>
        <p:nvSpPr>
          <p:cNvPr id="35843" name="Прямоугольник 2"/>
          <p:cNvSpPr>
            <a:spLocks noChangeArrowheads="1"/>
          </p:cNvSpPr>
          <p:nvPr/>
        </p:nvSpPr>
        <p:spPr bwMode="auto">
          <a:xfrm>
            <a:off x="323850" y="1773238"/>
            <a:ext cx="882015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3600" dirty="0" smtClean="0"/>
              <a:t>Спостерігається </a:t>
            </a:r>
            <a:r>
              <a:rPr lang="uk-UA" altLang="ru-RU" sz="3600" dirty="0"/>
              <a:t>при:</a:t>
            </a:r>
          </a:p>
          <a:p>
            <a:pPr eaLnBrk="1" hangingPunct="1"/>
            <a:r>
              <a:rPr lang="uk-UA" altLang="ru-RU" sz="3600" dirty="0"/>
              <a:t>різних формах гострого і хронічного гепатиту,</a:t>
            </a:r>
          </a:p>
          <a:p>
            <a:pPr eaLnBrk="1" hangingPunct="1"/>
            <a:r>
              <a:rPr lang="uk-UA" altLang="ru-RU" sz="3600" dirty="0"/>
              <a:t>токсичних ураженнях печінки при наркоманії та алкоголізмі,</a:t>
            </a:r>
          </a:p>
          <a:p>
            <a:pPr eaLnBrk="1" hangingPunct="1"/>
            <a:r>
              <a:rPr lang="uk-UA" altLang="ru-RU" sz="3600" dirty="0"/>
              <a:t>цирозі печінки,</a:t>
            </a:r>
          </a:p>
          <a:p>
            <a:pPr eaLnBrk="1" hangingPunct="1"/>
            <a:r>
              <a:rPr lang="uk-UA" altLang="ru-RU" sz="3600" dirty="0" smtClean="0"/>
              <a:t>жировій інфільтрації </a:t>
            </a:r>
            <a:r>
              <a:rPr lang="uk-UA" altLang="ru-RU" sz="3600" dirty="0"/>
              <a:t>паренхіми (жировий </a:t>
            </a:r>
            <a:r>
              <a:rPr lang="uk-UA" altLang="ru-RU" sz="3600" dirty="0" err="1"/>
              <a:t>гепатоз</a:t>
            </a:r>
            <a:r>
              <a:rPr lang="uk-UA" altLang="ru-RU" sz="3600" dirty="0"/>
              <a:t>).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sz="4000" dirty="0" smtClean="0">
                <a:solidFill>
                  <a:srgbClr val="FFFF00"/>
                </a:solidFill>
                <a:effectLst/>
              </a:rPr>
              <a:t>Дифузне ураження паренхіми</a:t>
            </a:r>
            <a:endParaRPr lang="uk-UA" sz="4000" dirty="0">
              <a:solidFill>
                <a:srgbClr val="FFFF00"/>
              </a:solidFill>
            </a:endParaRPr>
          </a:p>
        </p:txBody>
      </p:sp>
      <p:pic>
        <p:nvPicPr>
          <p:cNvPr id="36867" name="Picture 3" descr="D:\Наташа\Студенты\Для студентов\Фото-видео УЗИ\диф изм печен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50" y="981075"/>
            <a:ext cx="7346950" cy="587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Прямоугольник 2"/>
          <p:cNvSpPr>
            <a:spLocks noChangeArrowheads="1"/>
          </p:cNvSpPr>
          <p:nvPr/>
        </p:nvSpPr>
        <p:spPr bwMode="auto">
          <a:xfrm>
            <a:off x="23813" y="981075"/>
            <a:ext cx="3756025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400" dirty="0" smtClean="0"/>
              <a:t>Рівномірні чи нерівномірні зміни структури </a:t>
            </a:r>
            <a:r>
              <a:rPr lang="uk-UA" altLang="ru-RU" sz="2400" dirty="0"/>
              <a:t>і </a:t>
            </a:r>
            <a:r>
              <a:rPr lang="uk-UA" altLang="ru-RU" sz="2400" dirty="0" err="1"/>
              <a:t>ехогенності</a:t>
            </a:r>
            <a:r>
              <a:rPr lang="uk-UA" altLang="ru-RU" sz="2400" dirty="0"/>
              <a:t> паренхіми, зміна розмірів органу в бік збільшення або зменшення,</a:t>
            </a:r>
          </a:p>
          <a:p>
            <a:pPr eaLnBrk="1" hangingPunct="1"/>
            <a:r>
              <a:rPr lang="uk-UA" altLang="ru-RU" sz="2400" dirty="0"/>
              <a:t>зміни</a:t>
            </a:r>
          </a:p>
          <a:p>
            <a:pPr eaLnBrk="1" hangingPunct="1"/>
            <a:r>
              <a:rPr lang="uk-UA" altLang="ru-RU" sz="2400" dirty="0"/>
              <a:t>ворітної вени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2052" y="332656"/>
            <a:ext cx="6512511" cy="114300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 smtClean="0">
                <a:solidFill>
                  <a:srgbClr val="FFFF00"/>
                </a:solidFill>
              </a:rPr>
              <a:t>УЗД цироз печінки</a:t>
            </a:r>
            <a:endParaRPr lang="uk-UA" dirty="0">
              <a:solidFill>
                <a:srgbClr val="FFFF00"/>
              </a:solidFill>
            </a:endParaRPr>
          </a:p>
        </p:txBody>
      </p:sp>
      <p:pic>
        <p:nvPicPr>
          <p:cNvPr id="37891" name="Picture 2" descr="F:\УЗИ новое\ГБС\Ц-з печени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341438"/>
            <a:ext cx="7748587" cy="516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10" descr="ф05_1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05400" y="836613"/>
            <a:ext cx="4038600" cy="4098925"/>
          </a:xfrm>
        </p:spPr>
      </p:pic>
      <p:sp>
        <p:nvSpPr>
          <p:cNvPr id="2053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000" b="1" smtClean="0"/>
              <a:t>     </a:t>
            </a:r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184150" y="1117600"/>
          <a:ext cx="2438400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5" name="Clip" r:id="rId5" imgW="2438095" imgH="2438095" progId="MS_ClipArt_Gallery.2">
                  <p:embed/>
                </p:oleObj>
              </mc:Choice>
              <mc:Fallback>
                <p:oleObj name="Clip" r:id="rId5" imgW="2438095" imgH="2438095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150" y="1117600"/>
                        <a:ext cx="2438400" cy="243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5"/>
          <p:cNvGraphicFramePr>
            <a:graphicFrameLocks noChangeAspect="1"/>
          </p:cNvGraphicFramePr>
          <p:nvPr/>
        </p:nvGraphicFramePr>
        <p:xfrm>
          <a:off x="2771775" y="1196975"/>
          <a:ext cx="2438400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6" name="Clip" r:id="rId7" imgW="2438095" imgH="2438095" progId="MS_ClipArt_Gallery.2">
                  <p:embed/>
                </p:oleObj>
              </mc:Choice>
              <mc:Fallback>
                <p:oleObj name="Clip" r:id="rId7" imgW="2438095" imgH="2438095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1196975"/>
                        <a:ext cx="2438400" cy="243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1116013" y="3644900"/>
            <a:ext cx="5746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2000" b="1">
                <a:latin typeface="Times New Roman" panose="02020603050405020304" pitchFamily="18" charset="0"/>
              </a:rPr>
              <a:t>Т2</a:t>
            </a: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2916238" y="3644900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2000" b="1">
                <a:latin typeface="Times New Roman" panose="02020603050405020304" pitchFamily="18" charset="0"/>
              </a:rPr>
              <a:t>Т1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4948238" y="4724400"/>
            <a:ext cx="4465637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МР-</a:t>
            </a:r>
            <a:r>
              <a:rPr lang="ru-RU" altLang="ru-RU" sz="24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ангіографія</a:t>
            </a:r>
            <a:r>
              <a:rPr lang="ru-RU" alt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.</a:t>
            </a:r>
            <a:r>
              <a:rPr lang="ru-RU" altLang="ru-RU" sz="2400" b="1" dirty="0">
                <a:latin typeface="Times New Roman" panose="02020603050405020304" pitchFamily="18" charset="0"/>
              </a:rPr>
              <a:t> </a:t>
            </a:r>
          </a:p>
          <a:p>
            <a:r>
              <a:rPr lang="ru-RU" altLang="ru-RU" sz="2400" b="1" dirty="0" err="1">
                <a:latin typeface="Times New Roman" panose="02020603050405020304" pitchFamily="18" charset="0"/>
              </a:rPr>
              <a:t>Портальна</a:t>
            </a:r>
            <a:r>
              <a:rPr lang="ru-RU" altLang="ru-RU" sz="2400" b="1" dirty="0">
                <a:latin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</a:rPr>
              <a:t>гіпертензія</a:t>
            </a:r>
            <a:r>
              <a:rPr lang="ru-RU" altLang="ru-RU" sz="2400" b="1" dirty="0">
                <a:latin typeface="Times New Roman" panose="02020603050405020304" pitchFamily="18" charset="0"/>
              </a:rPr>
              <a:t>.</a:t>
            </a:r>
          </a:p>
          <a:p>
            <a:r>
              <a:rPr lang="ru-RU" altLang="ru-RU" sz="2400" b="1" dirty="0" err="1">
                <a:latin typeface="Times New Roman" panose="02020603050405020304" pitchFamily="18" charset="0"/>
              </a:rPr>
              <a:t>Цироз</a:t>
            </a:r>
            <a:r>
              <a:rPr lang="ru-RU" altLang="ru-RU" sz="2400" b="1" dirty="0">
                <a:latin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</a:rPr>
              <a:t>печінки</a:t>
            </a:r>
            <a:r>
              <a:rPr lang="ru-RU" altLang="ru-RU" sz="2400" b="1" dirty="0">
                <a:latin typeface="Times New Roman" panose="02020603050405020304" pitchFamily="18" charset="0"/>
              </a:rPr>
              <a:t>. </a:t>
            </a:r>
            <a:r>
              <a:rPr lang="ru-RU" altLang="ru-RU" sz="2400" b="1" dirty="0" err="1">
                <a:latin typeface="Times New Roman" panose="02020603050405020304" pitchFamily="18" charset="0"/>
              </a:rPr>
              <a:t>Спленомегалія</a:t>
            </a:r>
            <a:r>
              <a:rPr lang="ru-RU" altLang="ru-RU" sz="2400" b="1" dirty="0">
                <a:latin typeface="Times New Roman" panose="02020603050405020304" pitchFamily="18" charset="0"/>
              </a:rPr>
              <a:t>, </a:t>
            </a:r>
            <a:r>
              <a:rPr lang="ru-RU" altLang="ru-RU" sz="2400" b="1" dirty="0" err="1">
                <a:latin typeface="Times New Roman" panose="02020603050405020304" pitchFamily="18" charset="0"/>
              </a:rPr>
              <a:t>шлунковий</a:t>
            </a:r>
            <a:r>
              <a:rPr lang="ru-RU" altLang="ru-RU" sz="2400" b="1" dirty="0">
                <a:latin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</a:rPr>
              <a:t>варикоз</a:t>
            </a:r>
            <a:r>
              <a:rPr lang="ru-RU" altLang="ru-RU" sz="2400" b="1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36513" y="4229100"/>
            <a:ext cx="52197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Цироз</a:t>
            </a:r>
            <a:r>
              <a:rPr lang="ru-RU" alt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4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печінки</a:t>
            </a:r>
            <a:endParaRPr lang="ru-RU" altLang="ru-RU" sz="2400" b="1" dirty="0" smtClean="0">
              <a:solidFill>
                <a:srgbClr val="FFFF00"/>
              </a:solidFill>
              <a:latin typeface="Times New Roman" panose="02020603050405020304" pitchFamily="18" charset="0"/>
            </a:endParaRPr>
          </a:p>
          <a:p>
            <a:r>
              <a:rPr lang="ru-RU" altLang="ru-RU" sz="2400" b="1" dirty="0" err="1">
                <a:latin typeface="Times New Roman" panose="02020603050405020304" pitchFamily="18" charset="0"/>
              </a:rPr>
              <a:t>Деформація</a:t>
            </a:r>
            <a:r>
              <a:rPr lang="ru-RU" altLang="ru-RU" sz="2400" b="1" dirty="0">
                <a:latin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</a:rPr>
              <a:t>печінки</a:t>
            </a:r>
            <a:r>
              <a:rPr lang="ru-RU" altLang="ru-RU" sz="2400" b="1" dirty="0">
                <a:latin typeface="Times New Roman" panose="02020603050405020304" pitchFamily="18" charset="0"/>
              </a:rPr>
              <a:t>,</a:t>
            </a:r>
          </a:p>
          <a:p>
            <a:r>
              <a:rPr lang="ru-RU" altLang="ru-RU" sz="2400" b="1" dirty="0" err="1">
                <a:latin typeface="Times New Roman" panose="02020603050405020304" pitchFamily="18" charset="0"/>
              </a:rPr>
              <a:t>збільшення</a:t>
            </a:r>
            <a:r>
              <a:rPr lang="ru-RU" altLang="ru-RU" sz="2400" b="1" dirty="0">
                <a:latin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</a:rPr>
              <a:t>розмірів</a:t>
            </a:r>
            <a:r>
              <a:rPr lang="ru-RU" altLang="ru-RU" sz="2400" b="1" dirty="0">
                <a:latin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</a:rPr>
              <a:t>хвостатої</a:t>
            </a:r>
            <a:r>
              <a:rPr lang="ru-RU" altLang="ru-RU" sz="2400" b="1" dirty="0">
                <a:latin typeface="Times New Roman" panose="02020603050405020304" pitchFamily="18" charset="0"/>
              </a:rPr>
              <a:t> </a:t>
            </a:r>
            <a:r>
              <a:rPr lang="ru-RU" altLang="ru-RU" sz="2400" b="1" dirty="0" err="1" smtClean="0">
                <a:latin typeface="Times New Roman" panose="02020603050405020304" pitchFamily="18" charset="0"/>
              </a:rPr>
              <a:t>долі</a:t>
            </a:r>
            <a:r>
              <a:rPr lang="ru-RU" altLang="ru-RU" sz="2400" b="1" dirty="0" smtClean="0">
                <a:latin typeface="Times New Roman" panose="02020603050405020304" pitchFamily="18" charset="0"/>
              </a:rPr>
              <a:t>,</a:t>
            </a:r>
            <a:endParaRPr lang="ru-RU" altLang="ru-RU" sz="2400" b="1" dirty="0">
              <a:latin typeface="Times New Roman" panose="02020603050405020304" pitchFamily="18" charset="0"/>
            </a:endParaRPr>
          </a:p>
          <a:p>
            <a:r>
              <a:rPr lang="ru-RU" altLang="ru-RU" sz="2400" b="1" dirty="0" err="1">
                <a:latin typeface="Times New Roman" panose="02020603050405020304" pitchFamily="18" charset="0"/>
              </a:rPr>
              <a:t>зниження</a:t>
            </a:r>
            <a:r>
              <a:rPr lang="ru-RU" altLang="ru-RU" sz="2400" b="1" dirty="0">
                <a:latin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</a:rPr>
              <a:t>інтенсивності</a:t>
            </a:r>
            <a:r>
              <a:rPr lang="ru-RU" altLang="ru-RU" sz="2400" b="1" dirty="0">
                <a:latin typeface="Times New Roman" panose="02020603050405020304" pitchFamily="18" charset="0"/>
              </a:rPr>
              <a:t> сигналу</a:t>
            </a:r>
          </a:p>
          <a:p>
            <a:r>
              <a:rPr lang="ru-RU" altLang="ru-RU" sz="2400" b="1" dirty="0">
                <a:latin typeface="Times New Roman" panose="02020603050405020304" pitchFamily="18" charset="0"/>
              </a:rPr>
              <a:t>  </a:t>
            </a:r>
            <a:r>
              <a:rPr lang="ru-RU" altLang="ru-RU" sz="2400" b="1" dirty="0" err="1">
                <a:latin typeface="Times New Roman" panose="02020603050405020304" pitchFamily="18" charset="0"/>
              </a:rPr>
              <a:t>від</a:t>
            </a:r>
            <a:r>
              <a:rPr lang="ru-RU" altLang="ru-RU" sz="2400" b="1" dirty="0">
                <a:latin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</a:rPr>
              <a:t>паренхіми</a:t>
            </a:r>
            <a:r>
              <a:rPr lang="ru-RU" altLang="ru-RU" sz="2400" b="1" dirty="0" smtClean="0">
                <a:latin typeface="Times New Roman" panose="02020603050405020304" pitchFamily="18" charset="0"/>
              </a:rPr>
              <a:t>. </a:t>
            </a:r>
            <a:r>
              <a:rPr lang="ru-RU" altLang="ru-RU" sz="2400" b="1" dirty="0" err="1" smtClean="0">
                <a:solidFill>
                  <a:srgbClr val="FFFF00"/>
                </a:solidFill>
                <a:latin typeface="Times New Roman" panose="02020603050405020304" pitchFamily="18" charset="0"/>
              </a:rPr>
              <a:t>Спленомегалія</a:t>
            </a:r>
            <a:r>
              <a:rPr lang="ru-RU" altLang="ru-RU" sz="2400" b="1" dirty="0">
                <a:solidFill>
                  <a:srgbClr val="FFFF00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864267" name="Rectangle 11"/>
          <p:cNvSpPr>
            <a:spLocks noChangeArrowheads="1"/>
          </p:cNvSpPr>
          <p:nvPr/>
        </p:nvSpPr>
        <p:spPr bwMode="auto">
          <a:xfrm>
            <a:off x="683541" y="0"/>
            <a:ext cx="6179897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МРТ- </a:t>
            </a:r>
            <a:r>
              <a:rPr lang="ru-RU" sz="4000" b="1" dirty="0" err="1" smtClean="0">
                <a:effectDag name="">
                  <a:cont type="tree" name="">
                    <a:effect ref="fillLine"/>
                    <a:outerShdw dist="38100" dir="13500000" algn="br">
                      <a:srgbClr val="4C4CE5"/>
                    </a:outerShdw>
                  </a:cont>
                  <a:cont type="tree" name="">
                    <a:effect ref="fillLine"/>
                    <a:outerShdw dist="38100" dir="2700000" algn="tl">
                      <a:srgbClr val="00005B"/>
                    </a:outerShdw>
                  </a:cont>
                  <a:effect ref="fillLine"/>
                </a:effectDag>
                <a:latin typeface="+mn-lt"/>
                <a:cs typeface="+mn-cs"/>
              </a:rPr>
              <a:t>дифузні</a:t>
            </a:r>
            <a:r>
              <a:rPr lang="ru-RU" sz="4000" b="1" dirty="0" smtClean="0">
                <a:effectDag name="">
                  <a:cont type="tree" name="">
                    <a:effect ref="fillLine"/>
                    <a:outerShdw dist="38100" dir="13500000" algn="br">
                      <a:srgbClr val="4C4CE5"/>
                    </a:outerShdw>
                  </a:cont>
                  <a:cont type="tree" name="">
                    <a:effect ref="fillLine"/>
                    <a:outerShdw dist="38100" dir="2700000" algn="tl">
                      <a:srgbClr val="00005B"/>
                    </a:outerShdw>
                  </a:cont>
                  <a:effect ref="fillLine"/>
                </a:effectDag>
                <a:latin typeface="+mn-lt"/>
                <a:cs typeface="+mn-cs"/>
              </a:rPr>
              <a:t> </a:t>
            </a:r>
            <a:r>
              <a:rPr lang="ru-RU" sz="4000" b="1" dirty="0" err="1" smtClean="0">
                <a:effectDag name="">
                  <a:cont type="tree" name="">
                    <a:effect ref="fillLine"/>
                    <a:outerShdw dist="38100" dir="13500000" algn="br">
                      <a:srgbClr val="4C4CE5"/>
                    </a:outerShdw>
                  </a:cont>
                  <a:cont type="tree" name="">
                    <a:effect ref="fillLine"/>
                    <a:outerShdw dist="38100" dir="2700000" algn="tl">
                      <a:srgbClr val="00005B"/>
                    </a:outerShdw>
                  </a:cont>
                  <a:effect ref="fillLine"/>
                </a:effectDag>
                <a:latin typeface="+mn-lt"/>
                <a:cs typeface="+mn-cs"/>
              </a:rPr>
              <a:t>ураження</a:t>
            </a:r>
            <a:r>
              <a:rPr lang="ru-RU" sz="2400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4C4CE5"/>
                    </a:outerShdw>
                  </a:cont>
                  <a:cont type="tree" name="">
                    <a:effect ref="fillLine"/>
                    <a:outerShdw dist="38100" dir="2700000" algn="tl">
                      <a:srgbClr val="00005B"/>
                    </a:outerShdw>
                  </a:cont>
                  <a:effect ref="fillLine"/>
                </a:effectDag>
                <a:latin typeface="+mn-lt"/>
                <a:cs typeface="+mn-cs"/>
              </a:rPr>
              <a:t/>
            </a:r>
            <a:br>
              <a:rPr lang="ru-RU" sz="2400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4C4CE5"/>
                    </a:outerShdw>
                  </a:cont>
                  <a:cont type="tree" name="">
                    <a:effect ref="fillLine"/>
                    <a:outerShdw dist="38100" dir="2700000" algn="tl">
                      <a:srgbClr val="00005B"/>
                    </a:outerShdw>
                  </a:cont>
                  <a:effect ref="fillLine"/>
                </a:effectDag>
                <a:latin typeface="+mn-lt"/>
                <a:cs typeface="+mn-cs"/>
              </a:rPr>
            </a:br>
            <a:r>
              <a:rPr lang="ru-RU" sz="32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4C4CE5"/>
                    </a:outerShdw>
                  </a:cont>
                  <a:cont type="tree" name="">
                    <a:effect ref="fillLine"/>
                    <a:outerShdw dist="38100" dir="2700000" algn="tl">
                      <a:srgbClr val="00005B"/>
                    </a:outerShdw>
                  </a:cont>
                  <a:effect ref="fillLine"/>
                </a:effectDag>
                <a:latin typeface="+mn-lt"/>
                <a:cs typeface="+mn-cs"/>
              </a:rPr>
              <a:t>  </a:t>
            </a:r>
            <a:r>
              <a:rPr lang="ru-RU" sz="3200" b="1" dirty="0" err="1" smtClean="0">
                <a:solidFill>
                  <a:srgbClr val="FFFF00"/>
                </a:solidFill>
                <a:latin typeface="+mn-lt"/>
                <a:cs typeface="+mn-cs"/>
              </a:rPr>
              <a:t>Цироз</a:t>
            </a:r>
            <a:r>
              <a:rPr lang="ru-RU" sz="3200" b="1" dirty="0" smtClean="0">
                <a:solidFill>
                  <a:srgbClr val="FFFF00"/>
                </a:solidFill>
                <a:latin typeface="+mn-lt"/>
                <a:cs typeface="+mn-cs"/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  <a:latin typeface="+mn-lt"/>
                <a:cs typeface="+mn-cs"/>
              </a:rPr>
              <a:t>печінки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2251"/>
            <a:ext cx="9144000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sz="4000" dirty="0" smtClean="0">
                <a:solidFill>
                  <a:srgbClr val="FFFF00"/>
                </a:solidFill>
                <a:effectLst/>
              </a:rPr>
              <a:t>Вогнищеве ураження паренхіми</a:t>
            </a:r>
            <a:endParaRPr lang="uk-UA" sz="4000" dirty="0">
              <a:solidFill>
                <a:srgbClr val="FFFF00"/>
              </a:solidFill>
            </a:endParaRPr>
          </a:p>
        </p:txBody>
      </p:sp>
      <p:sp>
        <p:nvSpPr>
          <p:cNvPr id="38915" name="Прямоугольник 2"/>
          <p:cNvSpPr>
            <a:spLocks noChangeArrowheads="1"/>
          </p:cNvSpPr>
          <p:nvPr/>
        </p:nvSpPr>
        <p:spPr bwMode="auto">
          <a:xfrm>
            <a:off x="0" y="1052513"/>
            <a:ext cx="91440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uk-UA" altLang="ru-RU" sz="2800" dirty="0" smtClean="0"/>
              <a:t>Новоутворення: доброякісні</a:t>
            </a:r>
            <a:r>
              <a:rPr lang="uk-UA" altLang="ru-RU" sz="2800" dirty="0"/>
              <a:t>, злоякісні пухлини, метастази,</a:t>
            </a:r>
          </a:p>
          <a:p>
            <a:pPr eaLnBrk="1" hangingPunct="1">
              <a:buFontTx/>
              <a:buChar char="-"/>
            </a:pPr>
            <a:r>
              <a:rPr lang="uk-UA" altLang="ru-RU" sz="2800" dirty="0"/>
              <a:t>Кісти печінки (непаразитарні, паразитарні),</a:t>
            </a:r>
          </a:p>
          <a:p>
            <a:pPr eaLnBrk="1" hangingPunct="1">
              <a:buFontTx/>
              <a:buChar char="-"/>
            </a:pPr>
            <a:r>
              <a:rPr lang="uk-UA" altLang="ru-RU" sz="2800" dirty="0"/>
              <a:t>Абсцес печінки.</a:t>
            </a:r>
          </a:p>
        </p:txBody>
      </p:sp>
      <p:sp>
        <p:nvSpPr>
          <p:cNvPr id="38916" name="Прямоугольник 3"/>
          <p:cNvSpPr>
            <a:spLocks noChangeArrowheads="1"/>
          </p:cNvSpPr>
          <p:nvPr/>
        </p:nvSpPr>
        <p:spPr bwMode="auto">
          <a:xfrm>
            <a:off x="90488" y="3243263"/>
            <a:ext cx="8963025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800" dirty="0"/>
              <a:t>              Виявляються на УЗД, КТ, МРТ у вигляді</a:t>
            </a:r>
          </a:p>
          <a:p>
            <a:pPr eaLnBrk="1" hangingPunct="1"/>
            <a:r>
              <a:rPr lang="uk-UA" altLang="ru-RU" sz="2800" dirty="0"/>
              <a:t>одиночного або множинних утворень (ділянок) різної </a:t>
            </a:r>
            <a:r>
              <a:rPr lang="uk-UA" altLang="ru-RU" sz="2800" dirty="0" err="1"/>
              <a:t>ехогенності</a:t>
            </a:r>
            <a:r>
              <a:rPr lang="uk-UA" altLang="ru-RU" sz="2800" dirty="0"/>
              <a:t>, </a:t>
            </a:r>
            <a:r>
              <a:rPr lang="uk-UA" altLang="ru-RU" sz="2800" dirty="0" err="1" smtClean="0"/>
              <a:t>денсивності</a:t>
            </a:r>
            <a:r>
              <a:rPr lang="uk-UA" altLang="ru-RU" sz="2800" dirty="0" smtClean="0"/>
              <a:t> </a:t>
            </a:r>
            <a:r>
              <a:rPr lang="uk-UA" altLang="ru-RU" sz="2800" dirty="0"/>
              <a:t>(щільності) і структури, з чіткими або нечіткими контурами, різних розмірів, округлої або різної форми.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3" descr="D:\Наташа\Студенты\Для студентов\Фото-видео УЗИ\поликистоз печен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6" t="6552" r="9204" b="8276"/>
          <a:stretch>
            <a:fillRect/>
          </a:stretch>
        </p:blipFill>
        <p:spPr bwMode="auto">
          <a:xfrm>
            <a:off x="1588" y="2565400"/>
            <a:ext cx="5865812" cy="416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4207669" cy="1143000"/>
          </a:xfrm>
        </p:spPr>
        <p:txBody>
          <a:bodyPr/>
          <a:lstStyle/>
          <a:p>
            <a:pPr marL="0" indent="0" algn="ctr">
              <a:buFont typeface="Georgia" panose="02040502050405020303" pitchFamily="18" charset="0"/>
              <a:buNone/>
              <a:defRPr/>
            </a:pPr>
            <a:r>
              <a:rPr lang="uk-UA" sz="5400" dirty="0" err="1" smtClean="0">
                <a:solidFill>
                  <a:srgbClr val="FFFF00"/>
                </a:solidFill>
              </a:rPr>
              <a:t>Полікістоз</a:t>
            </a:r>
            <a:r>
              <a:rPr lang="uk-UA" sz="5400" dirty="0" smtClean="0">
                <a:solidFill>
                  <a:srgbClr val="FFFF00"/>
                </a:solidFill>
              </a:rPr>
              <a:t> </a:t>
            </a:r>
            <a:br>
              <a:rPr lang="uk-UA" sz="5400" dirty="0" smtClean="0">
                <a:solidFill>
                  <a:srgbClr val="FFFF00"/>
                </a:solidFill>
              </a:rPr>
            </a:br>
            <a:r>
              <a:rPr lang="uk-UA" sz="5400" dirty="0" smtClean="0">
                <a:solidFill>
                  <a:srgbClr val="FFFF00"/>
                </a:solidFill>
              </a:rPr>
              <a:t>печінки</a:t>
            </a:r>
            <a:endParaRPr lang="uk-UA" sz="5400" dirty="0">
              <a:solidFill>
                <a:srgbClr val="FFFF00"/>
              </a:solidFill>
            </a:endParaRPr>
          </a:p>
        </p:txBody>
      </p:sp>
      <p:pic>
        <p:nvPicPr>
          <p:cNvPr id="39940" name="Picture 2" descr="D:\Наташа\Студенты\Для студентов\Фото-видео УЗИ\поликист печ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3" t="6528" r="10234" b="23473"/>
          <a:stretch>
            <a:fillRect/>
          </a:stretch>
        </p:blipFill>
        <p:spPr bwMode="auto">
          <a:xfrm>
            <a:off x="4356100" y="1125538"/>
            <a:ext cx="5013325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195263" y="549275"/>
            <a:ext cx="9345612" cy="518603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/>
                <a:cs typeface="Arial" charset="0"/>
              </a:rPr>
              <a:t>Показання</a:t>
            </a:r>
            <a:r>
              <a:rPr lang="ru-RU" sz="4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/>
                <a:cs typeface="Arial" charset="0"/>
              </a:rPr>
              <a:t> до УЗД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/>
                <a:cs typeface="Arial" charset="0"/>
              </a:rPr>
              <a:t>ГПБС і </a:t>
            </a:r>
            <a:r>
              <a:rPr lang="ru-RU" sz="4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/>
                <a:cs typeface="Arial" charset="0"/>
              </a:rPr>
              <a:t>селезінки</a:t>
            </a:r>
            <a:r>
              <a:rPr lang="ru-RU" sz="4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/>
                <a:cs typeface="Arial" charset="0"/>
              </a:rPr>
              <a:t>:</a:t>
            </a:r>
          </a:p>
          <a:p>
            <a:pPr marL="571500" indent="-5715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800" dirty="0">
                <a:solidFill>
                  <a:prstClr val="white"/>
                </a:solidFill>
                <a:latin typeface="Trebuchet MS"/>
                <a:cs typeface="Arial" charset="0"/>
              </a:rPr>
              <a:t>Будь-</a:t>
            </a:r>
            <a:r>
              <a:rPr lang="ru-RU" sz="3800" dirty="0" err="1">
                <a:solidFill>
                  <a:prstClr val="white"/>
                </a:solidFill>
                <a:latin typeface="Trebuchet MS"/>
                <a:cs typeface="Arial" charset="0"/>
              </a:rPr>
              <a:t>які</a:t>
            </a:r>
            <a:r>
              <a:rPr lang="ru-RU" sz="38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800" dirty="0" err="1">
                <a:solidFill>
                  <a:prstClr val="white"/>
                </a:solidFill>
                <a:latin typeface="Trebuchet MS"/>
                <a:cs typeface="Arial" charset="0"/>
              </a:rPr>
              <a:t>підозри</a:t>
            </a:r>
            <a:r>
              <a:rPr lang="ru-RU" sz="38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800" dirty="0" smtClean="0">
                <a:solidFill>
                  <a:prstClr val="white"/>
                </a:solidFill>
                <a:latin typeface="Trebuchet MS"/>
                <a:cs typeface="Arial" charset="0"/>
              </a:rPr>
              <a:t>на </a:t>
            </a:r>
            <a:r>
              <a:rPr lang="ru-RU" sz="3800" dirty="0" err="1" smtClean="0">
                <a:solidFill>
                  <a:prstClr val="white"/>
                </a:solidFill>
                <a:latin typeface="Trebuchet MS"/>
                <a:cs typeface="Arial" charset="0"/>
              </a:rPr>
              <a:t>вроджені</a:t>
            </a:r>
            <a:r>
              <a:rPr lang="ru-RU" sz="3800" dirty="0" smtClean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800" dirty="0" err="1">
                <a:solidFill>
                  <a:prstClr val="white"/>
                </a:solidFill>
                <a:latin typeface="Trebuchet MS"/>
                <a:cs typeface="Arial" charset="0"/>
              </a:rPr>
              <a:t>або</a:t>
            </a:r>
            <a:r>
              <a:rPr lang="ru-RU" sz="38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800" dirty="0" err="1" smtClean="0">
                <a:solidFill>
                  <a:prstClr val="white"/>
                </a:solidFill>
                <a:latin typeface="Trebuchet MS"/>
                <a:cs typeface="Arial" charset="0"/>
              </a:rPr>
              <a:t>придбані</a:t>
            </a:r>
            <a:r>
              <a:rPr lang="ru-RU" sz="3800" dirty="0" smtClean="0">
                <a:solidFill>
                  <a:prstClr val="white"/>
                </a:solidFill>
                <a:latin typeface="Trebuchet MS"/>
                <a:cs typeface="Arial" charset="0"/>
              </a:rPr>
              <a:t> (</a:t>
            </a:r>
            <a:r>
              <a:rPr lang="ru-RU" sz="3800" dirty="0" err="1">
                <a:solidFill>
                  <a:prstClr val="white"/>
                </a:solidFill>
                <a:latin typeface="Trebuchet MS"/>
                <a:cs typeface="Arial" charset="0"/>
              </a:rPr>
              <a:t>п</a:t>
            </a:r>
            <a:r>
              <a:rPr lang="ru-RU" sz="3800" dirty="0" err="1" smtClean="0">
                <a:solidFill>
                  <a:prstClr val="white"/>
                </a:solidFill>
                <a:latin typeface="Trebuchet MS"/>
                <a:cs typeface="Arial" charset="0"/>
              </a:rPr>
              <a:t>ервинні</a:t>
            </a:r>
            <a:r>
              <a:rPr lang="ru-RU" sz="3800" dirty="0" smtClean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800" dirty="0" err="1">
                <a:solidFill>
                  <a:prstClr val="white"/>
                </a:solidFill>
                <a:latin typeface="Trebuchet MS"/>
                <a:cs typeface="Arial" charset="0"/>
              </a:rPr>
              <a:t>або</a:t>
            </a:r>
            <a:r>
              <a:rPr lang="ru-RU" sz="38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800" dirty="0" err="1" smtClean="0">
                <a:solidFill>
                  <a:prstClr val="white"/>
                </a:solidFill>
                <a:latin typeface="Trebuchet MS"/>
                <a:cs typeface="Arial" charset="0"/>
              </a:rPr>
              <a:t>вторинні</a:t>
            </a:r>
            <a:r>
              <a:rPr lang="ru-RU" sz="3800" dirty="0" smtClean="0">
                <a:solidFill>
                  <a:prstClr val="white"/>
                </a:solidFill>
                <a:latin typeface="Trebuchet MS"/>
                <a:cs typeface="Arial" charset="0"/>
              </a:rPr>
              <a:t>) </a:t>
            </a:r>
            <a:r>
              <a:rPr lang="ru-RU" sz="3800" dirty="0" err="1" smtClean="0">
                <a:solidFill>
                  <a:prstClr val="white"/>
                </a:solidFill>
                <a:latin typeface="Trebuchet MS"/>
                <a:cs typeface="Arial" charset="0"/>
              </a:rPr>
              <a:t>захворювання</a:t>
            </a:r>
            <a:r>
              <a:rPr lang="ru-RU" sz="3800" dirty="0" smtClean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800" dirty="0" err="1">
                <a:solidFill>
                  <a:prstClr val="white"/>
                </a:solidFill>
                <a:latin typeface="Trebuchet MS"/>
                <a:cs typeface="Arial" charset="0"/>
              </a:rPr>
              <a:t>органів</a:t>
            </a:r>
            <a:r>
              <a:rPr lang="ru-RU" sz="3800" dirty="0">
                <a:solidFill>
                  <a:prstClr val="white"/>
                </a:solidFill>
                <a:latin typeface="Trebuchet MS"/>
                <a:cs typeface="Arial" charset="0"/>
              </a:rPr>
              <a:t> ГПБС і </a:t>
            </a:r>
            <a:r>
              <a:rPr lang="ru-RU" sz="3800" dirty="0" err="1">
                <a:solidFill>
                  <a:prstClr val="white"/>
                </a:solidFill>
                <a:latin typeface="Trebuchet MS"/>
                <a:cs typeface="Arial" charset="0"/>
              </a:rPr>
              <a:t>селезінки</a:t>
            </a:r>
            <a:endParaRPr lang="ru-RU" sz="3800" dirty="0">
              <a:solidFill>
                <a:prstClr val="white"/>
              </a:solidFill>
              <a:latin typeface="Trebuchet MS"/>
              <a:cs typeface="Arial" charset="0"/>
            </a:endParaRPr>
          </a:p>
          <a:p>
            <a:pPr marL="571500" indent="-5715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800" dirty="0" smtClean="0">
                <a:solidFill>
                  <a:prstClr val="white"/>
                </a:solidFill>
                <a:latin typeface="Trebuchet MS"/>
                <a:cs typeface="Arial" charset="0"/>
              </a:rPr>
              <a:t>Травма</a:t>
            </a:r>
            <a:endParaRPr lang="ru-RU" sz="2800" dirty="0">
              <a:solidFill>
                <a:prstClr val="white"/>
              </a:solidFill>
              <a:latin typeface="Trebuchet MS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2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601663" y="332656"/>
            <a:ext cx="8002587" cy="1583903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ru-RU" sz="4000" dirty="0" smtClean="0">
                <a:solidFill>
                  <a:schemeClr val="tx1"/>
                </a:solidFill>
                <a:effectLst/>
              </a:rPr>
              <a:t>МРТ- </a:t>
            </a:r>
            <a:r>
              <a:rPr lang="ru-RU" sz="4000" dirty="0" smtClean="0">
                <a:solidFill>
                  <a:srgbClr val="FFFF00"/>
                </a:solidFill>
              </a:rPr>
              <a:t>Аденома </a:t>
            </a:r>
            <a:r>
              <a:rPr lang="ru-RU" sz="4000" dirty="0" err="1" smtClean="0">
                <a:solidFill>
                  <a:srgbClr val="FFFF00"/>
                </a:solidFill>
              </a:rPr>
              <a:t>печінки</a:t>
            </a:r>
            <a:r>
              <a:rPr lang="ru-RU" sz="4000" dirty="0" smtClean="0">
                <a:solidFill>
                  <a:srgbClr val="FFFF00"/>
                </a:solidFill>
              </a:rPr>
              <a:t> </a:t>
            </a:r>
            <a:r>
              <a:rPr lang="ru-RU" sz="3200" dirty="0" smtClean="0">
                <a:solidFill>
                  <a:srgbClr val="FFFF00"/>
                </a:solidFill>
                <a:effectLst/>
              </a:rPr>
              <a:t/>
            </a:r>
            <a:br>
              <a:rPr lang="ru-RU" sz="3200" dirty="0" smtClean="0">
                <a:solidFill>
                  <a:srgbClr val="FFFF00"/>
                </a:solidFill>
                <a:effectLst/>
              </a:rPr>
            </a:br>
            <a:endParaRPr lang="ru-RU" sz="3200" dirty="0" smtClean="0">
              <a:solidFill>
                <a:srgbClr val="FFFF00"/>
              </a:solidFill>
              <a:effectLst/>
            </a:endParaRPr>
          </a:p>
        </p:txBody>
      </p:sp>
      <p:pic>
        <p:nvPicPr>
          <p:cNvPr id="40963" name="Picture 4" descr="(МРТ Т1-ВИ)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73575" y="1443038"/>
            <a:ext cx="4581525" cy="4160837"/>
          </a:xfrm>
        </p:spPr>
      </p:pic>
      <p:sp>
        <p:nvSpPr>
          <p:cNvPr id="849927" name="Line 7"/>
          <p:cNvSpPr>
            <a:spLocks noChangeShapeType="1"/>
          </p:cNvSpPr>
          <p:nvPr/>
        </p:nvSpPr>
        <p:spPr bwMode="auto">
          <a:xfrm>
            <a:off x="5435600" y="2060575"/>
            <a:ext cx="0" cy="623888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40965" name="Picture 8" descr="рис 2в (МРТ STIR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1412875"/>
            <a:ext cx="4370387" cy="417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Rectangle 9"/>
          <p:cNvSpPr>
            <a:spLocks noChangeArrowheads="1"/>
          </p:cNvSpPr>
          <p:nvPr/>
        </p:nvSpPr>
        <p:spPr bwMode="auto">
          <a:xfrm>
            <a:off x="323850" y="5432028"/>
            <a:ext cx="8280400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dirty="0"/>
              <a:t>	</a:t>
            </a:r>
          </a:p>
          <a:p>
            <a:pPr eaLnBrk="1" hangingPunct="1"/>
            <a:r>
              <a:rPr lang="uk-UA" altLang="ru-RU" sz="2800" dirty="0" smtClean="0"/>
              <a:t>Утворення </a:t>
            </a:r>
            <a:r>
              <a:rPr lang="ru-RU" altLang="ru-RU" sz="2800" dirty="0" err="1" smtClean="0"/>
              <a:t>зі</a:t>
            </a:r>
            <a:r>
              <a:rPr lang="ru-RU" altLang="ru-RU" sz="2800" dirty="0" smtClean="0"/>
              <a:t> </a:t>
            </a:r>
            <a:r>
              <a:rPr lang="ru-RU" altLang="ru-RU" sz="2800" dirty="0" err="1"/>
              <a:t>зниженим</a:t>
            </a:r>
            <a:r>
              <a:rPr lang="ru-RU" altLang="ru-RU" sz="2800" dirty="0"/>
              <a:t> МР-сигналом в </a:t>
            </a:r>
            <a:r>
              <a:rPr lang="ru-RU" altLang="ru-RU" sz="2800" dirty="0" err="1"/>
              <a:t>режимі</a:t>
            </a:r>
            <a:r>
              <a:rPr lang="ru-RU" altLang="ru-RU" sz="2800" dirty="0"/>
              <a:t> Т1, </a:t>
            </a:r>
            <a:r>
              <a:rPr lang="ru-RU" altLang="ru-RU" sz="2800" dirty="0" err="1"/>
              <a:t>підвищеним</a:t>
            </a:r>
            <a:r>
              <a:rPr lang="ru-RU" altLang="ru-RU" sz="2800" dirty="0"/>
              <a:t> в Т2-В / </a:t>
            </a:r>
            <a:r>
              <a:rPr lang="ru-RU" altLang="ru-RU" sz="2800" dirty="0" smtClean="0"/>
              <a:t>Д </a:t>
            </a:r>
            <a:r>
              <a:rPr lang="ru-RU" altLang="ru-RU" sz="2800" dirty="0"/>
              <a:t>і </a:t>
            </a:r>
            <a:r>
              <a:rPr lang="ru-RU" altLang="ru-RU" sz="2800" dirty="0" err="1"/>
              <a:t>наявністю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капсули</a:t>
            </a:r>
            <a:r>
              <a:rPr lang="ru-RU" altLang="ru-RU" sz="2800" dirty="0"/>
              <a:t>.</a:t>
            </a:r>
            <a:endParaRPr lang="en-US" altLang="ru-RU" sz="2800" dirty="0"/>
          </a:p>
        </p:txBody>
      </p:sp>
      <p:sp>
        <p:nvSpPr>
          <p:cNvPr id="849926" name="Line 6"/>
          <p:cNvSpPr>
            <a:spLocks noChangeShapeType="1"/>
          </p:cNvSpPr>
          <p:nvPr/>
        </p:nvSpPr>
        <p:spPr bwMode="auto">
          <a:xfrm>
            <a:off x="971550" y="2060575"/>
            <a:ext cx="0" cy="623888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6" descr="D:\Наташа\Студенты\Для студентов\Фото-видео УЗИ\опухоли печени\11095852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0" t="5098" r="5879" b="2997"/>
          <a:stretch>
            <a:fillRect/>
          </a:stretch>
        </p:blipFill>
        <p:spPr bwMode="auto">
          <a:xfrm>
            <a:off x="1331913" y="908050"/>
            <a:ext cx="6578600" cy="548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" descr="D:\Наташа\Студенты\Для студентов\Фото-видео УЗИ\Гепатоцел карцинома\070812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692150"/>
            <a:ext cx="7226300" cy="578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D:\Наташа\Студенты\Для студентов\Фото-видео УЗИ\мтс печени\191013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1" t="4881" r="5618" b="7024"/>
          <a:stretch>
            <a:fillRect/>
          </a:stretch>
        </p:blipFill>
        <p:spPr bwMode="auto">
          <a:xfrm>
            <a:off x="892175" y="906463"/>
            <a:ext cx="7404100" cy="592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4" descr="тодуа_082_а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0638" y="1125538"/>
            <a:ext cx="4670426" cy="3455987"/>
          </a:xfrm>
        </p:spPr>
      </p:pic>
      <p:pic>
        <p:nvPicPr>
          <p:cNvPr id="45059" name="Picture 7" descr="тодуа_082_б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1125538"/>
            <a:ext cx="4445000" cy="3455987"/>
          </a:xfrm>
        </p:spPr>
      </p:pic>
      <p:sp>
        <p:nvSpPr>
          <p:cNvPr id="661516" name="Rectangle 12"/>
          <p:cNvSpPr>
            <a:spLocks noChangeArrowheads="1"/>
          </p:cNvSpPr>
          <p:nvPr/>
        </p:nvSpPr>
        <p:spPr bwMode="auto">
          <a:xfrm>
            <a:off x="323850" y="4941888"/>
            <a:ext cx="8820150" cy="1568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  <a:cs typeface="+mn-cs"/>
              </a:rPr>
              <a:t>Кругла </a:t>
            </a:r>
            <a:r>
              <a:rPr lang="ru-RU" sz="2400" dirty="0" err="1">
                <a:latin typeface="+mn-lt"/>
                <a:cs typeface="+mn-cs"/>
              </a:rPr>
              <a:t>або</a:t>
            </a:r>
            <a:r>
              <a:rPr lang="ru-RU" sz="2400" dirty="0">
                <a:latin typeface="+mn-lt"/>
                <a:cs typeface="+mn-cs"/>
              </a:rPr>
              <a:t> неправильна форма, </a:t>
            </a:r>
            <a:r>
              <a:rPr lang="ru-RU" sz="2400" dirty="0" err="1">
                <a:latin typeface="+mn-lt"/>
                <a:cs typeface="+mn-cs"/>
              </a:rPr>
              <a:t>неоднорідна</a:t>
            </a:r>
            <a:r>
              <a:rPr lang="ru-RU" sz="2400" dirty="0">
                <a:latin typeface="+mn-lt"/>
                <a:cs typeface="+mn-cs"/>
              </a:rPr>
              <a:t> структура,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 smtClean="0">
                <a:latin typeface="+mn-lt"/>
                <a:cs typeface="+mn-cs"/>
              </a:rPr>
              <a:t>гіподенсивне</a:t>
            </a:r>
            <a:r>
              <a:rPr lang="ru-RU" sz="2400" dirty="0" smtClean="0">
                <a:latin typeface="+mn-lt"/>
                <a:cs typeface="+mn-cs"/>
              </a:rPr>
              <a:t> </a:t>
            </a:r>
            <a:r>
              <a:rPr lang="ru-RU" sz="2400" dirty="0" err="1">
                <a:latin typeface="+mn-lt"/>
                <a:cs typeface="+mn-cs"/>
              </a:rPr>
              <a:t>вогнище</a:t>
            </a:r>
            <a:r>
              <a:rPr lang="ru-RU" sz="2400" dirty="0">
                <a:latin typeface="+mn-lt"/>
                <a:cs typeface="+mn-cs"/>
              </a:rPr>
              <a:t> (10-20 од. Н.).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latin typeface="+mn-lt"/>
                <a:cs typeface="+mn-cs"/>
              </a:rPr>
              <a:t>Після</a:t>
            </a:r>
            <a:r>
              <a:rPr lang="ru-RU" sz="2400" dirty="0">
                <a:latin typeface="+mn-lt"/>
                <a:cs typeface="+mn-cs"/>
              </a:rPr>
              <a:t> в \ в </a:t>
            </a:r>
            <a:r>
              <a:rPr lang="ru-RU" sz="2400" dirty="0" err="1">
                <a:latin typeface="+mn-lt"/>
                <a:cs typeface="+mn-cs"/>
              </a:rPr>
              <a:t>посилення</a:t>
            </a:r>
            <a:r>
              <a:rPr lang="ru-RU" sz="2400" dirty="0">
                <a:latin typeface="+mn-lt"/>
                <a:cs typeface="+mn-cs"/>
              </a:rPr>
              <a:t> при КТ і МРТ контраст </a:t>
            </a:r>
            <a:r>
              <a:rPr lang="ru-RU" sz="2400" dirty="0" err="1">
                <a:latin typeface="+mn-lt"/>
                <a:cs typeface="+mn-cs"/>
              </a:rPr>
              <a:t>накопичується</a:t>
            </a:r>
            <a:endParaRPr lang="ru-RU" sz="2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  <a:cs typeface="+mn-cs"/>
              </a:rPr>
              <a:t>в </a:t>
            </a:r>
            <a:r>
              <a:rPr lang="ru-RU" sz="2400" dirty="0" err="1">
                <a:latin typeface="+mn-lt"/>
                <a:cs typeface="+mn-cs"/>
              </a:rPr>
              <a:t>області</a:t>
            </a: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 err="1">
                <a:latin typeface="+mn-lt"/>
                <a:cs typeface="+mn-cs"/>
              </a:rPr>
              <a:t>капсули</a:t>
            </a:r>
            <a:r>
              <a:rPr lang="ru-RU" sz="2400" dirty="0">
                <a:latin typeface="+mn-lt"/>
                <a:cs typeface="+mn-cs"/>
              </a:rPr>
              <a:t> і </a:t>
            </a:r>
            <a:r>
              <a:rPr lang="ru-RU" sz="2400" dirty="0" err="1">
                <a:latin typeface="+mn-lt"/>
                <a:cs typeface="+mn-cs"/>
              </a:rPr>
              <a:t>близько</a:t>
            </a: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 err="1">
                <a:latin typeface="+mn-lt"/>
                <a:cs typeface="+mn-cs"/>
              </a:rPr>
              <a:t>абсцесу</a:t>
            </a:r>
            <a:r>
              <a:rPr lang="ru-RU" sz="2400" dirty="0">
                <a:latin typeface="+mn-lt"/>
                <a:cs typeface="+mn-cs"/>
              </a:rPr>
              <a:t>.</a:t>
            </a:r>
            <a:endParaRPr lang="ru-RU" sz="240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61517" name="AutoShape 13"/>
          <p:cNvSpPr>
            <a:spLocks noChangeArrowheads="1"/>
          </p:cNvSpPr>
          <p:nvPr/>
        </p:nvSpPr>
        <p:spPr bwMode="auto">
          <a:xfrm rot="3007741">
            <a:off x="203995" y="1761331"/>
            <a:ext cx="976312" cy="142875"/>
          </a:xfrm>
          <a:prstGeom prst="rightArrow">
            <a:avLst>
              <a:gd name="adj1" fmla="val 50000"/>
              <a:gd name="adj2" fmla="val 170833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66856" y="0"/>
            <a:ext cx="8969640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 smtClean="0">
                <a:solidFill>
                  <a:srgbClr val="FFFF00"/>
                </a:solidFill>
              </a:rPr>
              <a:t>КТ, МРТ абсцес печінки</a:t>
            </a:r>
            <a:endParaRPr lang="uk-UA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921" y="404664"/>
            <a:ext cx="9036496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sz="3600" dirty="0" smtClean="0">
                <a:solidFill>
                  <a:schemeClr val="tx1"/>
                </a:solidFill>
                <a:effectLst/>
              </a:rPr>
              <a:t>Зміна розмірів і форми жовчного міхура</a:t>
            </a:r>
            <a:endParaRPr lang="uk-UA" sz="3600" dirty="0">
              <a:solidFill>
                <a:schemeClr val="tx1"/>
              </a:solidFill>
            </a:endParaRPr>
          </a:p>
        </p:txBody>
      </p:sp>
      <p:pic>
        <p:nvPicPr>
          <p:cNvPr id="46083" name="Picture 3" descr="D:\Наташа\Студенты\Для студентов\Фото-видео УЗИ\Желчн пуз буме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75" y="1773238"/>
            <a:ext cx="5916613" cy="443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850" y="260350"/>
            <a:ext cx="8909050" cy="6237288"/>
          </a:xfrm>
        </p:spPr>
        <p:txBody>
          <a:bodyPr/>
          <a:lstStyle/>
          <a:p>
            <a:pPr marL="609600" indent="-609600" algn="ctr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800" b="1" dirty="0" err="1" smtClean="0">
                <a:latin typeface="Times New Roman" pitchFamily="18" charset="0"/>
              </a:rPr>
              <a:t>Камені</a:t>
            </a:r>
            <a:r>
              <a:rPr lang="uk-UA" sz="4800" b="1" dirty="0" smtClean="0">
                <a:latin typeface="Times New Roman" pitchFamily="18" charset="0"/>
              </a:rPr>
              <a:t> в жовчному міхурі і протоках</a:t>
            </a:r>
            <a:endParaRPr lang="ru-RU" sz="3100" dirty="0">
              <a:solidFill>
                <a:srgbClr val="FFFF00"/>
              </a:solidFill>
            </a:endParaRPr>
          </a:p>
          <a:p>
            <a:pPr marL="609600" indent="-609600" algn="ctr" eaLnBrk="1" hangingPunct="1">
              <a:defRPr/>
            </a:pPr>
            <a:r>
              <a:rPr lang="ru-RU" sz="4000" dirty="0" err="1" smtClean="0">
                <a:solidFill>
                  <a:srgbClr val="FFFF00"/>
                </a:solidFill>
              </a:rPr>
              <a:t>Эхографія</a:t>
            </a:r>
            <a:r>
              <a:rPr lang="en-US" sz="4000" dirty="0" smtClean="0">
                <a:solidFill>
                  <a:srgbClr val="FFFF00"/>
                </a:solidFill>
              </a:rPr>
              <a:t>: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</a:rPr>
              <a:t>гіперехогенне</a:t>
            </a:r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</a:rPr>
              <a:t>вогнище</a:t>
            </a:r>
            <a:r>
              <a:rPr lang="ru-RU" sz="3600" dirty="0" smtClean="0">
                <a:solidFill>
                  <a:schemeClr val="tx1"/>
                </a:solidFill>
              </a:rPr>
              <a:t> </a:t>
            </a:r>
          </a:p>
          <a:p>
            <a:pPr marL="609600" indent="-609600" algn="ctr" eaLnBrk="1" hangingPunct="1">
              <a:defRPr/>
            </a:pPr>
            <a:r>
              <a:rPr lang="ru-RU" sz="3600" dirty="0">
                <a:solidFill>
                  <a:schemeClr val="tx1"/>
                </a:solidFill>
              </a:rPr>
              <a:t>з</a:t>
            </a:r>
            <a:r>
              <a:rPr lang="ru-RU" sz="3600" dirty="0" smtClean="0">
                <a:solidFill>
                  <a:schemeClr val="tx1"/>
                </a:solidFill>
              </a:rPr>
              <a:t> «</a:t>
            </a:r>
            <a:r>
              <a:rPr lang="ru-RU" sz="3600" dirty="0" err="1" smtClean="0">
                <a:solidFill>
                  <a:schemeClr val="tx1"/>
                </a:solidFill>
              </a:rPr>
              <a:t>доріжкою</a:t>
            </a:r>
            <a:r>
              <a:rPr lang="ru-RU" sz="3600" dirty="0" smtClean="0">
                <a:solidFill>
                  <a:schemeClr val="tx1"/>
                </a:solidFill>
              </a:rPr>
              <a:t>».</a:t>
            </a:r>
            <a:endParaRPr lang="en-US" sz="36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4000" dirty="0" smtClean="0">
                <a:solidFill>
                  <a:srgbClr val="FFFF00"/>
                </a:solidFill>
              </a:rPr>
              <a:t>    КТ</a:t>
            </a:r>
            <a:r>
              <a:rPr lang="ru-RU" sz="4000" dirty="0">
                <a:solidFill>
                  <a:srgbClr val="FFFF00"/>
                </a:solidFill>
              </a:rPr>
              <a:t>: </a:t>
            </a:r>
            <a:r>
              <a:rPr lang="ru-RU" sz="3600" dirty="0" err="1">
                <a:solidFill>
                  <a:schemeClr val="tx1"/>
                </a:solidFill>
              </a:rPr>
              <a:t>дозволяє</a:t>
            </a:r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3600" dirty="0" err="1">
                <a:solidFill>
                  <a:schemeClr val="tx1"/>
                </a:solidFill>
              </a:rPr>
              <a:t>діагностувати</a:t>
            </a:r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3600" dirty="0" err="1">
                <a:solidFill>
                  <a:schemeClr val="tx1"/>
                </a:solidFill>
              </a:rPr>
              <a:t>конкременти</a:t>
            </a:r>
            <a:r>
              <a:rPr lang="ru-RU" sz="3600" dirty="0">
                <a:solidFill>
                  <a:schemeClr val="tx1"/>
                </a:solidFill>
              </a:rPr>
              <a:t>, </a:t>
            </a:r>
            <a:r>
              <a:rPr lang="ru-RU" sz="3600" dirty="0" err="1">
                <a:solidFill>
                  <a:schemeClr val="tx1"/>
                </a:solidFill>
              </a:rPr>
              <a:t>що</a:t>
            </a:r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3600" dirty="0" err="1">
                <a:solidFill>
                  <a:schemeClr val="tx1"/>
                </a:solidFill>
              </a:rPr>
              <a:t>містять</a:t>
            </a:r>
            <a:r>
              <a:rPr lang="ru-RU" sz="3600" dirty="0">
                <a:solidFill>
                  <a:schemeClr val="tx1"/>
                </a:solidFill>
              </a:rPr>
              <a:t> в </a:t>
            </a:r>
            <a:r>
              <a:rPr lang="ru-RU" sz="3600" dirty="0" err="1">
                <a:solidFill>
                  <a:schemeClr val="tx1"/>
                </a:solidFill>
              </a:rPr>
              <a:t>своєму</a:t>
            </a:r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3600" dirty="0" err="1">
                <a:solidFill>
                  <a:schemeClr val="tx1"/>
                </a:solidFill>
              </a:rPr>
              <a:t>складі</a:t>
            </a:r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3600" dirty="0" err="1">
                <a:solidFill>
                  <a:schemeClr val="tx1"/>
                </a:solidFill>
              </a:rPr>
              <a:t>кальцій</a:t>
            </a:r>
            <a:r>
              <a:rPr lang="ru-RU" sz="3600" dirty="0">
                <a:solidFill>
                  <a:schemeClr val="tx1"/>
                </a:solidFill>
              </a:rPr>
              <a:t>; </a:t>
            </a:r>
            <a:r>
              <a:rPr lang="ru-RU" sz="3600" dirty="0" err="1">
                <a:solidFill>
                  <a:schemeClr val="tx1"/>
                </a:solidFill>
              </a:rPr>
              <a:t>якщо</a:t>
            </a:r>
            <a:r>
              <a:rPr lang="ru-RU" sz="3600" dirty="0">
                <a:solidFill>
                  <a:schemeClr val="tx1"/>
                </a:solidFill>
              </a:rPr>
              <a:t> ж </a:t>
            </a:r>
            <a:r>
              <a:rPr lang="ru-RU" sz="3600" dirty="0" err="1">
                <a:solidFill>
                  <a:schemeClr val="tx1"/>
                </a:solidFill>
              </a:rPr>
              <a:t>кальцій</a:t>
            </a:r>
            <a:r>
              <a:rPr lang="ru-RU" sz="3600" dirty="0">
                <a:solidFill>
                  <a:schemeClr val="tx1"/>
                </a:solidFill>
              </a:rPr>
              <a:t> в </a:t>
            </a:r>
            <a:r>
              <a:rPr lang="ru-RU" sz="3600" dirty="0" err="1">
                <a:solidFill>
                  <a:schemeClr val="tx1"/>
                </a:solidFill>
              </a:rPr>
              <a:t>каменях</a:t>
            </a:r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3600" dirty="0" err="1">
                <a:solidFill>
                  <a:schemeClr val="tx1"/>
                </a:solidFill>
              </a:rPr>
              <a:t>відсутня</a:t>
            </a:r>
            <a:r>
              <a:rPr lang="ru-RU" sz="3600" dirty="0">
                <a:solidFill>
                  <a:schemeClr val="tx1"/>
                </a:solidFill>
              </a:rPr>
              <a:t>, </a:t>
            </a:r>
            <a:r>
              <a:rPr lang="ru-RU" sz="3600" dirty="0" err="1">
                <a:solidFill>
                  <a:schemeClr val="tx1"/>
                </a:solidFill>
              </a:rPr>
              <a:t>неефективна</a:t>
            </a:r>
            <a:r>
              <a:rPr lang="ru-RU" sz="3600" dirty="0">
                <a:solidFill>
                  <a:schemeClr val="tx1"/>
                </a:solidFill>
              </a:rPr>
              <a:t>!</a:t>
            </a:r>
            <a:endParaRPr lang="uk-UA" dirty="0"/>
          </a:p>
          <a:p>
            <a:pPr marL="609600" indent="-609600" eaLnBrk="1" hangingPunct="1">
              <a:defRPr/>
            </a:pPr>
            <a:endParaRPr lang="ru-RU" b="1" dirty="0" smtClean="0">
              <a:latin typeface="Times New Roman" pitchFamily="18" charset="0"/>
            </a:endParaRPr>
          </a:p>
          <a:p>
            <a:pPr marL="609600" indent="-609600" eaLnBrk="1" hangingPunct="1">
              <a:defRPr/>
            </a:pPr>
            <a:endParaRPr lang="ru-RU" b="1" dirty="0" smtClean="0">
              <a:latin typeface="Times New Roman" pitchFamily="18" charset="0"/>
            </a:endParaRPr>
          </a:p>
          <a:p>
            <a:pPr marL="609600" indent="-609600" eaLnBrk="1" hangingPunct="1">
              <a:defRPr/>
            </a:pPr>
            <a:endParaRPr lang="ru-RU" b="1" dirty="0" smtClean="0">
              <a:latin typeface="Times New Roman" pitchFamily="18" charset="0"/>
            </a:endParaRPr>
          </a:p>
          <a:p>
            <a:pPr marL="609600" indent="-609600" eaLnBrk="1" hangingPunct="1">
              <a:defRPr/>
            </a:pPr>
            <a:endParaRPr lang="ru-RU" b="1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 descr="F:\Новая папка (2)\камень ЖП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835025"/>
            <a:ext cx="7596187" cy="607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3975"/>
            <a:ext cx="9144000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sz="5400" dirty="0" smtClean="0">
                <a:solidFill>
                  <a:srgbClr val="FFFF00"/>
                </a:solidFill>
              </a:rPr>
              <a:t> УЗД жовчного міхура</a:t>
            </a:r>
            <a:endParaRPr lang="uk-UA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D:\Наташа\Студенты\Для студентов\Фото-видео УЗИ\ЖКБ\211148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825" y="808038"/>
            <a:ext cx="7577138" cy="606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Прямоугольник 2"/>
          <p:cNvSpPr>
            <a:spLocks noChangeArrowheads="1"/>
          </p:cNvSpPr>
          <p:nvPr/>
        </p:nvSpPr>
        <p:spPr bwMode="auto">
          <a:xfrm>
            <a:off x="395288" y="692150"/>
            <a:ext cx="896461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dirty="0" smtClean="0"/>
              <a:t>Набряк </a:t>
            </a:r>
            <a:r>
              <a:rPr lang="ru-RU" altLang="ru-RU" sz="3200" dirty="0" err="1" smtClean="0"/>
              <a:t>стінки</a:t>
            </a:r>
            <a:r>
              <a:rPr lang="ru-RU" altLang="ru-RU" sz="3200" dirty="0" smtClean="0"/>
              <a:t>: </a:t>
            </a:r>
          </a:p>
          <a:p>
            <a:pPr eaLnBrk="1" hangingPunct="1"/>
            <a:r>
              <a:rPr lang="ru-RU" altLang="ru-RU" sz="3200" dirty="0" err="1" smtClean="0"/>
              <a:t>утовщення</a:t>
            </a:r>
            <a:r>
              <a:rPr lang="ru-RU" altLang="ru-RU" sz="3200" dirty="0" smtClean="0"/>
              <a:t>,</a:t>
            </a:r>
            <a:endParaRPr lang="ru-RU" altLang="ru-RU" sz="3200" dirty="0"/>
          </a:p>
          <a:p>
            <a:pPr eaLnBrk="1" hangingPunct="1"/>
            <a:r>
              <a:rPr lang="ru-RU" altLang="ru-RU" sz="3200" dirty="0" err="1"/>
              <a:t>багатошаровість</a:t>
            </a:r>
            <a:endParaRPr lang="uk-UA" altLang="ru-RU" sz="32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1471" y="0"/>
            <a:ext cx="6512511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 err="1" smtClean="0">
                <a:solidFill>
                  <a:schemeClr val="tx1"/>
                </a:solidFill>
              </a:rPr>
              <a:t>Холедохолітіаз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50179" name="Picture 3" descr="D:\Наташа\Студенты\Рентген для студ 3 курс\Картинки для лекций\ЖКТ\РХПГ холедохолитиаз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125788"/>
            <a:ext cx="3906838" cy="373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Прямоугольник 2"/>
          <p:cNvSpPr>
            <a:spLocks noChangeArrowheads="1"/>
          </p:cNvSpPr>
          <p:nvPr/>
        </p:nvSpPr>
        <p:spPr bwMode="auto">
          <a:xfrm>
            <a:off x="58738" y="4581525"/>
            <a:ext cx="58674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dirty="0">
                <a:solidFill>
                  <a:srgbClr val="FFFF00"/>
                </a:solidFill>
              </a:rPr>
              <a:t>Рентген. </a:t>
            </a:r>
            <a:r>
              <a:rPr lang="ru-RU" altLang="ru-RU" sz="2800" dirty="0" err="1" smtClean="0">
                <a:solidFill>
                  <a:srgbClr val="FFFF00"/>
                </a:solidFill>
              </a:rPr>
              <a:t>холангіографія</a:t>
            </a:r>
            <a:r>
              <a:rPr lang="ru-RU" altLang="ru-RU" sz="2800" dirty="0">
                <a:solidFill>
                  <a:srgbClr val="FFFF00"/>
                </a:solidFill>
              </a:rPr>
              <a:t>: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висока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інформативність</a:t>
            </a:r>
            <a:r>
              <a:rPr lang="ru-RU" altLang="ru-RU" sz="2800" dirty="0"/>
              <a:t> і </a:t>
            </a:r>
            <a:r>
              <a:rPr lang="ru-RU" altLang="ru-RU" sz="2800" dirty="0" err="1"/>
              <a:t>точність</a:t>
            </a:r>
            <a:r>
              <a:rPr lang="ru-RU" altLang="ru-RU" sz="2800" dirty="0"/>
              <a:t>, але </a:t>
            </a:r>
            <a:r>
              <a:rPr lang="ru-RU" altLang="ru-RU" sz="2800" dirty="0" err="1"/>
              <a:t>інвазивність</a:t>
            </a:r>
            <a:r>
              <a:rPr lang="ru-RU" altLang="ru-RU" sz="2800" dirty="0"/>
              <a:t>.</a:t>
            </a:r>
          </a:p>
          <a:p>
            <a:pPr eaLnBrk="1" hangingPunct="1"/>
            <a:r>
              <a:rPr lang="ru-RU" altLang="ru-RU" sz="2800" dirty="0" err="1"/>
              <a:t>Камені</a:t>
            </a:r>
            <a:r>
              <a:rPr lang="ru-RU" altLang="ru-RU" sz="2800" dirty="0"/>
              <a:t> - </a:t>
            </a:r>
            <a:r>
              <a:rPr lang="ru-RU" altLang="ru-RU" sz="2800" dirty="0" err="1"/>
              <a:t>дефекти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наповнення</a:t>
            </a:r>
            <a:r>
              <a:rPr lang="ru-RU" altLang="ru-RU" sz="2800" dirty="0"/>
              <a:t>.</a:t>
            </a:r>
            <a:endParaRPr lang="ru-RU" altLang="ru-RU" sz="2800" dirty="0"/>
          </a:p>
        </p:txBody>
      </p:sp>
      <p:sp>
        <p:nvSpPr>
          <p:cNvPr id="50181" name="Прямоугольник 5"/>
          <p:cNvSpPr>
            <a:spLocks noChangeArrowheads="1"/>
          </p:cNvSpPr>
          <p:nvPr/>
        </p:nvSpPr>
        <p:spPr bwMode="auto">
          <a:xfrm>
            <a:off x="3689350" y="1125538"/>
            <a:ext cx="5465763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dirty="0" smtClean="0">
                <a:solidFill>
                  <a:srgbClr val="FFFF00"/>
                </a:solidFill>
              </a:rPr>
              <a:t>МР-</a:t>
            </a:r>
            <a:r>
              <a:rPr lang="ru-RU" altLang="ru-RU" sz="2800" dirty="0" err="1" smtClean="0">
                <a:solidFill>
                  <a:srgbClr val="FFFF00"/>
                </a:solidFill>
              </a:rPr>
              <a:t>холангіопакреатографія</a:t>
            </a:r>
            <a:r>
              <a:rPr lang="ru-RU" altLang="ru-RU" sz="2800" dirty="0" smtClean="0"/>
              <a:t> </a:t>
            </a:r>
            <a:r>
              <a:rPr lang="ru-RU" altLang="ru-RU" sz="3200" dirty="0" err="1" smtClean="0"/>
              <a:t>неінвазивна</a:t>
            </a:r>
            <a:r>
              <a:rPr lang="ru-RU" altLang="ru-RU" sz="3200" dirty="0" smtClean="0"/>
              <a:t> </a:t>
            </a:r>
            <a:r>
              <a:rPr lang="ru-RU" altLang="ru-RU" sz="3200" dirty="0" err="1"/>
              <a:t>візуалізація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каменів</a:t>
            </a:r>
            <a:r>
              <a:rPr lang="ru-RU" altLang="ru-RU" sz="3200" dirty="0"/>
              <a:t> і стриктур </a:t>
            </a:r>
            <a:r>
              <a:rPr lang="ru-RU" altLang="ru-RU" sz="3200" dirty="0" err="1"/>
              <a:t>жовчних</a:t>
            </a:r>
            <a:r>
              <a:rPr lang="ru-RU" altLang="ru-RU" sz="3200" dirty="0"/>
              <a:t> проток.</a:t>
            </a:r>
            <a:endParaRPr lang="uk-UA" altLang="ru-RU" sz="2800" dirty="0"/>
          </a:p>
        </p:txBody>
      </p:sp>
      <p:pic>
        <p:nvPicPr>
          <p:cNvPr id="50182" name="Picture 2" descr="D:\Наташа\Студенты\Рентген для студ 3 курс\Картинки для лекций\ЖКТ\МРТ холангиография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50"/>
          <a:stretch>
            <a:fillRect/>
          </a:stretch>
        </p:blipFill>
        <p:spPr bwMode="auto">
          <a:xfrm>
            <a:off x="31750" y="620713"/>
            <a:ext cx="3657600" cy="377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60"/>
            <a:ext cx="9144000" cy="1143000"/>
          </a:xfrm>
        </p:spPr>
        <p:txBody>
          <a:bodyPr/>
          <a:lstStyle/>
          <a:p>
            <a:pPr marL="0" indent="0" algn="ctr">
              <a:buFont typeface="Georgia" panose="02040502050405020303" pitchFamily="18" charset="0"/>
              <a:buNone/>
              <a:defRPr/>
            </a:pPr>
            <a:r>
              <a:rPr lang="uk-UA" dirty="0" smtClean="0">
                <a:solidFill>
                  <a:srgbClr val="FFFF00"/>
                </a:solidFill>
              </a:rPr>
              <a:t>Комп'ютерна томографія </a:t>
            </a:r>
            <a:r>
              <a:rPr lang="uk-UA" sz="3200" dirty="0" smtClean="0">
                <a:solidFill>
                  <a:srgbClr val="FFFF00"/>
                </a:solidFill>
              </a:rPr>
              <a:t>Показання до КТ і МРТ ГПБС</a:t>
            </a:r>
            <a:endParaRPr lang="uk-UA" sz="3200" dirty="0">
              <a:solidFill>
                <a:srgbClr val="FFFF00"/>
              </a:solidFill>
            </a:endParaRPr>
          </a:p>
        </p:txBody>
      </p:sp>
      <p:sp>
        <p:nvSpPr>
          <p:cNvPr id="16387" name="Прямоугольник 3"/>
          <p:cNvSpPr>
            <a:spLocks noChangeArrowheads="1"/>
          </p:cNvSpPr>
          <p:nvPr/>
        </p:nvSpPr>
        <p:spPr bwMode="auto">
          <a:xfrm>
            <a:off x="68263" y="1143000"/>
            <a:ext cx="9144000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400" dirty="0" smtClean="0"/>
              <a:t>Діагностика (при неясній УЗ-картині):</a:t>
            </a:r>
          </a:p>
          <a:p>
            <a:pPr eaLnBrk="1" hangingPunct="1"/>
            <a:r>
              <a:rPr lang="uk-UA" altLang="ru-RU" sz="2400" dirty="0" smtClean="0"/>
              <a:t>1) кіст, доброякісних і злоякісних пухлин, їх диференційна діагностика, стадії, стан навколишніх тканин і органів;</a:t>
            </a:r>
          </a:p>
          <a:p>
            <a:pPr eaLnBrk="1" hangingPunct="1"/>
            <a:r>
              <a:rPr lang="uk-UA" altLang="ru-RU" sz="2400" dirty="0" smtClean="0"/>
              <a:t>2) метастазів при первинному пухлинному ураженні іншого органу;</a:t>
            </a:r>
          </a:p>
          <a:p>
            <a:pPr eaLnBrk="1" hangingPunct="1"/>
            <a:r>
              <a:rPr lang="uk-UA" altLang="ru-RU" sz="2400" dirty="0" smtClean="0"/>
              <a:t>3) дифузних уражень печінки (жировий </a:t>
            </a:r>
            <a:r>
              <a:rPr lang="uk-UA" altLang="ru-RU" sz="2400" dirty="0" err="1" smtClean="0"/>
              <a:t>гепатоз</a:t>
            </a:r>
            <a:r>
              <a:rPr lang="uk-UA" altLang="ru-RU" sz="2400" dirty="0" smtClean="0"/>
              <a:t>, гепатит, цироз);</a:t>
            </a:r>
          </a:p>
          <a:p>
            <a:pPr eaLnBrk="1" hangingPunct="1"/>
            <a:r>
              <a:rPr lang="uk-UA" altLang="ru-RU" sz="2400" dirty="0" smtClean="0"/>
              <a:t>4) встановлення причини механічної жовтяниці;</a:t>
            </a:r>
          </a:p>
          <a:p>
            <a:pPr eaLnBrk="1" hangingPunct="1"/>
            <a:r>
              <a:rPr lang="uk-UA" altLang="ru-RU" sz="2400" dirty="0" smtClean="0"/>
              <a:t>5) травма черевної порожнини;</a:t>
            </a:r>
          </a:p>
          <a:p>
            <a:pPr eaLnBrk="1" hangingPunct="1"/>
            <a:r>
              <a:rPr lang="uk-UA" altLang="ru-RU" sz="2400" dirty="0" smtClean="0"/>
              <a:t>6) панкреатит (гострий, хронічний) та його ускладнення - </a:t>
            </a:r>
            <a:r>
              <a:rPr lang="uk-UA" altLang="ru-RU" sz="2400" dirty="0" err="1" smtClean="0"/>
              <a:t>панкреонекроз</a:t>
            </a:r>
            <a:r>
              <a:rPr lang="uk-UA" altLang="ru-RU" sz="2400" dirty="0" smtClean="0"/>
              <a:t>, флегмона підшлункової залози, </a:t>
            </a:r>
            <a:r>
              <a:rPr lang="uk-UA" altLang="ru-RU" sz="2400" dirty="0" err="1" smtClean="0"/>
              <a:t>псевдокісти</a:t>
            </a:r>
            <a:r>
              <a:rPr lang="uk-UA" altLang="ru-RU" sz="2400" dirty="0" smtClean="0"/>
              <a:t>;</a:t>
            </a:r>
          </a:p>
          <a:p>
            <a:pPr eaLnBrk="1" hangingPunct="1"/>
            <a:r>
              <a:rPr lang="uk-UA" altLang="ru-RU" sz="2400" dirty="0" smtClean="0"/>
              <a:t>7) виявлення абсцесу;</a:t>
            </a:r>
          </a:p>
          <a:p>
            <a:pPr eaLnBrk="1" hangingPunct="1"/>
            <a:r>
              <a:rPr lang="uk-UA" altLang="ru-RU" sz="2400" dirty="0" smtClean="0"/>
              <a:t>8) судинних порушень - КТ, МР-ангіографія.</a:t>
            </a:r>
            <a:endParaRPr lang="uk-UA" altLang="ru-RU" sz="24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D:\Наташа\Студенты\Для студентов\100OLYMP\P51403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565400"/>
            <a:ext cx="6300787" cy="408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964488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sz="4400" dirty="0" smtClean="0">
                <a:solidFill>
                  <a:srgbClr val="FFFF00"/>
                </a:solidFill>
                <a:effectLst/>
              </a:rPr>
              <a:t>Дифузне ураження підшлункової залози</a:t>
            </a:r>
            <a:endParaRPr lang="uk-UA" sz="4400" dirty="0">
              <a:solidFill>
                <a:srgbClr val="FFFF00"/>
              </a:solidFill>
            </a:endParaRPr>
          </a:p>
        </p:txBody>
      </p:sp>
      <p:sp>
        <p:nvSpPr>
          <p:cNvPr id="51204" name="Прямоугольник 2"/>
          <p:cNvSpPr>
            <a:spLocks noChangeArrowheads="1"/>
          </p:cNvSpPr>
          <p:nvPr/>
        </p:nvSpPr>
        <p:spPr bwMode="auto">
          <a:xfrm>
            <a:off x="225425" y="1916113"/>
            <a:ext cx="889317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3200" dirty="0" smtClean="0"/>
              <a:t>виникає </a:t>
            </a:r>
            <a:r>
              <a:rPr lang="ru-RU" altLang="ru-RU" sz="3200" dirty="0"/>
              <a:t>при: </a:t>
            </a:r>
            <a:r>
              <a:rPr lang="ru-RU" altLang="ru-RU" sz="3200" dirty="0" err="1"/>
              <a:t>гострому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панкреатиті</a:t>
            </a:r>
            <a:r>
              <a:rPr lang="ru-RU" altLang="ru-RU" sz="3200" dirty="0"/>
              <a:t>,</a:t>
            </a:r>
          </a:p>
          <a:p>
            <a:pPr eaLnBrk="1" hangingPunct="1"/>
            <a:r>
              <a:rPr lang="ru-RU" altLang="ru-RU" sz="3200" dirty="0" err="1"/>
              <a:t>хронічному</a:t>
            </a:r>
            <a:endParaRPr lang="ru-RU" altLang="ru-RU" sz="3200" dirty="0"/>
          </a:p>
          <a:p>
            <a:pPr eaLnBrk="1" hangingPunct="1"/>
            <a:r>
              <a:rPr lang="ru-RU" altLang="ru-RU" sz="3200" dirty="0" err="1"/>
              <a:t>панкреатиті</a:t>
            </a:r>
            <a:r>
              <a:rPr lang="ru-RU" altLang="ru-RU" sz="3200" dirty="0"/>
              <a:t>,</a:t>
            </a:r>
          </a:p>
          <a:p>
            <a:pPr eaLnBrk="1" hangingPunct="1"/>
            <a:r>
              <a:rPr lang="ru-RU" altLang="ru-RU" sz="3200" dirty="0" err="1" smtClean="0"/>
              <a:t>жировій</a:t>
            </a:r>
            <a:endParaRPr lang="ru-RU" altLang="ru-RU" sz="3200" dirty="0"/>
          </a:p>
          <a:p>
            <a:pPr eaLnBrk="1" hangingPunct="1"/>
            <a:r>
              <a:rPr lang="ru-RU" altLang="ru-RU" sz="3200" dirty="0" err="1"/>
              <a:t>інфільтрації</a:t>
            </a:r>
            <a:r>
              <a:rPr lang="ru-RU" altLang="ru-RU" sz="3200" dirty="0"/>
              <a:t>.</a:t>
            </a:r>
            <a:endParaRPr lang="uk-UA" altLang="ru-RU" sz="32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8" descr="F:\УЗИ новое\ГБС\Киста селезенк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2" t="7381" r="8505" b="24104"/>
          <a:stretch>
            <a:fillRect/>
          </a:stretch>
        </p:blipFill>
        <p:spPr bwMode="auto">
          <a:xfrm>
            <a:off x="1306513" y="1052513"/>
            <a:ext cx="6524625" cy="456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350" y="0"/>
            <a:ext cx="9137650" cy="767715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en-US" sz="2400" dirty="0" smtClean="0">
                <a:solidFill>
                  <a:srgbClr val="FFCC99"/>
                </a:solidFill>
                <a:latin typeface="Times New Roman" pitchFamily="18" charset="0"/>
              </a:rPr>
              <a:t>                                             </a:t>
            </a:r>
            <a:endParaRPr lang="en-US" sz="2400" b="1" dirty="0" smtClean="0">
              <a:latin typeface="Times New Roman" pitchFamily="18" charset="0"/>
            </a:endParaRPr>
          </a:p>
          <a:p>
            <a:pPr algn="ctr" ea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200" dirty="0" err="1">
                <a:solidFill>
                  <a:schemeClr val="tx1"/>
                </a:solidFill>
              </a:rPr>
              <a:t>Розрив</a:t>
            </a:r>
            <a:r>
              <a:rPr lang="ru-RU" sz="5200" dirty="0">
                <a:solidFill>
                  <a:schemeClr val="tx1"/>
                </a:solidFill>
              </a:rPr>
              <a:t> паренхиматозного органу </a:t>
            </a:r>
            <a:r>
              <a:rPr lang="ru-RU" sz="5200" dirty="0" err="1">
                <a:solidFill>
                  <a:schemeClr val="tx1"/>
                </a:solidFill>
              </a:rPr>
              <a:t>черевної</a:t>
            </a:r>
            <a:r>
              <a:rPr lang="ru-RU" sz="5200" dirty="0">
                <a:solidFill>
                  <a:schemeClr val="tx1"/>
                </a:solidFill>
              </a:rPr>
              <a:t> </a:t>
            </a:r>
            <a:r>
              <a:rPr lang="ru-RU" sz="5200" dirty="0" err="1" smtClean="0">
                <a:solidFill>
                  <a:schemeClr val="tx1"/>
                </a:solidFill>
              </a:rPr>
              <a:t>порожнини</a:t>
            </a:r>
            <a:endParaRPr lang="ru-RU" sz="5200" dirty="0" smtClean="0">
              <a:solidFill>
                <a:schemeClr val="tx1"/>
              </a:solidFill>
            </a:endParaRPr>
          </a:p>
          <a:p>
            <a:pPr algn="ctr" ea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4700" dirty="0" smtClean="0">
              <a:solidFill>
                <a:srgbClr val="FFFF0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200" dirty="0" smtClean="0">
                <a:solidFill>
                  <a:srgbClr val="FFFF00"/>
                </a:solidFill>
              </a:rPr>
              <a:t>УЗД, КТ, МРТ </a:t>
            </a:r>
            <a:r>
              <a:rPr lang="ru-RU" sz="4100" dirty="0">
                <a:solidFill>
                  <a:schemeClr val="tx1"/>
                </a:solidFill>
              </a:rPr>
              <a:t>- </a:t>
            </a:r>
            <a:r>
              <a:rPr lang="ru-RU" sz="4100" dirty="0" err="1" smtClean="0">
                <a:solidFill>
                  <a:schemeClr val="tx1"/>
                </a:solidFill>
              </a:rPr>
              <a:t>вільна</a:t>
            </a:r>
            <a:r>
              <a:rPr lang="ru-RU" sz="4100" dirty="0" smtClean="0">
                <a:solidFill>
                  <a:schemeClr val="tx1"/>
                </a:solidFill>
              </a:rPr>
              <a:t> </a:t>
            </a:r>
            <a:r>
              <a:rPr lang="ru-RU" sz="4100" dirty="0" err="1">
                <a:solidFill>
                  <a:schemeClr val="tx1"/>
                </a:solidFill>
              </a:rPr>
              <a:t>рідина</a:t>
            </a:r>
            <a:r>
              <a:rPr lang="ru-RU" sz="4100" dirty="0">
                <a:solidFill>
                  <a:schemeClr val="tx1"/>
                </a:solidFill>
              </a:rPr>
              <a:t> в </a:t>
            </a:r>
            <a:r>
              <a:rPr lang="ru-RU" sz="4100" dirty="0" err="1">
                <a:solidFill>
                  <a:schemeClr val="tx1"/>
                </a:solidFill>
              </a:rPr>
              <a:t>черевній</a:t>
            </a:r>
            <a:r>
              <a:rPr lang="ru-RU" sz="4100" dirty="0">
                <a:solidFill>
                  <a:schemeClr val="tx1"/>
                </a:solidFill>
              </a:rPr>
              <a:t> </a:t>
            </a:r>
            <a:r>
              <a:rPr lang="ru-RU" sz="4100" dirty="0" err="1">
                <a:solidFill>
                  <a:schemeClr val="tx1"/>
                </a:solidFill>
              </a:rPr>
              <a:t>порожнині</a:t>
            </a:r>
            <a:r>
              <a:rPr lang="ru-RU" sz="4100" dirty="0">
                <a:solidFill>
                  <a:schemeClr val="tx1"/>
                </a:solidFill>
              </a:rPr>
              <a:t> - </a:t>
            </a:r>
            <a:r>
              <a:rPr lang="ru-RU" sz="4100" dirty="0" err="1">
                <a:solidFill>
                  <a:schemeClr val="tx1"/>
                </a:solidFill>
              </a:rPr>
              <a:t>можна</a:t>
            </a:r>
            <a:r>
              <a:rPr lang="ru-RU" sz="4100" dirty="0">
                <a:solidFill>
                  <a:schemeClr val="tx1"/>
                </a:solidFill>
              </a:rPr>
              <a:t> </a:t>
            </a:r>
            <a:r>
              <a:rPr lang="ru-RU" sz="4100" dirty="0" err="1">
                <a:solidFill>
                  <a:schemeClr val="tx1"/>
                </a:solidFill>
              </a:rPr>
              <a:t>оцінити</a:t>
            </a:r>
            <a:r>
              <a:rPr lang="ru-RU" sz="4100" dirty="0">
                <a:solidFill>
                  <a:schemeClr val="tx1"/>
                </a:solidFill>
              </a:rPr>
              <a:t> </a:t>
            </a:r>
            <a:r>
              <a:rPr lang="ru-RU" sz="4100" dirty="0" err="1">
                <a:solidFill>
                  <a:schemeClr val="tx1"/>
                </a:solidFill>
              </a:rPr>
              <a:t>кількість</a:t>
            </a:r>
            <a:r>
              <a:rPr lang="ru-RU" sz="4100" dirty="0">
                <a:solidFill>
                  <a:schemeClr val="tx1"/>
                </a:solidFill>
              </a:rPr>
              <a:t>, </a:t>
            </a:r>
            <a:r>
              <a:rPr lang="ru-RU" sz="4100" dirty="0" err="1">
                <a:solidFill>
                  <a:schemeClr val="tx1"/>
                </a:solidFill>
              </a:rPr>
              <a:t>порушення</a:t>
            </a:r>
            <a:r>
              <a:rPr lang="ru-RU" sz="4100" dirty="0">
                <a:solidFill>
                  <a:schemeClr val="tx1"/>
                </a:solidFill>
              </a:rPr>
              <a:t> </a:t>
            </a:r>
            <a:r>
              <a:rPr lang="ru-RU" sz="4100" dirty="0" err="1">
                <a:solidFill>
                  <a:schemeClr val="tx1"/>
                </a:solidFill>
              </a:rPr>
              <a:t>цілісності</a:t>
            </a:r>
            <a:r>
              <a:rPr lang="ru-RU" sz="4100" dirty="0">
                <a:solidFill>
                  <a:schemeClr val="tx1"/>
                </a:solidFill>
              </a:rPr>
              <a:t> органу, </a:t>
            </a:r>
            <a:r>
              <a:rPr lang="ru-RU" sz="4100" dirty="0" err="1">
                <a:solidFill>
                  <a:schemeClr val="tx1"/>
                </a:solidFill>
              </a:rPr>
              <a:t>субкапсулярні</a:t>
            </a:r>
            <a:r>
              <a:rPr lang="ru-RU" sz="4100" dirty="0">
                <a:solidFill>
                  <a:schemeClr val="tx1"/>
                </a:solidFill>
              </a:rPr>
              <a:t> і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100" dirty="0" err="1">
                <a:solidFill>
                  <a:schemeClr val="tx1"/>
                </a:solidFill>
              </a:rPr>
              <a:t>центральні</a:t>
            </a:r>
            <a:endParaRPr lang="ru-RU" sz="4100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100" dirty="0" err="1">
                <a:solidFill>
                  <a:schemeClr val="tx1"/>
                </a:solidFill>
              </a:rPr>
              <a:t>гематоми</a:t>
            </a:r>
            <a:r>
              <a:rPr lang="ru-RU" sz="4100" dirty="0">
                <a:solidFill>
                  <a:schemeClr val="tx1"/>
                </a:solidFill>
              </a:rPr>
              <a:t>, </a:t>
            </a:r>
            <a:r>
              <a:rPr lang="ru-RU" sz="4100" dirty="0" err="1">
                <a:solidFill>
                  <a:schemeClr val="tx1"/>
                </a:solidFill>
              </a:rPr>
              <a:t>розрив</a:t>
            </a:r>
            <a:endParaRPr lang="ru-RU" sz="4100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100" dirty="0" err="1">
                <a:solidFill>
                  <a:schemeClr val="tx1"/>
                </a:solidFill>
              </a:rPr>
              <a:t>капсули</a:t>
            </a:r>
            <a:r>
              <a:rPr lang="ru-RU" sz="4100" dirty="0">
                <a:solidFill>
                  <a:schemeClr val="tx1"/>
                </a:solidFill>
              </a:rPr>
              <a:t>, гематома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100" dirty="0">
                <a:solidFill>
                  <a:schemeClr val="tx1"/>
                </a:solidFill>
              </a:rPr>
              <a:t>в </a:t>
            </a:r>
            <a:r>
              <a:rPr lang="ru-RU" sz="4100" dirty="0" err="1">
                <a:solidFill>
                  <a:schemeClr val="tx1"/>
                </a:solidFill>
              </a:rPr>
              <a:t>оточуючих</a:t>
            </a:r>
            <a:r>
              <a:rPr lang="ru-RU" sz="4100" dirty="0">
                <a:solidFill>
                  <a:schemeClr val="tx1"/>
                </a:solidFill>
              </a:rPr>
              <a:t> тканинах.</a:t>
            </a:r>
            <a:endParaRPr lang="ru-RU" sz="2800" b="1" dirty="0" smtClean="0">
              <a:solidFill>
                <a:schemeClr val="tx1"/>
              </a:solidFill>
            </a:endParaRPr>
          </a:p>
          <a:p>
            <a:pPr algn="ctr" eaLnBrk="1" hangingPunct="1">
              <a:defRPr/>
            </a:pPr>
            <a:r>
              <a:rPr lang="en-US" sz="2400" b="1" dirty="0" smtClean="0">
                <a:latin typeface="Times New Roman" pitchFamily="18" charset="0"/>
              </a:rPr>
              <a:t> </a:t>
            </a:r>
          </a:p>
          <a:p>
            <a:pPr algn="ctr" eaLnBrk="1" hangingPunct="1">
              <a:defRPr/>
            </a:pPr>
            <a:endParaRPr lang="en-US" sz="2400" b="1" dirty="0" smtClean="0">
              <a:latin typeface="Times New Roman" pitchFamily="18" charset="0"/>
            </a:endParaRPr>
          </a:p>
        </p:txBody>
      </p:sp>
      <p:pic>
        <p:nvPicPr>
          <p:cNvPr id="53251" name="Picture 4" descr="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627563"/>
            <a:ext cx="3376613" cy="22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-24016"/>
            <a:ext cx="6511925" cy="1143000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Травми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селезінки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4275" name="Прямоугольник 2"/>
          <p:cNvSpPr>
            <a:spLocks noChangeArrowheads="1"/>
          </p:cNvSpPr>
          <p:nvPr/>
        </p:nvSpPr>
        <p:spPr bwMode="auto">
          <a:xfrm>
            <a:off x="22225" y="836613"/>
            <a:ext cx="9445625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ru-RU" altLang="ru-RU" sz="3200" dirty="0" err="1" smtClean="0">
                <a:solidFill>
                  <a:srgbClr val="FFFF00"/>
                </a:solidFill>
              </a:rPr>
              <a:t>Внутрішньоселезінкова</a:t>
            </a:r>
            <a:r>
              <a:rPr lang="ru-RU" altLang="ru-RU" sz="3200" dirty="0" smtClean="0">
                <a:solidFill>
                  <a:srgbClr val="FFFF00"/>
                </a:solidFill>
              </a:rPr>
              <a:t> </a:t>
            </a:r>
            <a:r>
              <a:rPr lang="ru-RU" altLang="ru-RU" sz="3200" dirty="0">
                <a:solidFill>
                  <a:srgbClr val="FFFF00"/>
                </a:solidFill>
              </a:rPr>
              <a:t>гематома</a:t>
            </a:r>
          </a:p>
          <a:p>
            <a:pPr eaLnBrk="1" hangingPunct="1">
              <a:lnSpc>
                <a:spcPct val="110000"/>
              </a:lnSpc>
            </a:pPr>
            <a:r>
              <a:rPr lang="ru-RU" altLang="ru-RU" sz="3200" dirty="0" err="1" smtClean="0">
                <a:solidFill>
                  <a:srgbClr val="FFFF00"/>
                </a:solidFill>
              </a:rPr>
              <a:t>Субкапсулярна</a:t>
            </a:r>
            <a:r>
              <a:rPr lang="ru-RU" altLang="ru-RU" sz="3200" dirty="0" smtClean="0">
                <a:solidFill>
                  <a:srgbClr val="FFFF00"/>
                </a:solidFill>
              </a:rPr>
              <a:t> </a:t>
            </a:r>
            <a:r>
              <a:rPr lang="ru-RU" altLang="ru-RU" sz="3200" dirty="0">
                <a:solidFill>
                  <a:srgbClr val="FFFF00"/>
                </a:solidFill>
              </a:rPr>
              <a:t>гематома</a:t>
            </a:r>
          </a:p>
          <a:p>
            <a:pPr eaLnBrk="1" hangingPunct="1">
              <a:lnSpc>
                <a:spcPct val="110000"/>
              </a:lnSpc>
            </a:pPr>
            <a:r>
              <a:rPr lang="ru-RU" altLang="ru-RU" sz="3200" dirty="0" err="1">
                <a:solidFill>
                  <a:srgbClr val="FFFF00"/>
                </a:solidFill>
              </a:rPr>
              <a:t>Розрив</a:t>
            </a:r>
            <a:r>
              <a:rPr lang="ru-RU" altLang="ru-RU" sz="3200" dirty="0">
                <a:solidFill>
                  <a:srgbClr val="FFFF00"/>
                </a:solidFill>
              </a:rPr>
              <a:t> </a:t>
            </a:r>
            <a:r>
              <a:rPr lang="ru-RU" altLang="ru-RU" sz="3200" dirty="0" err="1">
                <a:solidFill>
                  <a:srgbClr val="FFFF00"/>
                </a:solidFill>
              </a:rPr>
              <a:t>капсули</a:t>
            </a:r>
            <a:r>
              <a:rPr lang="ru-RU" altLang="ru-RU" sz="3200" dirty="0">
                <a:solidFill>
                  <a:srgbClr val="FFFF00"/>
                </a:solidFill>
              </a:rPr>
              <a:t> з </a:t>
            </a:r>
            <a:r>
              <a:rPr lang="ru-RU" altLang="ru-RU" sz="3200" dirty="0" err="1" smtClean="0">
                <a:solidFill>
                  <a:srgbClr val="FFFF00"/>
                </a:solidFill>
              </a:rPr>
              <a:t>периспленальною</a:t>
            </a:r>
            <a:r>
              <a:rPr lang="ru-RU" altLang="ru-RU" sz="3200" dirty="0" smtClean="0">
                <a:solidFill>
                  <a:srgbClr val="FFFF00"/>
                </a:solidFill>
              </a:rPr>
              <a:t> </a:t>
            </a:r>
            <a:r>
              <a:rPr lang="ru-RU" altLang="ru-RU" sz="3200" dirty="0">
                <a:solidFill>
                  <a:srgbClr val="FFFF00"/>
                </a:solidFill>
              </a:rPr>
              <a:t>гематомою</a:t>
            </a:r>
          </a:p>
          <a:p>
            <a:pPr eaLnBrk="1" hangingPunct="1">
              <a:lnSpc>
                <a:spcPct val="110000"/>
              </a:lnSpc>
            </a:pPr>
            <a:r>
              <a:rPr lang="ru-RU" altLang="ru-RU" sz="3200" dirty="0" err="1">
                <a:solidFill>
                  <a:srgbClr val="FFFF00"/>
                </a:solidFill>
              </a:rPr>
              <a:t>Повний</a:t>
            </a:r>
            <a:r>
              <a:rPr lang="ru-RU" altLang="ru-RU" sz="3200" dirty="0">
                <a:solidFill>
                  <a:srgbClr val="FFFF00"/>
                </a:solidFill>
              </a:rPr>
              <a:t> </a:t>
            </a:r>
            <a:r>
              <a:rPr lang="ru-RU" altLang="ru-RU" sz="3200" dirty="0" err="1">
                <a:solidFill>
                  <a:srgbClr val="FFFF00"/>
                </a:solidFill>
              </a:rPr>
              <a:t>розрив</a:t>
            </a:r>
            <a:r>
              <a:rPr lang="ru-RU" altLang="ru-RU" sz="3200" dirty="0">
                <a:solidFill>
                  <a:srgbClr val="FFFF00"/>
                </a:solidFill>
              </a:rPr>
              <a:t> </a:t>
            </a:r>
            <a:r>
              <a:rPr lang="ru-RU" altLang="ru-RU" sz="3200" dirty="0" err="1">
                <a:solidFill>
                  <a:srgbClr val="FFFF00"/>
                </a:solidFill>
              </a:rPr>
              <a:t>селезінки</a:t>
            </a:r>
            <a:endParaRPr lang="ru-RU" altLang="ru-RU" sz="3200" dirty="0">
              <a:solidFill>
                <a:srgbClr val="FFFF00"/>
              </a:solidFill>
            </a:endParaRPr>
          </a:p>
          <a:p>
            <a:pPr eaLnBrk="1" hangingPunct="1">
              <a:lnSpc>
                <a:spcPct val="110000"/>
              </a:lnSpc>
            </a:pPr>
            <a:r>
              <a:rPr lang="ru-RU" altLang="ru-RU" sz="3200" dirty="0" err="1">
                <a:solidFill>
                  <a:srgbClr val="FFFF00"/>
                </a:solidFill>
              </a:rPr>
              <a:t>Відрив</a:t>
            </a:r>
            <a:r>
              <a:rPr lang="ru-RU" altLang="ru-RU" sz="3200" dirty="0">
                <a:solidFill>
                  <a:srgbClr val="FFFF00"/>
                </a:solidFill>
              </a:rPr>
              <a:t> </a:t>
            </a:r>
            <a:r>
              <a:rPr lang="ru-RU" altLang="ru-RU" sz="3200" dirty="0" err="1">
                <a:solidFill>
                  <a:srgbClr val="FFFF00"/>
                </a:solidFill>
              </a:rPr>
              <a:t>судинної</a:t>
            </a:r>
            <a:r>
              <a:rPr lang="ru-RU" altLang="ru-RU" sz="3200" dirty="0">
                <a:solidFill>
                  <a:srgbClr val="FFFF00"/>
                </a:solidFill>
              </a:rPr>
              <a:t> </a:t>
            </a:r>
            <a:r>
              <a:rPr lang="ru-RU" altLang="ru-RU" sz="3200" dirty="0" err="1" smtClean="0">
                <a:solidFill>
                  <a:srgbClr val="FFFF00"/>
                </a:solidFill>
              </a:rPr>
              <a:t>ніжки</a:t>
            </a:r>
            <a:endParaRPr lang="ru-RU" altLang="ru-RU" sz="3200" dirty="0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110000"/>
              </a:lnSpc>
            </a:pPr>
            <a:r>
              <a:rPr lang="ru-RU" altLang="ru-RU" sz="4400" dirty="0" smtClean="0">
                <a:solidFill>
                  <a:srgbClr val="FFFFFF"/>
                </a:solidFill>
              </a:rPr>
              <a:t>     </a:t>
            </a:r>
            <a:r>
              <a:rPr lang="ru-RU" altLang="ru-RU" sz="4400" dirty="0" err="1" smtClean="0">
                <a:solidFill>
                  <a:srgbClr val="FFFFFF"/>
                </a:solidFill>
              </a:rPr>
              <a:t>Методи</a:t>
            </a:r>
            <a:r>
              <a:rPr lang="ru-RU" altLang="ru-RU" sz="4400" dirty="0" smtClean="0">
                <a:solidFill>
                  <a:srgbClr val="FFFFFF"/>
                </a:solidFill>
              </a:rPr>
              <a:t>:</a:t>
            </a:r>
            <a:r>
              <a:rPr lang="ru-RU" altLang="ru-RU" sz="4400" dirty="0" smtClean="0">
                <a:solidFill>
                  <a:srgbClr val="FFFF00"/>
                </a:solidFill>
              </a:rPr>
              <a:t>        УЗД, </a:t>
            </a:r>
            <a:r>
              <a:rPr lang="ru-RU" altLang="ru-RU" sz="4400" dirty="0">
                <a:solidFill>
                  <a:srgbClr val="FFFF00"/>
                </a:solidFill>
              </a:rPr>
              <a:t>КТ, МРТ</a:t>
            </a:r>
          </a:p>
          <a:p>
            <a:pPr eaLnBrk="1" hangingPunct="1">
              <a:lnSpc>
                <a:spcPct val="110000"/>
              </a:lnSpc>
            </a:pPr>
            <a:r>
              <a:rPr lang="ru-RU" altLang="ru-RU" sz="4400" dirty="0" err="1" smtClean="0">
                <a:solidFill>
                  <a:srgbClr val="FFFF00"/>
                </a:solidFill>
              </a:rPr>
              <a:t>Ангіографія</a:t>
            </a:r>
            <a:r>
              <a:rPr lang="ru-RU" altLang="ru-RU" sz="3200" dirty="0" smtClean="0">
                <a:solidFill>
                  <a:srgbClr val="FFFF00"/>
                </a:solidFill>
              </a:rPr>
              <a:t> </a:t>
            </a:r>
            <a:r>
              <a:rPr lang="ru-RU" altLang="ru-RU" sz="3200" dirty="0">
                <a:solidFill>
                  <a:srgbClr val="FFFFFF"/>
                </a:solidFill>
              </a:rPr>
              <a:t>- При </a:t>
            </a:r>
            <a:r>
              <a:rPr lang="ru-RU" altLang="ru-RU" sz="3200" dirty="0" err="1">
                <a:solidFill>
                  <a:srgbClr val="FFFFFF"/>
                </a:solidFill>
              </a:rPr>
              <a:t>розриві</a:t>
            </a:r>
            <a:r>
              <a:rPr lang="ru-RU" altLang="ru-RU" sz="3200" dirty="0">
                <a:solidFill>
                  <a:srgbClr val="FFFFFF"/>
                </a:solidFill>
              </a:rPr>
              <a:t> </a:t>
            </a:r>
            <a:r>
              <a:rPr lang="ru-RU" altLang="ru-RU" sz="3200" dirty="0" err="1">
                <a:solidFill>
                  <a:srgbClr val="FFFFFF"/>
                </a:solidFill>
              </a:rPr>
              <a:t>судинної</a:t>
            </a:r>
            <a:r>
              <a:rPr lang="ru-RU" altLang="ru-RU" sz="3200" dirty="0">
                <a:solidFill>
                  <a:srgbClr val="FFFFFF"/>
                </a:solidFill>
              </a:rPr>
              <a:t> </a:t>
            </a:r>
            <a:r>
              <a:rPr lang="ru-RU" altLang="ru-RU" sz="3200" dirty="0" err="1">
                <a:solidFill>
                  <a:srgbClr val="FFFFFF"/>
                </a:solidFill>
              </a:rPr>
              <a:t>ніжки</a:t>
            </a:r>
            <a:r>
              <a:rPr lang="ru-RU" altLang="ru-RU" sz="3200" dirty="0">
                <a:solidFill>
                  <a:srgbClr val="FFFFFF"/>
                </a:solidFill>
              </a:rPr>
              <a:t> + </a:t>
            </a:r>
            <a:r>
              <a:rPr lang="ru-RU" altLang="ru-RU" sz="3200" dirty="0" err="1">
                <a:solidFill>
                  <a:srgbClr val="FFFFFF"/>
                </a:solidFill>
              </a:rPr>
              <a:t>виконання</a:t>
            </a:r>
            <a:r>
              <a:rPr lang="ru-RU" altLang="ru-RU" sz="3200" dirty="0">
                <a:solidFill>
                  <a:srgbClr val="FFFFFF"/>
                </a:solidFill>
              </a:rPr>
              <a:t> </a:t>
            </a:r>
            <a:r>
              <a:rPr lang="ru-RU" altLang="ru-RU" sz="3200" dirty="0" err="1">
                <a:solidFill>
                  <a:srgbClr val="FFFFFF"/>
                </a:solidFill>
              </a:rPr>
              <a:t>емболізації</a:t>
            </a:r>
            <a:r>
              <a:rPr lang="ru-RU" altLang="ru-RU" sz="3200" dirty="0">
                <a:solidFill>
                  <a:srgbClr val="FFFFFF"/>
                </a:solidFill>
              </a:rPr>
              <a:t> </a:t>
            </a:r>
            <a:r>
              <a:rPr lang="ru-RU" altLang="ru-RU" sz="3200" dirty="0" err="1">
                <a:solidFill>
                  <a:srgbClr val="FFFFFF"/>
                </a:solidFill>
              </a:rPr>
              <a:t>селезінкової</a:t>
            </a:r>
            <a:r>
              <a:rPr lang="ru-RU" altLang="ru-RU" sz="3200" dirty="0">
                <a:solidFill>
                  <a:srgbClr val="FFFFFF"/>
                </a:solidFill>
              </a:rPr>
              <a:t> </a:t>
            </a:r>
            <a:r>
              <a:rPr lang="ru-RU" altLang="ru-RU" sz="3200" dirty="0" err="1">
                <a:solidFill>
                  <a:srgbClr val="FFFFFF"/>
                </a:solidFill>
              </a:rPr>
              <a:t>артерії</a:t>
            </a:r>
            <a:r>
              <a:rPr lang="ru-RU" altLang="ru-RU" sz="3200" dirty="0">
                <a:solidFill>
                  <a:srgbClr val="FFFFFF"/>
                </a:solidFill>
              </a:rPr>
              <a:t>.</a:t>
            </a:r>
            <a:endParaRPr lang="uk-UA" altLang="ru-RU" sz="32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" t="10083" r="14963" b="20152"/>
          <a:stretch>
            <a:fillRect/>
          </a:stretch>
        </p:blipFill>
        <p:spPr bwMode="auto">
          <a:xfrm>
            <a:off x="1089025" y="836613"/>
            <a:ext cx="7140575" cy="51831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4" name="Rectangle 8"/>
          <p:cNvSpPr>
            <a:spLocks noGrp="1" noChangeArrowheads="1"/>
          </p:cNvSpPr>
          <p:nvPr>
            <p:ph type="title"/>
          </p:nvPr>
        </p:nvSpPr>
        <p:spPr>
          <a:xfrm>
            <a:off x="1265238" y="131763"/>
            <a:ext cx="6511925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ru-RU" sz="3200" dirty="0" err="1" smtClean="0">
                <a:solidFill>
                  <a:srgbClr val="FFFF00"/>
                </a:solidFill>
                <a:effectLst/>
                <a:latin typeface="Arial" charset="0"/>
                <a:ea typeface="+mn-ea"/>
                <a:cs typeface="+mn-cs"/>
              </a:rPr>
              <a:t>Радіонуклідне</a:t>
            </a:r>
            <a:r>
              <a:rPr lang="ru-RU" sz="3200" dirty="0" smtClean="0">
                <a:solidFill>
                  <a:srgbClr val="FFFF00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effectLst/>
                <a:latin typeface="Arial" charset="0"/>
                <a:ea typeface="+mn-ea"/>
                <a:cs typeface="+mn-cs"/>
              </a:rPr>
              <a:t>дослідження</a:t>
            </a:r>
            <a:r>
              <a:rPr lang="ru-RU" sz="3200" dirty="0" smtClean="0">
                <a:solidFill>
                  <a:srgbClr val="FFFF00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effectLst/>
                <a:latin typeface="Arial" charset="0"/>
                <a:ea typeface="+mn-ea"/>
                <a:cs typeface="+mn-cs"/>
              </a:rPr>
              <a:t>печінки</a:t>
            </a:r>
            <a:r>
              <a:rPr lang="ru-RU" sz="3200" dirty="0" smtClean="0">
                <a:solidFill>
                  <a:srgbClr val="FFFF00"/>
                </a:solidFill>
                <a:effectLst/>
                <a:latin typeface="Arial" charset="0"/>
                <a:ea typeface="+mn-ea"/>
                <a:cs typeface="+mn-cs"/>
              </a:rPr>
              <a:t/>
            </a:r>
            <a:br>
              <a:rPr lang="ru-RU" sz="3200" dirty="0" smtClean="0">
                <a:solidFill>
                  <a:srgbClr val="FFFF00"/>
                </a:solidFill>
                <a:effectLst/>
                <a:latin typeface="Arial" charset="0"/>
                <a:ea typeface="+mn-ea"/>
                <a:cs typeface="+mn-cs"/>
              </a:rPr>
            </a:br>
            <a:endParaRPr lang="ru-RU" sz="3200" dirty="0" smtClean="0">
              <a:solidFill>
                <a:srgbClr val="FFFF00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56323" name="Text Box 11"/>
          <p:cNvSpPr txBox="1">
            <a:spLocks noChangeArrowheads="1"/>
          </p:cNvSpPr>
          <p:nvPr/>
        </p:nvSpPr>
        <p:spPr bwMode="auto">
          <a:xfrm>
            <a:off x="0" y="1285875"/>
            <a:ext cx="9144000" cy="30469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400" b="1" dirty="0" smtClean="0">
                <a:latin typeface="+mn-lt"/>
              </a:rPr>
              <a:t>  Г е п а т о с ц и н т </a:t>
            </a:r>
            <a:r>
              <a:rPr lang="ru-RU" sz="2400" b="1" dirty="0" smtClean="0">
                <a:latin typeface="+mn-lt"/>
              </a:rPr>
              <a:t>і </a:t>
            </a:r>
            <a:r>
              <a:rPr lang="ru-RU" sz="2400" b="1" dirty="0" smtClean="0">
                <a:latin typeface="+mn-lt"/>
              </a:rPr>
              <a:t>г р а ф </a:t>
            </a:r>
            <a:r>
              <a:rPr lang="ru-RU" sz="2400" b="1" dirty="0" smtClean="0">
                <a:latin typeface="+mn-lt"/>
              </a:rPr>
              <a:t>і </a:t>
            </a:r>
            <a:r>
              <a:rPr lang="ru-RU" sz="2400" b="1" dirty="0" smtClean="0">
                <a:latin typeface="+mn-lt"/>
              </a:rPr>
              <a:t>я </a:t>
            </a:r>
          </a:p>
          <a:p>
            <a:pPr algn="ctr" eaLnBrk="1" hangingPunct="1">
              <a:defRPr/>
            </a:pPr>
            <a:endParaRPr lang="ru-RU" sz="2400" b="1" dirty="0" smtClean="0">
              <a:latin typeface="+mn-lt"/>
            </a:endParaRPr>
          </a:p>
          <a:p>
            <a:pPr eaLnBrk="1" hangingPunct="1">
              <a:buFontTx/>
              <a:buChar char="•"/>
              <a:defRPr/>
            </a:pPr>
            <a:r>
              <a:rPr lang="ru-RU" sz="2400" b="1" dirty="0" smtClean="0">
                <a:latin typeface="+mn-lt"/>
              </a:rPr>
              <a:t>  </a:t>
            </a:r>
            <a:r>
              <a:rPr lang="ru-RU" sz="2400" b="1" dirty="0" err="1" smtClean="0">
                <a:latin typeface="+mn-lt"/>
              </a:rPr>
              <a:t>положення</a:t>
            </a:r>
            <a:r>
              <a:rPr lang="ru-RU" sz="2400" b="1" dirty="0">
                <a:latin typeface="+mn-lt"/>
              </a:rPr>
              <a:t>, форма, </a:t>
            </a:r>
            <a:r>
              <a:rPr lang="ru-RU" sz="2400" b="1" dirty="0" err="1">
                <a:latin typeface="+mn-lt"/>
              </a:rPr>
              <a:t>розміри</a:t>
            </a:r>
            <a:r>
              <a:rPr lang="ru-RU" sz="2400" b="1" dirty="0">
                <a:latin typeface="+mn-lt"/>
              </a:rPr>
              <a:t>, </a:t>
            </a:r>
            <a:r>
              <a:rPr lang="ru-RU" sz="2400" b="1" dirty="0" err="1">
                <a:latin typeface="+mn-lt"/>
              </a:rPr>
              <a:t>контури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печінки</a:t>
            </a:r>
            <a:r>
              <a:rPr lang="ru-RU" sz="2400" b="1" dirty="0">
                <a:latin typeface="+mn-lt"/>
              </a:rPr>
              <a:t>, </a:t>
            </a:r>
            <a:r>
              <a:rPr lang="ru-RU" sz="2400" b="1" dirty="0" err="1">
                <a:latin typeface="+mn-lt"/>
              </a:rPr>
              <a:t>селезінки</a:t>
            </a:r>
            <a:endParaRPr lang="ru-RU" sz="2400" b="1" dirty="0">
              <a:latin typeface="+mn-lt"/>
            </a:endParaRPr>
          </a:p>
          <a:p>
            <a:pPr eaLnBrk="1" hangingPunct="1">
              <a:buFontTx/>
              <a:buChar char="•"/>
              <a:defRPr/>
            </a:pPr>
            <a:r>
              <a:rPr lang="ru-RU" sz="2400" b="1" dirty="0">
                <a:latin typeface="+mn-lt"/>
              </a:rPr>
              <a:t>  </a:t>
            </a:r>
            <a:r>
              <a:rPr lang="ru-RU" sz="2400" b="1" dirty="0" err="1">
                <a:latin typeface="+mn-lt"/>
              </a:rPr>
              <a:t>локалізація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ділянки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smtClean="0">
                <a:latin typeface="+mn-lt"/>
              </a:rPr>
              <a:t>(-нок) </a:t>
            </a:r>
            <a:r>
              <a:rPr lang="ru-RU" sz="2400" b="1" dirty="0" err="1">
                <a:latin typeface="+mn-lt"/>
              </a:rPr>
              <a:t>ураження</a:t>
            </a:r>
            <a:r>
              <a:rPr lang="ru-RU" sz="2400" b="1" dirty="0">
                <a:latin typeface="+mn-lt"/>
              </a:rPr>
              <a:t>, </a:t>
            </a:r>
            <a:r>
              <a:rPr lang="ru-RU" sz="2400" b="1" dirty="0" err="1">
                <a:latin typeface="+mn-lt"/>
              </a:rPr>
              <a:t>їх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кількість</a:t>
            </a:r>
            <a:r>
              <a:rPr lang="ru-RU" sz="2400" b="1" dirty="0">
                <a:latin typeface="+mn-lt"/>
              </a:rPr>
              <a:t>,</a:t>
            </a:r>
          </a:p>
          <a:p>
            <a:pPr eaLnBrk="1" hangingPunct="1">
              <a:buFontTx/>
              <a:buChar char="•"/>
              <a:defRPr/>
            </a:pPr>
            <a:r>
              <a:rPr lang="ru-RU" sz="2400" b="1" dirty="0">
                <a:latin typeface="+mn-lt"/>
              </a:rPr>
              <a:t>  форма, </a:t>
            </a:r>
            <a:r>
              <a:rPr lang="ru-RU" sz="2400" b="1" dirty="0" err="1">
                <a:latin typeface="+mn-lt"/>
              </a:rPr>
              <a:t>розміри</a:t>
            </a:r>
            <a:r>
              <a:rPr lang="ru-RU" sz="2400" b="1" dirty="0">
                <a:latin typeface="+mn-lt"/>
              </a:rPr>
              <a:t>, </a:t>
            </a:r>
            <a:r>
              <a:rPr lang="ru-RU" sz="2400" b="1" dirty="0" err="1">
                <a:latin typeface="+mn-lt"/>
              </a:rPr>
              <a:t>контури</a:t>
            </a:r>
            <a:r>
              <a:rPr lang="ru-RU" sz="2400" b="1" dirty="0">
                <a:latin typeface="+mn-lt"/>
              </a:rPr>
              <a:t>,</a:t>
            </a:r>
          </a:p>
          <a:p>
            <a:pPr eaLnBrk="1" hangingPunct="1">
              <a:buFontTx/>
              <a:buChar char="•"/>
              <a:defRPr/>
            </a:pPr>
            <a:r>
              <a:rPr lang="ru-RU" sz="2400" b="1" dirty="0">
                <a:latin typeface="+mn-lt"/>
              </a:rPr>
              <a:t>  </a:t>
            </a:r>
            <a:r>
              <a:rPr lang="ru-RU" sz="2400" b="1" dirty="0" err="1">
                <a:latin typeface="+mn-lt"/>
              </a:rPr>
              <a:t>ступінь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накопичення</a:t>
            </a:r>
            <a:r>
              <a:rPr lang="ru-RU" sz="2400" b="1" dirty="0">
                <a:latin typeface="+mn-lt"/>
              </a:rPr>
              <a:t> РФП (</a:t>
            </a:r>
            <a:r>
              <a:rPr lang="ru-RU" sz="2400" b="1" dirty="0" err="1">
                <a:latin typeface="+mn-lt"/>
              </a:rPr>
              <a:t>звичайна</a:t>
            </a:r>
            <a:r>
              <a:rPr lang="ru-RU" sz="2400" b="1" dirty="0">
                <a:latin typeface="+mn-lt"/>
              </a:rPr>
              <a:t>, </a:t>
            </a:r>
            <a:r>
              <a:rPr lang="ru-RU" sz="2400" b="1" dirty="0" err="1">
                <a:latin typeface="+mn-lt"/>
              </a:rPr>
              <a:t>підвищена</a:t>
            </a:r>
            <a:r>
              <a:rPr lang="ru-RU" sz="2400" b="1" dirty="0">
                <a:latin typeface="+mn-lt"/>
              </a:rPr>
              <a:t>, </a:t>
            </a:r>
            <a:r>
              <a:rPr lang="ru-RU" sz="2400" b="1" dirty="0" err="1">
                <a:latin typeface="+mn-lt"/>
              </a:rPr>
              <a:t>знижена</a:t>
            </a:r>
            <a:r>
              <a:rPr lang="ru-RU" sz="2400" b="1" dirty="0">
                <a:latin typeface="+mn-lt"/>
              </a:rPr>
              <a:t>),</a:t>
            </a:r>
          </a:p>
          <a:p>
            <a:pPr eaLnBrk="1" hangingPunct="1">
              <a:buFontTx/>
              <a:buChar char="•"/>
              <a:defRPr/>
            </a:pPr>
            <a:r>
              <a:rPr lang="ru-RU" sz="2400" b="1" dirty="0">
                <a:latin typeface="+mn-lt"/>
              </a:rPr>
              <a:t>  характер </a:t>
            </a:r>
            <a:r>
              <a:rPr lang="ru-RU" sz="2400" b="1" dirty="0" err="1">
                <a:latin typeface="+mn-lt"/>
              </a:rPr>
              <a:t>накопичення</a:t>
            </a:r>
            <a:r>
              <a:rPr lang="ru-RU" sz="2400" b="1" dirty="0">
                <a:latin typeface="+mn-lt"/>
              </a:rPr>
              <a:t> РФП (структура).</a:t>
            </a:r>
            <a:endParaRPr lang="ru-RU" sz="2400" b="1" dirty="0" smtClean="0">
              <a:latin typeface="+mn-lt"/>
            </a:endParaRPr>
          </a:p>
        </p:txBody>
      </p:sp>
      <p:sp>
        <p:nvSpPr>
          <p:cNvPr id="56324" name="Text Box 14"/>
          <p:cNvSpPr txBox="1">
            <a:spLocks noChangeArrowheads="1"/>
          </p:cNvSpPr>
          <p:nvPr/>
        </p:nvSpPr>
        <p:spPr bwMode="auto">
          <a:xfrm>
            <a:off x="2051050" y="2924175"/>
            <a:ext cx="18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uk-UA" altLang="ru-RU" sz="1200" b="1">
              <a:solidFill>
                <a:srgbClr val="003300"/>
              </a:solidFill>
              <a:latin typeface="Tahoma" panose="020B0604030504040204" pitchFamily="34" charset="0"/>
            </a:endParaRPr>
          </a:p>
        </p:txBody>
      </p:sp>
      <p:pic>
        <p:nvPicPr>
          <p:cNvPr id="56325" name="Picture 44" descr="отд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4300" y="4702175"/>
            <a:ext cx="4259263" cy="20875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57" descr="7печень_1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7400" y="2852738"/>
            <a:ext cx="3719513" cy="3559175"/>
          </a:xfrm>
        </p:spPr>
      </p:pic>
      <p:sp>
        <p:nvSpPr>
          <p:cNvPr id="57347" name="Text Box 16"/>
          <p:cNvSpPr txBox="1">
            <a:spLocks noChangeArrowheads="1"/>
          </p:cNvSpPr>
          <p:nvPr/>
        </p:nvSpPr>
        <p:spPr bwMode="auto">
          <a:xfrm>
            <a:off x="250825" y="214313"/>
            <a:ext cx="8497888" cy="2246312"/>
          </a:xfrm>
          <a:prstGeom prst="rect">
            <a:avLst/>
          </a:prstGeom>
          <a:noFill/>
          <a:ln w="9525" algn="ctr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 err="1">
                <a:latin typeface="Arial" panose="020B0604020202020204" pitchFamily="34" charset="0"/>
              </a:rPr>
              <a:t>Осередкове</a:t>
            </a:r>
            <a:r>
              <a:rPr lang="ru-RU" altLang="ru-RU" sz="2800" b="1" dirty="0">
                <a:latin typeface="Arial" panose="020B0604020202020204" pitchFamily="34" charset="0"/>
              </a:rPr>
              <a:t> </a:t>
            </a:r>
            <a:r>
              <a:rPr lang="ru-RU" altLang="ru-RU" sz="2800" b="1" dirty="0" err="1">
                <a:latin typeface="Arial" panose="020B0604020202020204" pitchFamily="34" charset="0"/>
              </a:rPr>
              <a:t>зниження</a:t>
            </a:r>
            <a:r>
              <a:rPr lang="ru-RU" altLang="ru-RU" sz="2800" b="1" dirty="0">
                <a:latin typeface="Arial" panose="020B0604020202020204" pitchFamily="34" charset="0"/>
              </a:rPr>
              <a:t> </a:t>
            </a:r>
            <a:r>
              <a:rPr lang="ru-RU" altLang="ru-RU" sz="2800" b="1" dirty="0" err="1">
                <a:latin typeface="Arial" panose="020B0604020202020204" pitchFamily="34" charset="0"/>
              </a:rPr>
              <a:t>накопичення</a:t>
            </a:r>
            <a:r>
              <a:rPr lang="ru-RU" altLang="ru-RU" sz="2800" b="1" dirty="0">
                <a:latin typeface="Arial" panose="020B0604020202020204" pitchFamily="34" charset="0"/>
              </a:rPr>
              <a:t> РФП - «</a:t>
            </a:r>
            <a:r>
              <a:rPr lang="ru-RU" altLang="ru-RU" sz="2800" b="1" dirty="0" err="1" smtClean="0">
                <a:latin typeface="Arial" panose="020B0604020202020204" pitchFamily="34" charset="0"/>
              </a:rPr>
              <a:t>холодне</a:t>
            </a:r>
            <a:r>
              <a:rPr lang="ru-RU" altLang="ru-RU" sz="2800" b="1" dirty="0" smtClean="0">
                <a:latin typeface="Arial" panose="020B0604020202020204" pitchFamily="34" charset="0"/>
              </a:rPr>
              <a:t> </a:t>
            </a:r>
            <a:r>
              <a:rPr lang="ru-RU" altLang="ru-RU" sz="2800" b="1" dirty="0" err="1">
                <a:latin typeface="Arial" panose="020B0604020202020204" pitchFamily="34" charset="0"/>
              </a:rPr>
              <a:t>вогнище</a:t>
            </a:r>
            <a:r>
              <a:rPr lang="ru-RU" altLang="ru-RU" sz="2800" b="1" dirty="0">
                <a:latin typeface="Arial" panose="020B0604020202020204" pitchFamily="34" charset="0"/>
              </a:rPr>
              <a:t>».</a:t>
            </a:r>
          </a:p>
          <a:p>
            <a:pPr eaLnBrk="1" hangingPunct="1"/>
            <a:r>
              <a:rPr lang="ru-RU" altLang="ru-RU" sz="2800" b="1" dirty="0" err="1">
                <a:latin typeface="Arial" panose="020B0604020202020204" pitchFamily="34" charset="0"/>
              </a:rPr>
              <a:t>Вогнищева</a:t>
            </a:r>
            <a:r>
              <a:rPr lang="ru-RU" altLang="ru-RU" sz="2800" b="1" dirty="0">
                <a:latin typeface="Arial" panose="020B0604020202020204" pitchFamily="34" charset="0"/>
              </a:rPr>
              <a:t> </a:t>
            </a:r>
            <a:r>
              <a:rPr lang="ru-RU" altLang="ru-RU" sz="2800" b="1" dirty="0" err="1">
                <a:latin typeface="Arial" panose="020B0604020202020204" pitchFamily="34" charset="0"/>
              </a:rPr>
              <a:t>патологія</a:t>
            </a:r>
            <a:r>
              <a:rPr lang="ru-RU" altLang="ru-RU" sz="2800" b="1" dirty="0">
                <a:latin typeface="Arial" panose="020B0604020202020204" pitchFamily="34" charset="0"/>
              </a:rPr>
              <a:t> </a:t>
            </a:r>
            <a:r>
              <a:rPr lang="ru-RU" altLang="ru-RU" sz="2800" b="1" dirty="0" err="1">
                <a:latin typeface="Arial" panose="020B0604020202020204" pitchFamily="34" charset="0"/>
              </a:rPr>
              <a:t>печінки</a:t>
            </a:r>
            <a:r>
              <a:rPr lang="ru-RU" altLang="ru-RU" sz="2800" b="1" dirty="0">
                <a:latin typeface="Arial" panose="020B0604020202020204" pitchFamily="34" charset="0"/>
              </a:rPr>
              <a:t> з </a:t>
            </a:r>
            <a:r>
              <a:rPr lang="ru-RU" altLang="ru-RU" sz="2800" b="1" dirty="0" err="1">
                <a:latin typeface="Arial" panose="020B0604020202020204" pitchFamily="34" charset="0"/>
              </a:rPr>
              <a:t>деструкцією</a:t>
            </a:r>
            <a:r>
              <a:rPr lang="ru-RU" altLang="ru-RU" sz="2800" b="1" dirty="0">
                <a:latin typeface="Arial" panose="020B0604020202020204" pitchFamily="34" charset="0"/>
              </a:rPr>
              <a:t> </a:t>
            </a:r>
            <a:r>
              <a:rPr lang="ru-RU" altLang="ru-RU" sz="2800" b="1" dirty="0" err="1">
                <a:latin typeface="Arial" panose="020B0604020202020204" pitchFamily="34" charset="0"/>
              </a:rPr>
              <a:t>паренхіми</a:t>
            </a:r>
            <a:r>
              <a:rPr lang="ru-RU" altLang="ru-RU" sz="2800" b="1" dirty="0">
                <a:latin typeface="Arial" panose="020B0604020202020204" pitchFamily="34" charset="0"/>
              </a:rPr>
              <a:t> - </a:t>
            </a:r>
            <a:r>
              <a:rPr lang="ru-RU" altLang="ru-RU" sz="2800" b="1" dirty="0" err="1">
                <a:latin typeface="Arial" panose="020B0604020202020204" pitchFamily="34" charset="0"/>
              </a:rPr>
              <a:t>об'ємне</a:t>
            </a:r>
            <a:r>
              <a:rPr lang="ru-RU" altLang="ru-RU" sz="2800" b="1" dirty="0">
                <a:latin typeface="Arial" panose="020B0604020202020204" pitchFamily="34" charset="0"/>
              </a:rPr>
              <a:t> </a:t>
            </a:r>
            <a:r>
              <a:rPr lang="ru-RU" altLang="ru-RU" sz="2800" b="1" dirty="0" err="1">
                <a:latin typeface="Arial" panose="020B0604020202020204" pitchFamily="34" charset="0"/>
              </a:rPr>
              <a:t>утворення</a:t>
            </a:r>
            <a:r>
              <a:rPr lang="ru-RU" altLang="ru-RU" sz="2800" b="1" dirty="0">
                <a:latin typeface="Arial" panose="020B0604020202020204" pitchFamily="34" charset="0"/>
              </a:rPr>
              <a:t> (</a:t>
            </a:r>
            <a:r>
              <a:rPr lang="ru-RU" altLang="ru-RU" sz="2800" b="1" dirty="0" err="1">
                <a:latin typeface="Arial" panose="020B0604020202020204" pitchFamily="34" charset="0"/>
              </a:rPr>
              <a:t>пухлина</a:t>
            </a:r>
            <a:r>
              <a:rPr lang="ru-RU" altLang="ru-RU" sz="2800" b="1" dirty="0">
                <a:latin typeface="Arial" panose="020B0604020202020204" pitchFamily="34" charset="0"/>
              </a:rPr>
              <a:t>, метастаз, </a:t>
            </a:r>
            <a:r>
              <a:rPr lang="ru-RU" altLang="ru-RU" sz="2800" b="1" dirty="0" err="1">
                <a:latin typeface="Arial" panose="020B0604020202020204" pitchFamily="34" charset="0"/>
              </a:rPr>
              <a:t>кіста</a:t>
            </a:r>
            <a:r>
              <a:rPr lang="ru-RU" altLang="ru-RU" sz="2800" b="1" dirty="0">
                <a:latin typeface="Arial" panose="020B0604020202020204" pitchFamily="34" charset="0"/>
              </a:rPr>
              <a:t>).</a:t>
            </a:r>
            <a:endParaRPr lang="ru-RU" altLang="ru-RU" sz="2800" b="1" dirty="0">
              <a:latin typeface="Arial" panose="020B0604020202020204" pitchFamily="34" charset="0"/>
            </a:endParaRPr>
          </a:p>
        </p:txBody>
      </p:sp>
      <p:sp>
        <p:nvSpPr>
          <p:cNvPr id="57348" name="Text Box 23"/>
          <p:cNvSpPr txBox="1">
            <a:spLocks noChangeArrowheads="1"/>
          </p:cNvSpPr>
          <p:nvPr/>
        </p:nvSpPr>
        <p:spPr bwMode="auto">
          <a:xfrm>
            <a:off x="6300788" y="1412875"/>
            <a:ext cx="18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uk-UA" altLang="ru-RU" sz="1200" b="1">
              <a:solidFill>
                <a:srgbClr val="003300"/>
              </a:solidFill>
              <a:latin typeface="Arial" panose="020B0604020202020204" pitchFamily="34" charset="0"/>
            </a:endParaRPr>
          </a:p>
        </p:txBody>
      </p:sp>
      <p:sp>
        <p:nvSpPr>
          <p:cNvPr id="99381" name="Line 53"/>
          <p:cNvSpPr>
            <a:spLocks noChangeShapeType="1"/>
          </p:cNvSpPr>
          <p:nvPr/>
        </p:nvSpPr>
        <p:spPr bwMode="auto">
          <a:xfrm flipH="1">
            <a:off x="2868613" y="3787775"/>
            <a:ext cx="152400" cy="417513"/>
          </a:xfrm>
          <a:prstGeom prst="line">
            <a:avLst/>
          </a:prstGeom>
          <a:noFill/>
          <a:ln w="9525">
            <a:solidFill>
              <a:srgbClr val="003300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99384" name="Line 56"/>
          <p:cNvSpPr>
            <a:spLocks noChangeShapeType="1"/>
          </p:cNvSpPr>
          <p:nvPr/>
        </p:nvSpPr>
        <p:spPr bwMode="auto">
          <a:xfrm flipH="1">
            <a:off x="6300788" y="3284538"/>
            <a:ext cx="287337" cy="73025"/>
          </a:xfrm>
          <a:prstGeom prst="line">
            <a:avLst/>
          </a:prstGeom>
          <a:noFill/>
          <a:ln w="9525">
            <a:solidFill>
              <a:srgbClr val="003300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57351" name="Picture 4" descr="codonic1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80063" y="2276475"/>
            <a:ext cx="2876550" cy="4187825"/>
          </a:xfr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7" descr="codonic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9700" y="2058988"/>
            <a:ext cx="3375025" cy="4337050"/>
          </a:xfrm>
        </p:spPr>
      </p:pic>
      <p:sp>
        <p:nvSpPr>
          <p:cNvPr id="574474" name="Text Box 10"/>
          <p:cNvSpPr txBox="1">
            <a:spLocks noChangeArrowheads="1"/>
          </p:cNvSpPr>
          <p:nvPr/>
        </p:nvSpPr>
        <p:spPr bwMode="auto">
          <a:xfrm>
            <a:off x="3071813" y="6000750"/>
            <a:ext cx="1890261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Метастази</a:t>
            </a:r>
            <a:endParaRPr lang="ru-RU" sz="280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58372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205038"/>
            <a:ext cx="3098800" cy="387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Прямоугольник 11"/>
          <p:cNvSpPr>
            <a:spLocks noChangeArrowheads="1"/>
          </p:cNvSpPr>
          <p:nvPr/>
        </p:nvSpPr>
        <p:spPr bwMode="auto">
          <a:xfrm>
            <a:off x="214313" y="214313"/>
            <a:ext cx="8929687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 dirty="0" err="1">
                <a:latin typeface="Arial" panose="020B0604020202020204" pitchFamily="34" charset="0"/>
              </a:rPr>
              <a:t>Осередкове</a:t>
            </a:r>
            <a:r>
              <a:rPr lang="ru-RU" altLang="ru-RU" sz="2800" b="1" dirty="0">
                <a:latin typeface="Arial" panose="020B0604020202020204" pitchFamily="34" charset="0"/>
              </a:rPr>
              <a:t> </a:t>
            </a:r>
            <a:r>
              <a:rPr lang="ru-RU" altLang="ru-RU" sz="2800" b="1" dirty="0" err="1">
                <a:latin typeface="Arial" panose="020B0604020202020204" pitchFamily="34" charset="0"/>
              </a:rPr>
              <a:t>підвищення</a:t>
            </a:r>
            <a:r>
              <a:rPr lang="ru-RU" altLang="ru-RU" sz="2800" b="1" dirty="0">
                <a:latin typeface="Arial" panose="020B0604020202020204" pitchFamily="34" charset="0"/>
              </a:rPr>
              <a:t> </a:t>
            </a:r>
            <a:r>
              <a:rPr lang="ru-RU" altLang="ru-RU" sz="2800" b="1" dirty="0" err="1">
                <a:latin typeface="Arial" panose="020B0604020202020204" pitchFamily="34" charset="0"/>
              </a:rPr>
              <a:t>накопичення</a:t>
            </a:r>
            <a:r>
              <a:rPr lang="ru-RU" altLang="ru-RU" sz="2800" b="1" dirty="0">
                <a:latin typeface="Arial" panose="020B0604020202020204" pitchFamily="34" charset="0"/>
              </a:rPr>
              <a:t> РФП -</a:t>
            </a:r>
          </a:p>
          <a:p>
            <a:pPr algn="ctr" eaLnBrk="1" hangingPunct="1"/>
            <a:r>
              <a:rPr lang="ru-RU" altLang="ru-RU" sz="2800" b="1" dirty="0" smtClean="0">
                <a:latin typeface="Arial" panose="020B0604020202020204" pitchFamily="34" charset="0"/>
              </a:rPr>
              <a:t>«</a:t>
            </a:r>
            <a:r>
              <a:rPr lang="ru-RU" altLang="ru-RU" sz="2800" b="1" dirty="0" err="1" smtClean="0">
                <a:latin typeface="Arial" panose="020B0604020202020204" pitchFamily="34" charset="0"/>
              </a:rPr>
              <a:t>гаряче</a:t>
            </a:r>
            <a:r>
              <a:rPr lang="ru-RU" altLang="ru-RU" sz="2800" b="1" dirty="0" smtClean="0">
                <a:latin typeface="Arial" panose="020B0604020202020204" pitchFamily="34" charset="0"/>
              </a:rPr>
              <a:t> </a:t>
            </a:r>
            <a:r>
              <a:rPr lang="ru-RU" altLang="ru-RU" sz="2800" b="1" dirty="0" err="1">
                <a:latin typeface="Arial" panose="020B0604020202020204" pitchFamily="34" charset="0"/>
              </a:rPr>
              <a:t>вогнище</a:t>
            </a:r>
            <a:r>
              <a:rPr lang="ru-RU" altLang="ru-RU" sz="2800" b="1" dirty="0">
                <a:latin typeface="Arial" panose="020B0604020202020204" pitchFamily="34" charset="0"/>
              </a:rPr>
              <a:t>».</a:t>
            </a:r>
          </a:p>
          <a:p>
            <a:pPr algn="ctr" eaLnBrk="1" hangingPunct="1"/>
            <a:r>
              <a:rPr lang="ru-RU" altLang="ru-RU" sz="2800" b="1" dirty="0" err="1">
                <a:latin typeface="Arial" panose="020B0604020202020204" pitchFamily="34" charset="0"/>
              </a:rPr>
              <a:t>Вогнищева</a:t>
            </a:r>
            <a:r>
              <a:rPr lang="ru-RU" altLang="ru-RU" sz="2800" b="1" dirty="0">
                <a:latin typeface="Arial" panose="020B0604020202020204" pitchFamily="34" charset="0"/>
              </a:rPr>
              <a:t> </a:t>
            </a:r>
            <a:r>
              <a:rPr lang="ru-RU" altLang="ru-RU" sz="2800" b="1" dirty="0" err="1">
                <a:latin typeface="Arial" panose="020B0604020202020204" pitchFamily="34" charset="0"/>
              </a:rPr>
              <a:t>патологія</a:t>
            </a:r>
            <a:r>
              <a:rPr lang="ru-RU" altLang="ru-RU" sz="2800" b="1" dirty="0">
                <a:latin typeface="Arial" panose="020B0604020202020204" pitchFamily="34" charset="0"/>
              </a:rPr>
              <a:t> </a:t>
            </a:r>
            <a:r>
              <a:rPr lang="ru-RU" altLang="ru-RU" sz="2800" b="1" dirty="0" err="1">
                <a:latin typeface="Arial" panose="020B0604020202020204" pitchFamily="34" charset="0"/>
              </a:rPr>
              <a:t>печінки</a:t>
            </a:r>
            <a:r>
              <a:rPr lang="ru-RU" altLang="ru-RU" sz="2800" b="1" dirty="0">
                <a:latin typeface="Arial" panose="020B0604020202020204" pitchFamily="34" charset="0"/>
              </a:rPr>
              <a:t> - </a:t>
            </a:r>
            <a:r>
              <a:rPr lang="ru-RU" altLang="ru-RU" sz="2800" b="1" dirty="0" err="1">
                <a:latin typeface="Arial" panose="020B0604020202020204" pitchFamily="34" charset="0"/>
              </a:rPr>
              <a:t>об'ємне</a:t>
            </a:r>
            <a:r>
              <a:rPr lang="ru-RU" altLang="ru-RU" sz="2800" b="1" dirty="0">
                <a:latin typeface="Arial" panose="020B0604020202020204" pitchFamily="34" charset="0"/>
              </a:rPr>
              <a:t> </a:t>
            </a:r>
            <a:r>
              <a:rPr lang="ru-RU" altLang="ru-RU" sz="2800" b="1" dirty="0" err="1">
                <a:latin typeface="Arial" panose="020B0604020202020204" pitchFamily="34" charset="0"/>
              </a:rPr>
              <a:t>утворення</a:t>
            </a:r>
            <a:r>
              <a:rPr lang="ru-RU" altLang="ru-RU" sz="2800" b="1" dirty="0">
                <a:latin typeface="Arial" panose="020B0604020202020204" pitchFamily="34" charset="0"/>
              </a:rPr>
              <a:t> (</a:t>
            </a:r>
            <a:r>
              <a:rPr lang="ru-RU" altLang="ru-RU" sz="2800" b="1" dirty="0" err="1">
                <a:latin typeface="Arial" panose="020B0604020202020204" pitchFamily="34" charset="0"/>
              </a:rPr>
              <a:t>пухлина</a:t>
            </a:r>
            <a:r>
              <a:rPr lang="ru-RU" altLang="ru-RU" sz="2800" b="1" dirty="0">
                <a:latin typeface="Arial" panose="020B0604020202020204" pitchFamily="34" charset="0"/>
              </a:rPr>
              <a:t>, метастаз, </a:t>
            </a:r>
            <a:r>
              <a:rPr lang="ru-RU" altLang="ru-RU" sz="2800" b="1" dirty="0" err="1">
                <a:latin typeface="Arial" panose="020B0604020202020204" pitchFamily="34" charset="0"/>
              </a:rPr>
              <a:t>абсцес</a:t>
            </a:r>
            <a:r>
              <a:rPr lang="ru-RU" altLang="ru-RU" sz="2800" b="1" dirty="0">
                <a:latin typeface="Arial" panose="020B0604020202020204" pitchFamily="34" charset="0"/>
              </a:rPr>
              <a:t>).</a:t>
            </a:r>
            <a:endParaRPr lang="ru-RU" altLang="ru-RU" sz="28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3"/>
          <p:cNvGraphicFramePr>
            <a:graphicFrameLocks noGrp="1" noChangeAspect="1"/>
          </p:cNvGraphicFramePr>
          <p:nvPr>
            <p:ph type="clipArt" sz="half" idx="1"/>
          </p:nvPr>
        </p:nvGraphicFramePr>
        <p:xfrm>
          <a:off x="1258888" y="1947863"/>
          <a:ext cx="6365875" cy="244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Clip" r:id="rId4" imgW="6714286" imgH="2209524" progId="MS_ClipArt_Gallery.2">
                  <p:embed/>
                </p:oleObj>
              </mc:Choice>
              <mc:Fallback>
                <p:oleObj name="Clip" r:id="rId4" imgW="6714286" imgH="2209524" progId="MS_ClipArt_Gallery.2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lum bright="18000" contrast="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1947863"/>
                        <a:ext cx="6365875" cy="2447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4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25425" y="4941888"/>
            <a:ext cx="8450263" cy="792162"/>
          </a:xfrm>
        </p:spPr>
        <p:txBody>
          <a:bodyPr rtlCol="0">
            <a:normAutofit fontScale="25000" lnSpcReduction="20000"/>
          </a:bodyPr>
          <a:lstStyle/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9600" dirty="0" err="1" smtClean="0">
                <a:solidFill>
                  <a:schemeClr val="tx1"/>
                </a:solidFill>
              </a:rPr>
              <a:t>Поліпозиційна</a:t>
            </a:r>
            <a:r>
              <a:rPr lang="ru-RU" sz="9600" dirty="0" smtClean="0">
                <a:solidFill>
                  <a:schemeClr val="tx1"/>
                </a:solidFill>
              </a:rPr>
              <a:t> </a:t>
            </a:r>
            <a:r>
              <a:rPr lang="ru-RU" sz="9600" dirty="0" err="1" smtClean="0">
                <a:solidFill>
                  <a:schemeClr val="tx1"/>
                </a:solidFill>
              </a:rPr>
              <a:t>гепатосцинтіграма</a:t>
            </a:r>
            <a:r>
              <a:rPr lang="ru-RU" sz="9600" dirty="0" smtClean="0">
                <a:solidFill>
                  <a:schemeClr val="tx1"/>
                </a:solidFill>
              </a:rPr>
              <a:t>. 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9600" dirty="0" err="1">
                <a:solidFill>
                  <a:schemeClr val="tx1"/>
                </a:solidFill>
              </a:rPr>
              <a:t>Хронічний</a:t>
            </a:r>
            <a:r>
              <a:rPr lang="ru-RU" sz="9600" dirty="0">
                <a:solidFill>
                  <a:schemeClr val="tx1"/>
                </a:solidFill>
              </a:rPr>
              <a:t> гепатит.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sz="9600" dirty="0" err="1">
                <a:solidFill>
                  <a:schemeClr val="tx1"/>
                </a:solidFill>
              </a:rPr>
              <a:t>Збільшення</a:t>
            </a:r>
            <a:r>
              <a:rPr lang="ru-RU" sz="9600" dirty="0">
                <a:solidFill>
                  <a:schemeClr val="tx1"/>
                </a:solidFill>
              </a:rPr>
              <a:t> </a:t>
            </a:r>
            <a:r>
              <a:rPr lang="ru-RU" sz="9600" dirty="0" err="1">
                <a:solidFill>
                  <a:schemeClr val="tx1"/>
                </a:solidFill>
              </a:rPr>
              <a:t>печінки</a:t>
            </a:r>
            <a:r>
              <a:rPr lang="ru-RU" sz="9600" dirty="0">
                <a:solidFill>
                  <a:schemeClr val="tx1"/>
                </a:solidFill>
              </a:rPr>
              <a:t>, </a:t>
            </a:r>
            <a:r>
              <a:rPr lang="ru-RU" sz="9600" dirty="0" err="1">
                <a:solidFill>
                  <a:schemeClr val="tx1"/>
                </a:solidFill>
              </a:rPr>
              <a:t>неоднорідність</a:t>
            </a:r>
            <a:r>
              <a:rPr lang="ru-RU" sz="9600" dirty="0">
                <a:solidFill>
                  <a:schemeClr val="tx1"/>
                </a:solidFill>
              </a:rPr>
              <a:t> </a:t>
            </a:r>
            <a:r>
              <a:rPr lang="ru-RU" sz="9600" dirty="0" err="1">
                <a:solidFill>
                  <a:schemeClr val="tx1"/>
                </a:solidFill>
              </a:rPr>
              <a:t>включення</a:t>
            </a:r>
            <a:r>
              <a:rPr lang="ru-RU" sz="9600" dirty="0">
                <a:solidFill>
                  <a:schemeClr val="tx1"/>
                </a:solidFill>
              </a:rPr>
              <a:t> РФП.</a:t>
            </a: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</a:t>
            </a:r>
            <a:endParaRPr lang="ru-RU" sz="16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70405" name="Line 5"/>
          <p:cNvSpPr>
            <a:spLocks noChangeShapeType="1"/>
          </p:cNvSpPr>
          <p:nvPr/>
        </p:nvSpPr>
        <p:spPr bwMode="auto">
          <a:xfrm>
            <a:off x="5562600" y="38862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214313" y="285750"/>
            <a:ext cx="8821737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rgbClr val="FFFF00"/>
                </a:solidFill>
              </a:rPr>
              <a:t> </a:t>
            </a:r>
            <a:r>
              <a:rPr lang="ru-RU" altLang="ru-RU" sz="2800" dirty="0" err="1"/>
              <a:t>Дифузне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ураження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печінки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підвищення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накопичення</a:t>
            </a:r>
            <a:r>
              <a:rPr lang="ru-RU" altLang="ru-RU" sz="2800" dirty="0"/>
              <a:t> РФП: </a:t>
            </a:r>
            <a:r>
              <a:rPr lang="ru-RU" altLang="ru-RU" sz="2800" dirty="0" err="1"/>
              <a:t>запальна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інфільтрація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паренхіми</a:t>
            </a:r>
            <a:r>
              <a:rPr lang="ru-RU" altLang="ru-RU" sz="2800" dirty="0"/>
              <a:t>; </a:t>
            </a:r>
            <a:r>
              <a:rPr lang="ru-RU" altLang="ru-RU" sz="2800" dirty="0" err="1" smtClean="0"/>
              <a:t>жирова</a:t>
            </a:r>
            <a:r>
              <a:rPr lang="ru-RU" altLang="ru-RU" sz="2800" dirty="0" smtClean="0"/>
              <a:t> </a:t>
            </a:r>
            <a:r>
              <a:rPr lang="ru-RU" altLang="ru-RU" sz="2800" dirty="0" err="1"/>
              <a:t>дегенерація</a:t>
            </a:r>
            <a:r>
              <a:rPr lang="ru-RU" altLang="ru-RU" sz="2800" dirty="0"/>
              <a:t>, набряк</a:t>
            </a:r>
            <a:r>
              <a:rPr lang="ru-RU" altLang="ru-RU" dirty="0" smtClean="0">
                <a:solidFill>
                  <a:schemeClr val="tx2"/>
                </a:solidFill>
              </a:rPr>
              <a:t>          </a:t>
            </a:r>
            <a:endParaRPr lang="ru-RU" alt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68" descr="7печень_7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513" y="2003425"/>
            <a:ext cx="2538412" cy="2168525"/>
          </a:xfrm>
        </p:spPr>
      </p:pic>
      <p:graphicFrame>
        <p:nvGraphicFramePr>
          <p:cNvPr id="4098" name="Object 69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579938" y="1963738"/>
          <a:ext cx="4481512" cy="227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" name="Clip" r:id="rId5" imgW="4380952" imgH="2219048" progId="MS_ClipArt_Gallery.2">
                  <p:embed/>
                </p:oleObj>
              </mc:Choice>
              <mc:Fallback>
                <p:oleObj name="Clip" r:id="rId5" imgW="4380952" imgH="2219048" progId="MS_ClipArt_Gallery.2">
                  <p:embed/>
                  <p:pic>
                    <p:nvPicPr>
                      <p:cNvPr id="0" name="Object 6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9938" y="1963738"/>
                        <a:ext cx="4481512" cy="227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 b="1" dirty="0">
                <a:latin typeface="Arial" panose="020B0604020202020204" pitchFamily="34" charset="0"/>
              </a:rPr>
              <a:t>  </a:t>
            </a:r>
            <a:r>
              <a:rPr lang="ru-RU" altLang="ru-RU" sz="2400" b="1" dirty="0" err="1">
                <a:latin typeface="Arial" panose="020B0604020202020204" pitchFamily="34" charset="0"/>
              </a:rPr>
              <a:t>Дифузне</a:t>
            </a:r>
            <a:r>
              <a:rPr lang="ru-RU" altLang="ru-RU" sz="2400" b="1" dirty="0">
                <a:latin typeface="Arial" panose="020B0604020202020204" pitchFamily="34" charset="0"/>
              </a:rPr>
              <a:t> </a:t>
            </a:r>
            <a:r>
              <a:rPr lang="ru-RU" altLang="ru-RU" sz="2400" b="1" dirty="0" err="1">
                <a:latin typeface="Arial" panose="020B0604020202020204" pitchFamily="34" charset="0"/>
              </a:rPr>
              <a:t>ураження</a:t>
            </a:r>
            <a:r>
              <a:rPr lang="ru-RU" altLang="ru-RU" sz="2400" b="1" dirty="0">
                <a:latin typeface="Arial" panose="020B0604020202020204" pitchFamily="34" charset="0"/>
              </a:rPr>
              <a:t> </a:t>
            </a:r>
            <a:r>
              <a:rPr lang="ru-RU" altLang="ru-RU" sz="2400" b="1" dirty="0" err="1">
                <a:latin typeface="Arial" panose="020B0604020202020204" pitchFamily="34" charset="0"/>
              </a:rPr>
              <a:t>печінки</a:t>
            </a:r>
            <a:r>
              <a:rPr lang="ru-RU" altLang="ru-RU" sz="2400" b="1" dirty="0">
                <a:latin typeface="Arial" panose="020B0604020202020204" pitchFamily="34" charset="0"/>
              </a:rPr>
              <a:t> </a:t>
            </a:r>
            <a:r>
              <a:rPr lang="ru-RU" altLang="ru-RU" sz="2400" b="1" dirty="0" err="1">
                <a:latin typeface="Arial" panose="020B0604020202020204" pitchFamily="34" charset="0"/>
              </a:rPr>
              <a:t>зі</a:t>
            </a:r>
            <a:r>
              <a:rPr lang="ru-RU" altLang="ru-RU" sz="2400" b="1" dirty="0">
                <a:latin typeface="Arial" panose="020B0604020202020204" pitchFamily="34" charset="0"/>
              </a:rPr>
              <a:t> </a:t>
            </a:r>
            <a:r>
              <a:rPr lang="ru-RU" altLang="ru-RU" sz="2400" b="1" dirty="0" err="1">
                <a:latin typeface="Arial" panose="020B0604020202020204" pitchFamily="34" charset="0"/>
              </a:rPr>
              <a:t>зниженням</a:t>
            </a:r>
            <a:r>
              <a:rPr lang="ru-RU" altLang="ru-RU" sz="2400" b="1" dirty="0">
                <a:latin typeface="Arial" panose="020B0604020202020204" pitchFamily="34" charset="0"/>
              </a:rPr>
              <a:t> </a:t>
            </a:r>
            <a:r>
              <a:rPr lang="ru-RU" altLang="ru-RU" sz="2400" b="1" dirty="0" err="1">
                <a:latin typeface="Arial" panose="020B0604020202020204" pitchFamily="34" charset="0"/>
              </a:rPr>
              <a:t>включення</a:t>
            </a:r>
            <a:r>
              <a:rPr lang="ru-RU" altLang="ru-RU" sz="2400" b="1" dirty="0">
                <a:latin typeface="Arial" panose="020B0604020202020204" pitchFamily="34" charset="0"/>
              </a:rPr>
              <a:t> РФП, </a:t>
            </a:r>
            <a:r>
              <a:rPr lang="ru-RU" altLang="ru-RU" sz="2400" b="1" dirty="0" err="1">
                <a:latin typeface="Arial" panose="020B0604020202020204" pitchFamily="34" charset="0"/>
              </a:rPr>
              <a:t>спленомегалія</a:t>
            </a:r>
            <a:r>
              <a:rPr lang="ru-RU" altLang="ru-RU" sz="2400" b="1" dirty="0">
                <a:latin typeface="Arial" panose="020B0604020202020204" pitchFamily="34" charset="0"/>
              </a:rPr>
              <a:t>.</a:t>
            </a:r>
          </a:p>
          <a:p>
            <a:pPr eaLnBrk="1" hangingPunct="1"/>
            <a:r>
              <a:rPr lang="ru-RU" altLang="ru-RU" sz="2400" b="1" dirty="0">
                <a:latin typeface="Arial" panose="020B0604020202020204" pitchFamily="34" charset="0"/>
              </a:rPr>
              <a:t>  </a:t>
            </a:r>
            <a:r>
              <a:rPr lang="ru-RU" altLang="ru-RU" sz="2400" b="1" dirty="0" err="1">
                <a:latin typeface="Arial" panose="020B0604020202020204" pitchFamily="34" charset="0"/>
              </a:rPr>
              <a:t>Запальна</a:t>
            </a:r>
            <a:r>
              <a:rPr lang="ru-RU" altLang="ru-RU" sz="2400" b="1" dirty="0">
                <a:latin typeface="Arial" panose="020B0604020202020204" pitchFamily="34" charset="0"/>
              </a:rPr>
              <a:t> </a:t>
            </a:r>
            <a:r>
              <a:rPr lang="ru-RU" altLang="ru-RU" sz="2400" b="1" dirty="0" err="1">
                <a:latin typeface="Arial" panose="020B0604020202020204" pitchFamily="34" charset="0"/>
              </a:rPr>
              <a:t>інфільтрація</a:t>
            </a:r>
            <a:r>
              <a:rPr lang="ru-RU" altLang="ru-RU" sz="2400" b="1" dirty="0">
                <a:latin typeface="Arial" panose="020B0604020202020204" pitchFamily="34" charset="0"/>
              </a:rPr>
              <a:t> </a:t>
            </a:r>
            <a:r>
              <a:rPr lang="ru-RU" altLang="ru-RU" sz="2400" b="1" dirty="0" err="1">
                <a:latin typeface="Arial" panose="020B0604020202020204" pitchFamily="34" charset="0"/>
              </a:rPr>
              <a:t>паренхіми</a:t>
            </a:r>
            <a:r>
              <a:rPr lang="ru-RU" altLang="ru-RU" sz="2400" b="1" dirty="0">
                <a:latin typeface="Arial" panose="020B0604020202020204" pitchFamily="34" charset="0"/>
              </a:rPr>
              <a:t>;</a:t>
            </a:r>
          </a:p>
          <a:p>
            <a:pPr eaLnBrk="1" hangingPunct="1"/>
            <a:r>
              <a:rPr lang="ru-RU" altLang="ru-RU" sz="2400" b="1" dirty="0">
                <a:latin typeface="Arial" panose="020B0604020202020204" pitchFamily="34" charset="0"/>
              </a:rPr>
              <a:t>  </a:t>
            </a:r>
            <a:r>
              <a:rPr lang="ru-RU" altLang="ru-RU" sz="2400" b="1" dirty="0" err="1">
                <a:latin typeface="Arial" panose="020B0604020202020204" pitchFamily="34" charset="0"/>
              </a:rPr>
              <a:t>атрофія</a:t>
            </a:r>
            <a:r>
              <a:rPr lang="ru-RU" altLang="ru-RU" sz="2400" b="1" dirty="0">
                <a:latin typeface="Arial" panose="020B0604020202020204" pitchFamily="34" charset="0"/>
              </a:rPr>
              <a:t> і склероз </a:t>
            </a:r>
            <a:r>
              <a:rPr lang="ru-RU" altLang="ru-RU" sz="2400" b="1" dirty="0" err="1">
                <a:latin typeface="Arial" panose="020B0604020202020204" pitchFamily="34" charset="0"/>
              </a:rPr>
              <a:t>паренхіми</a:t>
            </a:r>
            <a:r>
              <a:rPr lang="ru-RU" altLang="ru-RU" sz="2400" b="1" dirty="0">
                <a:latin typeface="Arial" panose="020B0604020202020204" pitchFamily="34" charset="0"/>
              </a:rPr>
              <a:t>, </a:t>
            </a:r>
            <a:r>
              <a:rPr lang="ru-RU" altLang="ru-RU" sz="2400" b="1" dirty="0" err="1">
                <a:latin typeface="Arial" panose="020B0604020202020204" pitchFamily="34" charset="0"/>
              </a:rPr>
              <a:t>активізація</a:t>
            </a:r>
            <a:r>
              <a:rPr lang="ru-RU" altLang="ru-RU" sz="2400" b="1" dirty="0">
                <a:latin typeface="Arial" panose="020B0604020202020204" pitchFamily="34" charset="0"/>
              </a:rPr>
              <a:t> МФС </a:t>
            </a:r>
            <a:r>
              <a:rPr lang="ru-RU" altLang="ru-RU" sz="2400" b="1" dirty="0" err="1">
                <a:latin typeface="Arial" panose="020B0604020202020204" pitchFamily="34" charset="0"/>
              </a:rPr>
              <a:t>селезінки</a:t>
            </a:r>
            <a:r>
              <a:rPr lang="ru-RU" altLang="ru-RU" sz="2400" b="1" dirty="0">
                <a:latin typeface="Arial" panose="020B0604020202020204" pitchFamily="34" charset="0"/>
              </a:rPr>
              <a:t>, </a:t>
            </a:r>
            <a:r>
              <a:rPr lang="ru-RU" altLang="ru-RU" sz="2400" b="1" dirty="0" err="1">
                <a:latin typeface="Arial" panose="020B0604020202020204" pitchFamily="34" charset="0"/>
              </a:rPr>
              <a:t>спленомегалія</a:t>
            </a:r>
            <a:endParaRPr lang="ru-RU" altLang="ru-RU" sz="2400" b="1" dirty="0">
              <a:latin typeface="Arial" panose="020B0604020202020204" pitchFamily="34" charset="0"/>
            </a:endParaRPr>
          </a:p>
        </p:txBody>
      </p:sp>
      <p:sp>
        <p:nvSpPr>
          <p:cNvPr id="146465" name="Rectangle 33"/>
          <p:cNvSpPr>
            <a:spLocks noChangeArrowheads="1"/>
          </p:cNvSpPr>
          <p:nvPr/>
        </p:nvSpPr>
        <p:spPr bwMode="auto">
          <a:xfrm>
            <a:off x="3348038" y="1844675"/>
            <a:ext cx="91440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46467" name="Rectangle 35"/>
          <p:cNvSpPr>
            <a:spLocks noChangeArrowheads="1"/>
          </p:cNvSpPr>
          <p:nvPr/>
        </p:nvSpPr>
        <p:spPr bwMode="auto">
          <a:xfrm>
            <a:off x="0" y="1125538"/>
            <a:ext cx="2411413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104" name="Text Box 51"/>
          <p:cNvSpPr txBox="1">
            <a:spLocks noChangeArrowheads="1"/>
          </p:cNvSpPr>
          <p:nvPr/>
        </p:nvSpPr>
        <p:spPr bwMode="auto">
          <a:xfrm>
            <a:off x="1763713" y="5445125"/>
            <a:ext cx="241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46487" name="Freeform 55"/>
          <p:cNvSpPr>
            <a:spLocks/>
          </p:cNvSpPr>
          <p:nvPr/>
        </p:nvSpPr>
        <p:spPr bwMode="auto">
          <a:xfrm>
            <a:off x="1116013" y="1905000"/>
            <a:ext cx="612775" cy="731838"/>
          </a:xfrm>
          <a:custGeom>
            <a:avLst/>
            <a:gdLst/>
            <a:ahLst/>
            <a:cxnLst>
              <a:cxn ang="0">
                <a:pos x="45" y="461"/>
              </a:cxn>
              <a:cxn ang="0">
                <a:pos x="45" y="234"/>
              </a:cxn>
              <a:cxn ang="0">
                <a:pos x="45" y="280"/>
              </a:cxn>
              <a:cxn ang="0">
                <a:pos x="45" y="189"/>
              </a:cxn>
              <a:cxn ang="0">
                <a:pos x="317" y="53"/>
              </a:cxn>
              <a:cxn ang="0">
                <a:pos x="363" y="53"/>
              </a:cxn>
              <a:cxn ang="0">
                <a:pos x="181" y="370"/>
              </a:cxn>
            </a:cxnLst>
            <a:rect l="0" t="0" r="r" b="b"/>
            <a:pathLst>
              <a:path w="386" h="461">
                <a:moveTo>
                  <a:pt x="45" y="461"/>
                </a:moveTo>
                <a:cubicBezTo>
                  <a:pt x="45" y="362"/>
                  <a:pt x="45" y="264"/>
                  <a:pt x="45" y="234"/>
                </a:cubicBezTo>
                <a:cubicBezTo>
                  <a:pt x="45" y="204"/>
                  <a:pt x="45" y="287"/>
                  <a:pt x="45" y="280"/>
                </a:cubicBezTo>
                <a:cubicBezTo>
                  <a:pt x="45" y="273"/>
                  <a:pt x="0" y="227"/>
                  <a:pt x="45" y="189"/>
                </a:cubicBezTo>
                <a:cubicBezTo>
                  <a:pt x="90" y="151"/>
                  <a:pt x="264" y="76"/>
                  <a:pt x="317" y="53"/>
                </a:cubicBezTo>
                <a:cubicBezTo>
                  <a:pt x="370" y="30"/>
                  <a:pt x="386" y="0"/>
                  <a:pt x="363" y="53"/>
                </a:cubicBezTo>
                <a:cubicBezTo>
                  <a:pt x="340" y="106"/>
                  <a:pt x="260" y="238"/>
                  <a:pt x="181" y="370"/>
                </a:cubicBezTo>
              </a:path>
            </a:pathLst>
          </a:custGeom>
          <a:noFill/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46488" name="Arc 56"/>
          <p:cNvSpPr>
            <a:spLocks/>
          </p:cNvSpPr>
          <p:nvPr/>
        </p:nvSpPr>
        <p:spPr bwMode="auto">
          <a:xfrm flipV="1">
            <a:off x="1187450" y="2133600"/>
            <a:ext cx="71438" cy="5746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46490" name="Freeform 58"/>
          <p:cNvSpPr>
            <a:spLocks/>
          </p:cNvSpPr>
          <p:nvPr/>
        </p:nvSpPr>
        <p:spPr bwMode="auto">
          <a:xfrm>
            <a:off x="1128713" y="1987550"/>
            <a:ext cx="492125" cy="733425"/>
          </a:xfrm>
          <a:custGeom>
            <a:avLst/>
            <a:gdLst/>
            <a:ahLst/>
            <a:cxnLst>
              <a:cxn ang="0">
                <a:pos x="20" y="462"/>
              </a:cxn>
              <a:cxn ang="0">
                <a:pos x="76" y="265"/>
              </a:cxn>
              <a:cxn ang="0">
                <a:pos x="97" y="167"/>
              </a:cxn>
              <a:cxn ang="0">
                <a:pos x="160" y="118"/>
              </a:cxn>
              <a:cxn ang="0">
                <a:pos x="258" y="55"/>
              </a:cxn>
              <a:cxn ang="0">
                <a:pos x="265" y="33"/>
              </a:cxn>
              <a:cxn ang="0">
                <a:pos x="308" y="12"/>
              </a:cxn>
            </a:cxnLst>
            <a:rect l="0" t="0" r="r" b="b"/>
            <a:pathLst>
              <a:path w="310" h="462">
                <a:moveTo>
                  <a:pt x="20" y="462"/>
                </a:moveTo>
                <a:cubicBezTo>
                  <a:pt x="40" y="402"/>
                  <a:pt x="0" y="290"/>
                  <a:pt x="76" y="265"/>
                </a:cubicBezTo>
                <a:cubicBezTo>
                  <a:pt x="87" y="233"/>
                  <a:pt x="86" y="198"/>
                  <a:pt x="97" y="167"/>
                </a:cubicBezTo>
                <a:cubicBezTo>
                  <a:pt x="106" y="142"/>
                  <a:pt x="160" y="118"/>
                  <a:pt x="160" y="118"/>
                </a:cubicBezTo>
                <a:cubicBezTo>
                  <a:pt x="188" y="76"/>
                  <a:pt x="208" y="63"/>
                  <a:pt x="258" y="55"/>
                </a:cubicBezTo>
                <a:cubicBezTo>
                  <a:pt x="260" y="48"/>
                  <a:pt x="259" y="37"/>
                  <a:pt x="265" y="33"/>
                </a:cubicBezTo>
                <a:cubicBezTo>
                  <a:pt x="310" y="0"/>
                  <a:pt x="308" y="37"/>
                  <a:pt x="308" y="12"/>
                </a:cubicBezTo>
              </a:path>
            </a:pathLst>
          </a:custGeom>
          <a:noFill/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46491" name="Freeform 59"/>
          <p:cNvSpPr>
            <a:spLocks/>
          </p:cNvSpPr>
          <p:nvPr/>
        </p:nvSpPr>
        <p:spPr bwMode="auto">
          <a:xfrm>
            <a:off x="1238250" y="2330450"/>
            <a:ext cx="403225" cy="757238"/>
          </a:xfrm>
          <a:custGeom>
            <a:avLst/>
            <a:gdLst/>
            <a:ahLst/>
            <a:cxnLst>
              <a:cxn ang="0">
                <a:pos x="14" y="155"/>
              </a:cxn>
              <a:cxn ang="0">
                <a:pos x="21" y="112"/>
              </a:cxn>
              <a:cxn ang="0">
                <a:pos x="42" y="98"/>
              </a:cxn>
              <a:cxn ang="0">
                <a:pos x="56" y="56"/>
              </a:cxn>
              <a:cxn ang="0">
                <a:pos x="133" y="0"/>
              </a:cxn>
              <a:cxn ang="0">
                <a:pos x="168" y="155"/>
              </a:cxn>
              <a:cxn ang="0">
                <a:pos x="232" y="162"/>
              </a:cxn>
              <a:cxn ang="0">
                <a:pos x="239" y="218"/>
              </a:cxn>
              <a:cxn ang="0">
                <a:pos x="253" y="260"/>
              </a:cxn>
              <a:cxn ang="0">
                <a:pos x="239" y="337"/>
              </a:cxn>
              <a:cxn ang="0">
                <a:pos x="154" y="372"/>
              </a:cxn>
              <a:cxn ang="0">
                <a:pos x="140" y="393"/>
              </a:cxn>
              <a:cxn ang="0">
                <a:pos x="49" y="443"/>
              </a:cxn>
              <a:cxn ang="0">
                <a:pos x="28" y="281"/>
              </a:cxn>
              <a:cxn ang="0">
                <a:pos x="0" y="239"/>
              </a:cxn>
            </a:cxnLst>
            <a:rect l="0" t="0" r="r" b="b"/>
            <a:pathLst>
              <a:path w="254" h="477">
                <a:moveTo>
                  <a:pt x="14" y="155"/>
                </a:moveTo>
                <a:cubicBezTo>
                  <a:pt x="16" y="141"/>
                  <a:pt x="15" y="125"/>
                  <a:pt x="21" y="112"/>
                </a:cubicBezTo>
                <a:cubicBezTo>
                  <a:pt x="25" y="104"/>
                  <a:pt x="38" y="105"/>
                  <a:pt x="42" y="98"/>
                </a:cubicBezTo>
                <a:cubicBezTo>
                  <a:pt x="50" y="85"/>
                  <a:pt x="51" y="70"/>
                  <a:pt x="56" y="56"/>
                </a:cubicBezTo>
                <a:cubicBezTo>
                  <a:pt x="67" y="24"/>
                  <a:pt x="104" y="10"/>
                  <a:pt x="133" y="0"/>
                </a:cubicBezTo>
                <a:cubicBezTo>
                  <a:pt x="206" y="24"/>
                  <a:pt x="126" y="113"/>
                  <a:pt x="168" y="155"/>
                </a:cubicBezTo>
                <a:cubicBezTo>
                  <a:pt x="183" y="170"/>
                  <a:pt x="211" y="160"/>
                  <a:pt x="232" y="162"/>
                </a:cubicBezTo>
                <a:cubicBezTo>
                  <a:pt x="234" y="181"/>
                  <a:pt x="235" y="200"/>
                  <a:pt x="239" y="218"/>
                </a:cubicBezTo>
                <a:cubicBezTo>
                  <a:pt x="242" y="232"/>
                  <a:pt x="253" y="260"/>
                  <a:pt x="253" y="260"/>
                </a:cubicBezTo>
                <a:cubicBezTo>
                  <a:pt x="245" y="285"/>
                  <a:pt x="254" y="316"/>
                  <a:pt x="239" y="337"/>
                </a:cubicBezTo>
                <a:cubicBezTo>
                  <a:pt x="238" y="339"/>
                  <a:pt x="172" y="360"/>
                  <a:pt x="154" y="372"/>
                </a:cubicBezTo>
                <a:cubicBezTo>
                  <a:pt x="149" y="379"/>
                  <a:pt x="142" y="385"/>
                  <a:pt x="140" y="393"/>
                </a:cubicBezTo>
                <a:cubicBezTo>
                  <a:pt x="117" y="477"/>
                  <a:pt x="170" y="453"/>
                  <a:pt x="49" y="443"/>
                </a:cubicBezTo>
                <a:cubicBezTo>
                  <a:pt x="20" y="353"/>
                  <a:pt x="44" y="440"/>
                  <a:pt x="28" y="281"/>
                </a:cubicBezTo>
                <a:cubicBezTo>
                  <a:pt x="27" y="267"/>
                  <a:pt x="16" y="239"/>
                  <a:pt x="0" y="239"/>
                </a:cubicBezTo>
              </a:path>
            </a:pathLst>
          </a:custGeom>
          <a:noFill/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graphicFrame>
        <p:nvGraphicFramePr>
          <p:cNvPr id="4099" name="Object 74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027488" y="4724400"/>
          <a:ext cx="5086350" cy="174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8" name="Clip" r:id="rId7" imgW="6695238" imgH="2219048" progId="MS_ClipArt_Gallery.2">
                  <p:embed/>
                </p:oleObj>
              </mc:Choice>
              <mc:Fallback>
                <p:oleObj name="Clip" r:id="rId7" imgW="6695238" imgH="2219048" progId="MS_ClipArt_Gallery.2">
                  <p:embed/>
                  <p:pic>
                    <p:nvPicPr>
                      <p:cNvPr id="0" name="Object 7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7488" y="4724400"/>
                        <a:ext cx="5086350" cy="1741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6508" name="Rectangle 76"/>
          <p:cNvSpPr>
            <a:spLocks noChangeArrowheads="1"/>
          </p:cNvSpPr>
          <p:nvPr/>
        </p:nvSpPr>
        <p:spPr bwMode="auto">
          <a:xfrm>
            <a:off x="2700338" y="2733675"/>
            <a:ext cx="2016125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Цироз</a:t>
            </a:r>
            <a:r>
              <a:rPr 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печінки</a:t>
            </a:r>
            <a:endParaRPr lang="ru-RU" sz="200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46509" name="Rectangle 77"/>
          <p:cNvSpPr>
            <a:spLocks noChangeArrowheads="1"/>
          </p:cNvSpPr>
          <p:nvPr/>
        </p:nvSpPr>
        <p:spPr bwMode="auto">
          <a:xfrm>
            <a:off x="22225" y="4467225"/>
            <a:ext cx="4105275" cy="2124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Підвищення</a:t>
            </a:r>
            <a:r>
              <a:rPr lang="ru-RU" sz="22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2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накопичення</a:t>
            </a:r>
            <a:r>
              <a:rPr lang="ru-RU" sz="22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РФП </a:t>
            </a:r>
            <a:r>
              <a:rPr lang="ru-RU" sz="2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селезінці</a:t>
            </a:r>
            <a:r>
              <a:rPr lang="ru-RU" sz="22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, </a:t>
            </a:r>
            <a:r>
              <a:rPr lang="ru-RU" sz="2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візуалізація</a:t>
            </a:r>
            <a:r>
              <a:rPr lang="ru-RU" sz="22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2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кісток</a:t>
            </a:r>
            <a:r>
              <a:rPr lang="ru-RU" sz="22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скелета.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Деформація</a:t>
            </a:r>
            <a:r>
              <a:rPr lang="ru-RU" sz="22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2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печінки</a:t>
            </a:r>
            <a:r>
              <a:rPr lang="ru-RU" sz="22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Неоднорідність</a:t>
            </a:r>
            <a:r>
              <a:rPr lang="ru-RU" sz="22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2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включення</a:t>
            </a:r>
            <a:r>
              <a:rPr lang="ru-RU" sz="22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РФП в </a:t>
            </a:r>
            <a:r>
              <a:rPr lang="ru-RU" sz="2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печінці</a:t>
            </a:r>
            <a:r>
              <a:rPr lang="ru-RU" sz="22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.</a:t>
            </a:r>
            <a:endParaRPr lang="ru-RU" sz="220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49234"/>
            <a:ext cx="9649072" cy="1143000"/>
          </a:xfrm>
        </p:spPr>
        <p:txBody>
          <a:bodyPr/>
          <a:lstStyle/>
          <a:p>
            <a:pPr marL="0" indent="0" algn="l">
              <a:buFont typeface="Georgia" panose="02040502050405020303" pitchFamily="18" charset="0"/>
              <a:buNone/>
              <a:defRPr/>
            </a:pPr>
            <a:r>
              <a:rPr lang="uk-UA" sz="3200" dirty="0" smtClean="0">
                <a:solidFill>
                  <a:schemeClr val="tx1"/>
                </a:solidFill>
              </a:rPr>
              <a:t>Нормальна УЗ-, КТ-, МР-анатомія ГПБС</a:t>
            </a:r>
            <a:endParaRPr lang="uk-UA" sz="3200" dirty="0">
              <a:solidFill>
                <a:schemeClr val="tx1"/>
              </a:solidFill>
            </a:endParaRPr>
          </a:p>
        </p:txBody>
      </p:sp>
      <p:sp>
        <p:nvSpPr>
          <p:cNvPr id="17411" name="Прямоугольник 2"/>
          <p:cNvSpPr>
            <a:spLocks noChangeArrowheads="1"/>
          </p:cNvSpPr>
          <p:nvPr/>
        </p:nvSpPr>
        <p:spPr bwMode="auto">
          <a:xfrm>
            <a:off x="323850" y="1268413"/>
            <a:ext cx="8820150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200" b="1" dirty="0">
                <a:solidFill>
                  <a:srgbClr val="FFFF00"/>
                </a:solidFill>
                <a:latin typeface="Comic Sans MS" panose="030F0702030302020204" pitchFamily="66" charset="0"/>
              </a:rPr>
              <a:t>Печінка, підшлункова залоза, </a:t>
            </a:r>
            <a:r>
              <a:rPr lang="uk-UA" altLang="ru-RU" sz="22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селезінка </a:t>
            </a:r>
            <a:r>
              <a:rPr lang="uk-UA" altLang="ru-RU" sz="2200" dirty="0"/>
              <a:t>- </a:t>
            </a:r>
            <a:r>
              <a:rPr lang="uk-UA" altLang="ru-RU" sz="2200" dirty="0" smtClean="0"/>
              <a:t>гомогенна</a:t>
            </a:r>
            <a:r>
              <a:rPr lang="uk-UA" altLang="ru-RU" sz="2200" dirty="0"/>
              <a:t>, </a:t>
            </a:r>
            <a:r>
              <a:rPr lang="uk-UA" altLang="ru-RU" sz="2200" dirty="0" smtClean="0"/>
              <a:t>дрібнозерниста </a:t>
            </a:r>
            <a:r>
              <a:rPr lang="uk-UA" altLang="ru-RU" sz="2200" dirty="0"/>
              <a:t>структура, контури чіткі, рівні або злегка хвилясті, в печінці 4 </a:t>
            </a:r>
            <a:r>
              <a:rPr lang="uk-UA" altLang="ru-RU" sz="2200" dirty="0" smtClean="0"/>
              <a:t>долі </a:t>
            </a:r>
            <a:r>
              <a:rPr lang="uk-UA" altLang="ru-RU" sz="2200" dirty="0"/>
              <a:t>- права, ліва, квадратна і хвостата, візуалізація капсули.</a:t>
            </a:r>
          </a:p>
          <a:p>
            <a:pPr eaLnBrk="1" hangingPunct="1"/>
            <a:endParaRPr lang="uk-UA" altLang="ru-RU" sz="2200" dirty="0"/>
          </a:p>
          <a:p>
            <a:pPr eaLnBrk="1" hangingPunct="1"/>
            <a:r>
              <a:rPr lang="uk-UA" altLang="ru-RU" sz="2200" dirty="0"/>
              <a:t>Печінкові артерії </a:t>
            </a:r>
            <a:r>
              <a:rPr lang="uk-UA" altLang="ru-RU" sz="2200" dirty="0" err="1"/>
              <a:t>візуалізуються</a:t>
            </a:r>
            <a:r>
              <a:rPr lang="uk-UA" altLang="ru-RU" sz="2200" dirty="0"/>
              <a:t> як трубчасті структури з тонкими стінками і </a:t>
            </a:r>
            <a:r>
              <a:rPr lang="uk-UA" altLang="ru-RU" sz="2200" dirty="0" smtClean="0"/>
              <a:t>малим </a:t>
            </a:r>
            <a:r>
              <a:rPr lang="uk-UA" altLang="ru-RU" sz="2200" dirty="0"/>
              <a:t>діаметром.</a:t>
            </a:r>
          </a:p>
          <a:p>
            <a:pPr eaLnBrk="1" hangingPunct="1"/>
            <a:r>
              <a:rPr lang="uk-UA" altLang="ru-RU" sz="2200" dirty="0" err="1"/>
              <a:t>Воротна</a:t>
            </a:r>
            <a:r>
              <a:rPr lang="uk-UA" altLang="ru-RU" sz="2200" dirty="0"/>
              <a:t> вена розташовується в воротах печінки - трубчаста структура з добре вираженими стінками діаметром 10-14 мм. Печінкові вени представлені трьома великими магістральними стволами - правим, середнім і лівим з радіальним розташуванням. На тлі однорідної тканини печінки і селезінки </a:t>
            </a:r>
            <a:r>
              <a:rPr lang="uk-UA" altLang="ru-RU" sz="2200" dirty="0" err="1"/>
              <a:t>візуалізуються</a:t>
            </a:r>
            <a:r>
              <a:rPr lang="uk-UA" altLang="ru-RU" sz="2200" dirty="0"/>
              <a:t> всередині дрібні судини.</a:t>
            </a:r>
          </a:p>
          <a:p>
            <a:pPr eaLnBrk="1" hangingPunct="1"/>
            <a:r>
              <a:rPr lang="uk-UA" altLang="ru-RU" sz="2200" dirty="0"/>
              <a:t>У воротах селезінки видно </a:t>
            </a:r>
            <a:r>
              <a:rPr lang="uk-UA" altLang="ru-RU" sz="2200" dirty="0" smtClean="0"/>
              <a:t>селезінкова </a:t>
            </a:r>
            <a:r>
              <a:rPr lang="uk-UA" altLang="ru-RU" sz="2200" dirty="0"/>
              <a:t>вена і </a:t>
            </a:r>
            <a:r>
              <a:rPr lang="uk-UA" altLang="ru-RU" sz="2200" dirty="0" smtClean="0"/>
              <a:t>селезінкова </a:t>
            </a:r>
            <a:r>
              <a:rPr lang="uk-UA" altLang="ru-RU" sz="2200" dirty="0"/>
              <a:t>артерія у вигляді двох трубчастих структур.</a:t>
            </a:r>
            <a:endParaRPr lang="uk-UA" altLang="ru-RU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496943" cy="1143000"/>
          </a:xfrm>
        </p:spPr>
        <p:txBody>
          <a:bodyPr/>
          <a:lstStyle/>
          <a:p>
            <a:pPr marL="0" indent="0" algn="ctr">
              <a:buFont typeface="Georgia" panose="02040502050405020303" pitchFamily="18" charset="0"/>
              <a:buNone/>
              <a:defRPr/>
            </a:pPr>
            <a:r>
              <a:rPr lang="uk-UA" dirty="0" err="1" smtClean="0">
                <a:solidFill>
                  <a:srgbClr val="FFFF00"/>
                </a:solidFill>
              </a:rPr>
              <a:t>Гепатобілісцинтіграфія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59395" name="Прямоугольник 2"/>
          <p:cNvSpPr>
            <a:spLocks noChangeArrowheads="1"/>
          </p:cNvSpPr>
          <p:nvPr/>
        </p:nvSpPr>
        <p:spPr bwMode="auto">
          <a:xfrm>
            <a:off x="0" y="908050"/>
            <a:ext cx="9144000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600" dirty="0"/>
              <a:t>- </a:t>
            </a:r>
            <a:r>
              <a:rPr lang="uk-UA" altLang="ru-RU" sz="2600" dirty="0" smtClean="0"/>
              <a:t>функціонально-морфологічний </a:t>
            </a:r>
            <a:r>
              <a:rPr lang="uk-UA" altLang="ru-RU" sz="2600" dirty="0"/>
              <a:t>метод, призначений для вивчення </a:t>
            </a:r>
            <a:r>
              <a:rPr lang="uk-UA" altLang="ru-RU" sz="2600" dirty="0" err="1" smtClean="0"/>
              <a:t>жовчоутворюючої</a:t>
            </a:r>
            <a:r>
              <a:rPr lang="uk-UA" altLang="ru-RU" sz="2600" dirty="0" smtClean="0"/>
              <a:t> </a:t>
            </a:r>
            <a:r>
              <a:rPr lang="uk-UA" altLang="ru-RU" sz="2600" dirty="0"/>
              <a:t>і </a:t>
            </a:r>
            <a:r>
              <a:rPr lang="uk-UA" altLang="ru-RU" sz="2600" dirty="0" err="1"/>
              <a:t>жовчовидільної</a:t>
            </a:r>
            <a:r>
              <a:rPr lang="uk-UA" altLang="ru-RU" sz="2600" dirty="0"/>
              <a:t> функції печінки.</a:t>
            </a:r>
          </a:p>
          <a:p>
            <a:pPr eaLnBrk="1" hangingPunct="1"/>
            <a:r>
              <a:rPr lang="uk-UA" altLang="ru-RU" sz="2600" dirty="0"/>
              <a:t>         Вводиться внутрішньовенно, РФП вибірково захоплюється з крові </a:t>
            </a:r>
            <a:r>
              <a:rPr lang="uk-UA" altLang="ru-RU" sz="2600" dirty="0" err="1"/>
              <a:t>гепатоцитами</a:t>
            </a:r>
            <a:r>
              <a:rPr lang="uk-UA" altLang="ru-RU" sz="2600" dirty="0"/>
              <a:t>, а потім виводиться з </a:t>
            </a:r>
            <a:r>
              <a:rPr lang="uk-UA" altLang="ru-RU" sz="2600" dirty="0" err="1"/>
              <a:t>жовчю</a:t>
            </a:r>
            <a:r>
              <a:rPr lang="uk-UA" altLang="ru-RU" sz="2600" dirty="0"/>
              <a:t>.</a:t>
            </a:r>
          </a:p>
          <a:p>
            <a:pPr eaLnBrk="1" hangingPunct="1"/>
            <a:endParaRPr lang="uk-UA" altLang="ru-RU" sz="2600" dirty="0"/>
          </a:p>
          <a:p>
            <a:pPr algn="ctr" eaLnBrk="1" hangingPunct="1"/>
            <a:r>
              <a:rPr lang="uk-UA" altLang="ru-RU" sz="2600" dirty="0"/>
              <a:t>Показання до </a:t>
            </a:r>
            <a:r>
              <a:rPr lang="uk-UA" altLang="ru-RU" sz="2600" dirty="0" err="1"/>
              <a:t>гепатобилисцинтиграфии</a:t>
            </a:r>
            <a:r>
              <a:rPr lang="uk-UA" altLang="ru-RU" sz="2600" dirty="0"/>
              <a:t>:</a:t>
            </a:r>
          </a:p>
          <a:p>
            <a:pPr eaLnBrk="1" hangingPunct="1"/>
            <a:r>
              <a:rPr lang="uk-UA" altLang="ru-RU" sz="2600" dirty="0"/>
              <a:t>1) </a:t>
            </a:r>
            <a:r>
              <a:rPr lang="uk-UA" altLang="ru-RU" sz="2600" dirty="0" err="1"/>
              <a:t>холестаз</a:t>
            </a:r>
            <a:r>
              <a:rPr lang="uk-UA" altLang="ru-RU" sz="2600" dirty="0"/>
              <a:t> різної природи;</a:t>
            </a:r>
          </a:p>
          <a:p>
            <a:pPr eaLnBrk="1" hangingPunct="1"/>
            <a:r>
              <a:rPr lang="uk-UA" altLang="ru-RU" sz="2600" dirty="0"/>
              <a:t>2) аномалії розвитку ЖВС (наприклад, агенезія жовчних </a:t>
            </a:r>
            <a:r>
              <a:rPr lang="uk-UA" altLang="ru-RU" sz="2600" dirty="0" err="1"/>
              <a:t>проток</a:t>
            </a:r>
            <a:r>
              <a:rPr lang="uk-UA" altLang="ru-RU" sz="2600" dirty="0"/>
              <a:t> у дітей, наявність патологічних </a:t>
            </a:r>
            <a:r>
              <a:rPr lang="uk-UA" altLang="ru-RU" sz="2600" dirty="0" err="1" smtClean="0"/>
              <a:t>співусть</a:t>
            </a:r>
            <a:r>
              <a:rPr lang="uk-UA" altLang="ru-RU" sz="2600" dirty="0" smtClean="0"/>
              <a:t>);</a:t>
            </a:r>
            <a:endParaRPr lang="uk-UA" altLang="ru-RU" sz="2600" dirty="0"/>
          </a:p>
          <a:p>
            <a:pPr eaLnBrk="1" hangingPunct="1"/>
            <a:r>
              <a:rPr lang="uk-UA" altLang="ru-RU" sz="2600" dirty="0"/>
              <a:t>3) </a:t>
            </a:r>
            <a:r>
              <a:rPr lang="uk-UA" altLang="ru-RU" sz="2600" dirty="0" err="1"/>
              <a:t>дискінезії</a:t>
            </a:r>
            <a:r>
              <a:rPr lang="uk-UA" altLang="ru-RU" sz="2600" dirty="0"/>
              <a:t> жовчовивідних шляхів;</a:t>
            </a:r>
          </a:p>
          <a:p>
            <a:pPr eaLnBrk="1" hangingPunct="1"/>
            <a:r>
              <a:rPr lang="uk-UA" altLang="ru-RU" sz="2600" dirty="0"/>
              <a:t>5) виключення післяопераційного і </a:t>
            </a:r>
            <a:r>
              <a:rPr lang="uk-UA" altLang="ru-RU" sz="2600" dirty="0" smtClean="0"/>
              <a:t>посттравматичного </a:t>
            </a:r>
            <a:r>
              <a:rPr lang="uk-UA" altLang="ru-RU" sz="2600" dirty="0" err="1"/>
              <a:t>рефлюксу</a:t>
            </a:r>
            <a:r>
              <a:rPr lang="uk-UA" altLang="ru-RU" sz="2600" dirty="0"/>
              <a:t>.</a:t>
            </a:r>
            <a:endParaRPr lang="uk-UA" alt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045687">
            <a:off x="-1382925" y="2127874"/>
            <a:ext cx="10794806" cy="1143000"/>
          </a:xfrm>
        </p:spPr>
        <p:txBody>
          <a:bodyPr/>
          <a:lstStyle/>
          <a:p>
            <a:pPr marL="0" indent="0" algn="ctr">
              <a:buFont typeface="Georgia" panose="02040502050405020303" pitchFamily="18" charset="0"/>
              <a:buNone/>
              <a:defRPr/>
            </a:pPr>
            <a:r>
              <a:rPr lang="ru-RU" sz="7200" i="1" dirty="0" smtClean="0">
                <a:solidFill>
                  <a:srgbClr val="FFC000"/>
                </a:solidFill>
              </a:rPr>
              <a:t>ДЯКУЮ                     </a:t>
            </a:r>
            <a:r>
              <a:rPr lang="ru-RU" sz="7200" i="1" dirty="0" smtClean="0">
                <a:solidFill>
                  <a:srgbClr val="FFC000"/>
                </a:solidFill>
              </a:rPr>
              <a:t/>
            </a:r>
            <a:br>
              <a:rPr lang="ru-RU" sz="7200" i="1" dirty="0" smtClean="0">
                <a:solidFill>
                  <a:srgbClr val="FFC000"/>
                </a:solidFill>
              </a:rPr>
            </a:br>
            <a:r>
              <a:rPr lang="ru-RU" sz="7200" i="1" dirty="0" smtClean="0">
                <a:solidFill>
                  <a:srgbClr val="FFC000"/>
                </a:solidFill>
              </a:rPr>
              <a:t>     </a:t>
            </a:r>
            <a:r>
              <a:rPr lang="ru-RU" sz="7200" i="1" smtClean="0">
                <a:solidFill>
                  <a:srgbClr val="FFC000"/>
                </a:solidFill>
              </a:rPr>
              <a:t>за </a:t>
            </a:r>
            <a:r>
              <a:rPr lang="ru-RU" sz="7200" i="1" smtClean="0">
                <a:solidFill>
                  <a:srgbClr val="FFC000"/>
                </a:solidFill>
              </a:rPr>
              <a:t>УВАГУ</a:t>
            </a:r>
            <a:endParaRPr lang="uk-UA" sz="7200" i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12" y="0"/>
            <a:ext cx="9143999" cy="114300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 smtClean="0">
                <a:solidFill>
                  <a:srgbClr val="FFFF00"/>
                </a:solidFill>
              </a:rPr>
              <a:t>Ультразвукове дослідження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18435" name="Picture 5" descr="D:\Наташа\Студенты\Для студентов\УЗИ норма\Печень норм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6" t="2585" r="3989" b="3191"/>
          <a:stretch>
            <a:fillRect/>
          </a:stretch>
        </p:blipFill>
        <p:spPr bwMode="auto">
          <a:xfrm>
            <a:off x="58738" y="900113"/>
            <a:ext cx="5160962" cy="425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2" descr="D:\Наташа\Студенты\Для студентов\УЗИ норма\Печень, сел и НПВ норма\1223090318S-Video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5" t="5453" r="7233" b="22046"/>
          <a:stretch>
            <a:fillRect/>
          </a:stretch>
        </p:blipFill>
        <p:spPr bwMode="auto">
          <a:xfrm>
            <a:off x="4140200" y="3173413"/>
            <a:ext cx="5003800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 rot="1180027">
            <a:off x="6030406" y="1651935"/>
            <a:ext cx="2447255" cy="1143000"/>
          </a:xfrm>
          <a:prstGeom prst="rect">
            <a:avLst/>
          </a:prstGeom>
          <a:effectLst/>
        </p:spPr>
        <p:txBody>
          <a:bodyPr/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uk-UA" dirty="0" smtClean="0">
                <a:solidFill>
                  <a:schemeClr val="tx1"/>
                </a:solidFill>
              </a:rPr>
              <a:t>печінка </a:t>
            </a:r>
            <a:br>
              <a:rPr lang="uk-UA" dirty="0" smtClean="0">
                <a:solidFill>
                  <a:schemeClr val="tx1"/>
                </a:solidFill>
              </a:rPr>
            </a:br>
            <a:r>
              <a:rPr lang="uk-UA" dirty="0" smtClean="0">
                <a:solidFill>
                  <a:schemeClr val="tx1"/>
                </a:solidFill>
              </a:rPr>
              <a:t>норма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18438" name="Прямоугольник 2"/>
          <p:cNvSpPr>
            <a:spLocks noChangeArrowheads="1"/>
          </p:cNvSpPr>
          <p:nvPr/>
        </p:nvSpPr>
        <p:spPr bwMode="auto">
          <a:xfrm>
            <a:off x="87313" y="5159375"/>
            <a:ext cx="45720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dirty="0"/>
              <a:t>Форма, </a:t>
            </a:r>
            <a:r>
              <a:rPr lang="ru-RU" altLang="ru-RU" sz="2800" dirty="0" err="1"/>
              <a:t>розміри</a:t>
            </a:r>
            <a:r>
              <a:rPr lang="ru-RU" altLang="ru-RU" sz="2800" dirty="0"/>
              <a:t>,</a:t>
            </a:r>
          </a:p>
          <a:p>
            <a:pPr eaLnBrk="1" hangingPunct="1"/>
            <a:r>
              <a:rPr lang="ru-RU" altLang="ru-RU" sz="2800" dirty="0"/>
              <a:t>становище, </a:t>
            </a:r>
            <a:r>
              <a:rPr lang="ru-RU" altLang="ru-RU" sz="2800" dirty="0" err="1"/>
              <a:t>контури</a:t>
            </a:r>
            <a:r>
              <a:rPr lang="ru-RU" altLang="ru-RU" sz="2800" dirty="0"/>
              <a:t> структура </a:t>
            </a:r>
            <a:r>
              <a:rPr lang="ru-RU" altLang="ru-RU" sz="2800" dirty="0" err="1"/>
              <a:t>органів</a:t>
            </a:r>
            <a:r>
              <a:rPr lang="ru-RU" altLang="ru-RU" sz="2800" dirty="0"/>
              <a:t> ГПБС.</a:t>
            </a:r>
            <a:endParaRPr lang="en-US" altLang="ru-RU" sz="2800" dirty="0"/>
          </a:p>
        </p:txBody>
      </p:sp>
      <p:sp>
        <p:nvSpPr>
          <p:cNvPr id="18439" name="Прямоугольник 6"/>
          <p:cNvSpPr>
            <a:spLocks noChangeArrowheads="1"/>
          </p:cNvSpPr>
          <p:nvPr/>
        </p:nvSpPr>
        <p:spPr bwMode="auto">
          <a:xfrm>
            <a:off x="5435600" y="1011238"/>
            <a:ext cx="457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800" dirty="0" smtClean="0"/>
              <a:t>Оцінка морфології</a:t>
            </a:r>
            <a:endParaRPr lang="en-US" altLang="ru-RU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5586"/>
            <a:ext cx="9649072" cy="1143000"/>
          </a:xfrm>
        </p:spPr>
        <p:txBody>
          <a:bodyPr/>
          <a:lstStyle/>
          <a:p>
            <a:pPr marL="0" indent="0" algn="l">
              <a:buFont typeface="Georgia" panose="02040502050405020303" pitchFamily="18" charset="0"/>
              <a:buNone/>
              <a:defRPr/>
            </a:pPr>
            <a:r>
              <a:rPr lang="uk-UA" sz="3200" dirty="0" smtClean="0">
                <a:solidFill>
                  <a:schemeClr val="tx1"/>
                </a:solidFill>
              </a:rPr>
              <a:t>Нормальна УЗ-, КТ-, МР-анатомія ГПБС</a:t>
            </a:r>
            <a:endParaRPr lang="uk-UA" sz="3200" dirty="0">
              <a:solidFill>
                <a:schemeClr val="tx1"/>
              </a:solidFill>
            </a:endParaRPr>
          </a:p>
        </p:txBody>
      </p:sp>
      <p:sp>
        <p:nvSpPr>
          <p:cNvPr id="19459" name="Прямоугольник 2"/>
          <p:cNvSpPr>
            <a:spLocks noChangeArrowheads="1"/>
          </p:cNvSpPr>
          <p:nvPr/>
        </p:nvSpPr>
        <p:spPr bwMode="auto">
          <a:xfrm>
            <a:off x="250825" y="1196975"/>
            <a:ext cx="8893175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4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Жовчовивідна </a:t>
            </a:r>
            <a:r>
              <a:rPr lang="uk-UA" altLang="ru-RU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система: </a:t>
            </a:r>
            <a:r>
              <a:rPr lang="uk-UA" altLang="ru-RU" sz="2400" dirty="0">
                <a:solidFill>
                  <a:srgbClr val="FFFFFF"/>
                </a:solidFill>
              </a:rPr>
              <a:t>візуалізація </a:t>
            </a:r>
            <a:r>
              <a:rPr lang="uk-UA" altLang="ru-RU" sz="2400" dirty="0" err="1">
                <a:solidFill>
                  <a:srgbClr val="FFFFFF"/>
                </a:solidFill>
              </a:rPr>
              <a:t>холедоха</a:t>
            </a:r>
            <a:r>
              <a:rPr lang="uk-UA" altLang="ru-RU" sz="2400" dirty="0">
                <a:solidFill>
                  <a:srgbClr val="FFFFFF"/>
                </a:solidFill>
              </a:rPr>
              <a:t>, </a:t>
            </a:r>
            <a:r>
              <a:rPr lang="uk-UA" altLang="ru-RU" sz="2400" dirty="0" err="1" smtClean="0">
                <a:solidFill>
                  <a:srgbClr val="FFFFFF"/>
                </a:solidFill>
              </a:rPr>
              <a:t>внутрішньопечінкові</a:t>
            </a:r>
            <a:r>
              <a:rPr lang="uk-UA" altLang="ru-RU" sz="2400" dirty="0" smtClean="0">
                <a:solidFill>
                  <a:srgbClr val="FFFFFF"/>
                </a:solidFill>
              </a:rPr>
              <a:t> </a:t>
            </a:r>
            <a:r>
              <a:rPr lang="uk-UA" altLang="ru-RU" sz="2400" dirty="0">
                <a:solidFill>
                  <a:srgbClr val="FFFFFF"/>
                </a:solidFill>
              </a:rPr>
              <a:t>жовчні протоки розташовуються в складі печінкової тріади і супроводжують </a:t>
            </a:r>
            <a:r>
              <a:rPr lang="uk-UA" altLang="ru-RU" sz="2400" dirty="0" err="1">
                <a:solidFill>
                  <a:srgbClr val="FFFFFF"/>
                </a:solidFill>
              </a:rPr>
              <a:t>внутрішньопечінкові</a:t>
            </a:r>
            <a:r>
              <a:rPr lang="uk-UA" altLang="ru-RU" sz="2400" dirty="0">
                <a:solidFill>
                  <a:srgbClr val="FFFFFF"/>
                </a:solidFill>
              </a:rPr>
              <a:t> гілки ворітної вени і печінкової артерії. Правий і лівий </a:t>
            </a:r>
            <a:r>
              <a:rPr lang="uk-UA" altLang="ru-RU" sz="2400" dirty="0" smtClean="0">
                <a:solidFill>
                  <a:srgbClr val="FFFFFF"/>
                </a:solidFill>
              </a:rPr>
              <a:t>печінкові </a:t>
            </a:r>
            <a:r>
              <a:rPr lang="uk-UA" altLang="ru-RU" sz="2400" dirty="0">
                <a:solidFill>
                  <a:srgbClr val="FFFFFF"/>
                </a:solidFill>
              </a:rPr>
              <a:t>протоки </a:t>
            </a:r>
            <a:r>
              <a:rPr lang="uk-UA" altLang="ru-RU" sz="2400" dirty="0" err="1">
                <a:solidFill>
                  <a:srgbClr val="FFFFFF"/>
                </a:solidFill>
              </a:rPr>
              <a:t>візуалізуються</a:t>
            </a:r>
            <a:r>
              <a:rPr lang="uk-UA" altLang="ru-RU" sz="2400" dirty="0">
                <a:solidFill>
                  <a:srgbClr val="FFFFFF"/>
                </a:solidFill>
              </a:rPr>
              <a:t> у вигляді трубчастих структур з тонкими стінками. Жовчні протоки на рівні сегментарного ділення в нормі не </a:t>
            </a:r>
            <a:r>
              <a:rPr lang="uk-UA" altLang="ru-RU" sz="2400" dirty="0" smtClean="0">
                <a:solidFill>
                  <a:srgbClr val="FFFFFF"/>
                </a:solidFill>
              </a:rPr>
              <a:t>видні.</a:t>
            </a:r>
          </a:p>
          <a:p>
            <a:pPr eaLnBrk="1" hangingPunct="1"/>
            <a:endParaRPr lang="uk-UA" altLang="ru-RU" sz="2400" dirty="0">
              <a:solidFill>
                <a:srgbClr val="FFFFFF"/>
              </a:solidFill>
            </a:endParaRPr>
          </a:p>
          <a:p>
            <a:pPr eaLnBrk="1" hangingPunct="1"/>
            <a:r>
              <a:rPr lang="uk-UA" altLang="ru-RU" sz="24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Жовчний пузир: </a:t>
            </a:r>
            <a:r>
              <a:rPr lang="ru-RU" altLang="ru-RU" sz="2400" dirty="0">
                <a:solidFill>
                  <a:srgbClr val="FFFFFF"/>
                </a:solidFill>
              </a:rPr>
              <a:t>орган </a:t>
            </a:r>
            <a:r>
              <a:rPr lang="ru-RU" altLang="ru-RU" sz="2400" dirty="0" err="1">
                <a:solidFill>
                  <a:srgbClr val="FFFFFF"/>
                </a:solidFill>
              </a:rPr>
              <a:t>овальної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форми</a:t>
            </a:r>
            <a:r>
              <a:rPr lang="ru-RU" altLang="ru-RU" sz="2400" dirty="0">
                <a:solidFill>
                  <a:srgbClr val="FFFFFF"/>
                </a:solidFill>
              </a:rPr>
              <a:t> з тонкими </a:t>
            </a:r>
            <a:r>
              <a:rPr lang="ru-RU" altLang="ru-RU" sz="2400" dirty="0" err="1">
                <a:solidFill>
                  <a:srgbClr val="FFFFFF"/>
                </a:solidFill>
              </a:rPr>
              <a:t>стінками</a:t>
            </a:r>
            <a:r>
              <a:rPr lang="ru-RU" altLang="ru-RU" sz="2400" dirty="0">
                <a:solidFill>
                  <a:srgbClr val="FFFFFF"/>
                </a:solidFill>
              </a:rPr>
              <a:t>, </a:t>
            </a:r>
            <a:r>
              <a:rPr lang="ru-RU" altLang="ru-RU" sz="2400" dirty="0" err="1" smtClean="0">
                <a:solidFill>
                  <a:srgbClr val="FFFFFF"/>
                </a:solidFill>
              </a:rPr>
              <a:t>порожнина</a:t>
            </a:r>
            <a:r>
              <a:rPr lang="ru-RU" altLang="ru-RU" sz="2400" dirty="0" smtClean="0">
                <a:solidFill>
                  <a:srgbClr val="FFFFFF"/>
                </a:solidFill>
              </a:rPr>
              <a:t> </a:t>
            </a:r>
            <a:r>
              <a:rPr lang="ru-RU" altLang="ru-RU" sz="2400" dirty="0">
                <a:solidFill>
                  <a:srgbClr val="FFFFFF"/>
                </a:solidFill>
              </a:rPr>
              <a:t>з </a:t>
            </a:r>
            <a:r>
              <a:rPr lang="ru-RU" altLang="ru-RU" sz="2400" dirty="0" err="1">
                <a:solidFill>
                  <a:srgbClr val="FFFFFF"/>
                </a:solidFill>
              </a:rPr>
              <a:t>однорідним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вмістом</a:t>
            </a:r>
            <a:r>
              <a:rPr lang="ru-RU" altLang="ru-RU" sz="2400" dirty="0" smtClean="0">
                <a:solidFill>
                  <a:srgbClr val="FFFFFF"/>
                </a:solidFill>
              </a:rPr>
              <a:t>.</a:t>
            </a:r>
          </a:p>
          <a:p>
            <a:pPr eaLnBrk="1" hangingPunct="1"/>
            <a:endParaRPr lang="uk-UA" altLang="ru-RU" sz="2400" dirty="0">
              <a:solidFill>
                <a:srgbClr val="FFFFFF"/>
              </a:solidFill>
            </a:endParaRPr>
          </a:p>
          <a:p>
            <a:pPr eaLnBrk="1" hangingPunct="1"/>
            <a:r>
              <a:rPr lang="uk-UA" altLang="ru-RU" sz="24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Панкреатичний </a:t>
            </a:r>
            <a:r>
              <a:rPr lang="uk-UA" altLang="ru-RU" sz="2400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проток</a:t>
            </a:r>
            <a:r>
              <a:rPr lang="uk-UA" altLang="ru-RU" sz="2400" dirty="0">
                <a:solidFill>
                  <a:srgbClr val="FFFFFF"/>
                </a:solidFill>
              </a:rPr>
              <a:t>  </a:t>
            </a:r>
            <a:r>
              <a:rPr lang="uk-UA" altLang="ru-RU" sz="2400" dirty="0" smtClean="0">
                <a:solidFill>
                  <a:srgbClr val="FFFFFF"/>
                </a:solidFill>
              </a:rPr>
              <a:t>виглядає як тонка трубчата </a:t>
            </a:r>
            <a:r>
              <a:rPr lang="uk-UA" altLang="ru-RU" sz="2400" dirty="0">
                <a:solidFill>
                  <a:srgbClr val="FFFFFF"/>
                </a:solidFill>
              </a:rPr>
              <a:t>структура </a:t>
            </a:r>
            <a:r>
              <a:rPr lang="uk-UA" altLang="ru-RU" sz="2400" dirty="0" smtClean="0">
                <a:solidFill>
                  <a:srgbClr val="FFFFFF"/>
                </a:solidFill>
              </a:rPr>
              <a:t>діаметром менше </a:t>
            </a:r>
            <a:r>
              <a:rPr lang="uk-UA" altLang="ru-RU" sz="2400" dirty="0">
                <a:solidFill>
                  <a:srgbClr val="FFFFFF"/>
                </a:solidFill>
              </a:rPr>
              <a:t>2 мм. </a:t>
            </a:r>
          </a:p>
          <a:p>
            <a:pPr eaLnBrk="1" hangingPunct="1"/>
            <a:endParaRPr lang="uk-UA" altLang="ru-RU" sz="2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60"/>
            <a:ext cx="9144000" cy="1143000"/>
          </a:xfrm>
        </p:spPr>
        <p:txBody>
          <a:bodyPr/>
          <a:lstStyle/>
          <a:p>
            <a:pPr marL="0" indent="0" algn="ctr">
              <a:buFont typeface="Georgia" panose="02040502050405020303" pitchFamily="18" charset="0"/>
              <a:buNone/>
              <a:defRPr/>
            </a:pPr>
            <a:r>
              <a:rPr lang="uk-UA" dirty="0" smtClean="0">
                <a:solidFill>
                  <a:srgbClr val="FFFF00"/>
                </a:solidFill>
              </a:rPr>
              <a:t>Комп'ютерна томографія ГПБС в нормі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20483" name="Прямоугольник 2"/>
          <p:cNvSpPr>
            <a:spLocks noChangeArrowheads="1"/>
          </p:cNvSpPr>
          <p:nvPr/>
        </p:nvSpPr>
        <p:spPr bwMode="auto">
          <a:xfrm>
            <a:off x="5080000" y="1533525"/>
            <a:ext cx="4064000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dirty="0" smtClean="0"/>
              <a:t>Зображення печінки на </a:t>
            </a:r>
            <a:r>
              <a:rPr lang="uk-UA" altLang="ru-RU" dirty="0"/>
              <a:t>КТ відрізняється чіткими рівними контурами і гомогенною структурою. </a:t>
            </a:r>
            <a:r>
              <a:rPr lang="uk-UA" altLang="ru-RU" dirty="0" err="1" smtClean="0"/>
              <a:t>Внутрішньопечінкові</a:t>
            </a:r>
            <a:r>
              <a:rPr lang="uk-UA" altLang="ru-RU" dirty="0" smtClean="0"/>
              <a:t> </a:t>
            </a:r>
            <a:r>
              <a:rPr lang="uk-UA" altLang="ru-RU" dirty="0"/>
              <a:t>гілки нижньої порожнистої та ворітної вен визначаються як лінійні зони зниженої щільності від +35 до +50 </a:t>
            </a:r>
            <a:r>
              <a:rPr lang="uk-UA" altLang="ru-RU" dirty="0" err="1"/>
              <a:t>ед.Н</a:t>
            </a:r>
            <a:r>
              <a:rPr lang="uk-UA" altLang="ru-RU" dirty="0" smtClean="0"/>
              <a:t>.</a:t>
            </a:r>
          </a:p>
          <a:p>
            <a:pPr eaLnBrk="1" hangingPunct="1"/>
            <a:r>
              <a:rPr lang="uk-UA" altLang="ru-RU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Внутрішньопечінкові</a:t>
            </a:r>
            <a:r>
              <a:rPr lang="uk-UA" altLang="ru-RU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жовчні </a:t>
            </a:r>
            <a:r>
              <a:rPr lang="ru-RU" altLang="ru-RU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протоки </a:t>
            </a:r>
            <a:r>
              <a:rPr lang="ru-RU" altLang="ru-RU" dirty="0">
                <a:solidFill>
                  <a:srgbClr val="FFFF00"/>
                </a:solidFill>
                <a:latin typeface="Comic Sans MS" panose="030F0702030302020204" pitchFamily="66" charset="0"/>
              </a:rPr>
              <a:t>в </a:t>
            </a:r>
            <a:r>
              <a:rPr lang="ru-RU" altLang="ru-RU" dirty="0" err="1">
                <a:solidFill>
                  <a:srgbClr val="FFFF00"/>
                </a:solidFill>
                <a:latin typeface="Comic Sans MS" panose="030F0702030302020204" pitchFamily="66" charset="0"/>
              </a:rPr>
              <a:t>нормі</a:t>
            </a:r>
            <a:r>
              <a:rPr lang="ru-RU" altLang="ru-RU" dirty="0">
                <a:solidFill>
                  <a:srgbClr val="FFFF00"/>
                </a:solidFill>
                <a:latin typeface="Comic Sans MS" panose="030F0702030302020204" pitchFamily="66" charset="0"/>
              </a:rPr>
              <a:t> не видно.</a:t>
            </a:r>
          </a:p>
          <a:p>
            <a:pPr eaLnBrk="1" hangingPunct="1"/>
            <a:r>
              <a:rPr lang="ru-RU" altLang="ru-RU" dirty="0" err="1">
                <a:solidFill>
                  <a:srgbClr val="FFFF00"/>
                </a:solidFill>
                <a:latin typeface="Comic Sans MS" panose="030F0702030302020204" pitchFamily="66" charset="0"/>
              </a:rPr>
              <a:t>Їх</a:t>
            </a:r>
            <a:r>
              <a:rPr lang="ru-RU" altLang="ru-RU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dirty="0" err="1">
                <a:solidFill>
                  <a:srgbClr val="FFFF00"/>
                </a:solidFill>
                <a:latin typeface="Comic Sans MS" panose="030F0702030302020204" pitchFamily="66" charset="0"/>
              </a:rPr>
              <a:t>візуалізують</a:t>
            </a:r>
            <a:r>
              <a:rPr lang="ru-RU" altLang="ru-RU" dirty="0">
                <a:solidFill>
                  <a:srgbClr val="FFFF00"/>
                </a:solidFill>
                <a:latin typeface="Comic Sans MS" panose="030F0702030302020204" pitchFamily="66" charset="0"/>
              </a:rPr>
              <a:t> при</a:t>
            </a:r>
          </a:p>
          <a:p>
            <a:pPr eaLnBrk="1" hangingPunct="1"/>
            <a:r>
              <a:rPr lang="ru-RU" altLang="ru-RU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КТ-</a:t>
            </a:r>
            <a:r>
              <a:rPr lang="ru-RU" altLang="ru-RU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холангіографії</a:t>
            </a:r>
            <a:r>
              <a:rPr lang="ru-RU" altLang="ru-RU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dirty="0">
                <a:solidFill>
                  <a:srgbClr val="FFFF00"/>
                </a:solidFill>
                <a:latin typeface="Comic Sans MS" panose="030F0702030302020204" pitchFamily="66" charset="0"/>
              </a:rPr>
              <a:t>-</a:t>
            </a:r>
          </a:p>
          <a:p>
            <a:pPr eaLnBrk="1" hangingPunct="1"/>
            <a:r>
              <a:rPr lang="ru-RU" altLang="ru-RU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КР </a:t>
            </a:r>
            <a:r>
              <a:rPr lang="ru-RU" altLang="ru-RU" dirty="0">
                <a:solidFill>
                  <a:srgbClr val="FFFF00"/>
                </a:solidFill>
                <a:latin typeface="Comic Sans MS" panose="030F0702030302020204" pitchFamily="66" charset="0"/>
              </a:rPr>
              <a:t>вводиться в </a:t>
            </a:r>
            <a:r>
              <a:rPr lang="ru-RU" altLang="ru-RU" dirty="0" err="1">
                <a:solidFill>
                  <a:srgbClr val="FFFF00"/>
                </a:solidFill>
                <a:latin typeface="Comic Sans MS" panose="030F0702030302020204" pitchFamily="66" charset="0"/>
              </a:rPr>
              <a:t>жовчні</a:t>
            </a:r>
            <a:r>
              <a:rPr lang="ru-RU" altLang="ru-RU" dirty="0">
                <a:solidFill>
                  <a:srgbClr val="FFFF00"/>
                </a:solidFill>
                <a:latin typeface="Comic Sans MS" panose="030F0702030302020204" pitchFamily="66" charset="0"/>
              </a:rPr>
              <a:t> шляхи ретроградно через </a:t>
            </a:r>
            <a:r>
              <a:rPr lang="ru-RU" altLang="ru-RU" dirty="0" err="1" smtClean="0">
                <a:solidFill>
                  <a:srgbClr val="FFFF00"/>
                </a:solidFill>
                <a:latin typeface="Comic Sans MS" panose="030F0702030302020204" pitchFamily="66" charset="0"/>
              </a:rPr>
              <a:t>фатерів</a:t>
            </a:r>
            <a:r>
              <a:rPr lang="ru-RU" altLang="ru-RU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dirty="0">
                <a:solidFill>
                  <a:srgbClr val="FFFF00"/>
                </a:solidFill>
                <a:latin typeface="Comic Sans MS" panose="030F0702030302020204" pitchFamily="66" charset="0"/>
              </a:rPr>
              <a:t>сосок </a:t>
            </a:r>
            <a:r>
              <a:rPr lang="ru-RU" altLang="ru-RU" dirty="0" err="1">
                <a:solidFill>
                  <a:srgbClr val="FFFF00"/>
                </a:solidFill>
                <a:latin typeface="Comic Sans MS" panose="030F0702030302020204" pitchFamily="66" charset="0"/>
              </a:rPr>
              <a:t>або</a:t>
            </a:r>
            <a:r>
              <a:rPr lang="ru-RU" altLang="ru-RU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dirty="0" err="1">
                <a:solidFill>
                  <a:srgbClr val="FFFF00"/>
                </a:solidFill>
                <a:latin typeface="Comic Sans MS" panose="030F0702030302020204" pitchFamily="66" charset="0"/>
              </a:rPr>
              <a:t>фістулу</a:t>
            </a:r>
            <a:r>
              <a:rPr lang="ru-RU" altLang="ru-RU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.</a:t>
            </a:r>
          </a:p>
          <a:p>
            <a:pPr eaLnBrk="1" hangingPunct="1"/>
            <a:r>
              <a:rPr lang="uk-UA" altLang="ru-RU" dirty="0" smtClean="0"/>
              <a:t>Жовчний пузир </a:t>
            </a:r>
            <a:r>
              <a:rPr lang="uk-UA" altLang="ru-RU" dirty="0" err="1"/>
              <a:t>представлен</a:t>
            </a:r>
            <a:r>
              <a:rPr lang="uk-UA" altLang="ru-RU" dirty="0"/>
              <a:t> у вигляді овального </a:t>
            </a:r>
            <a:r>
              <a:rPr lang="uk-UA" altLang="ru-RU" dirty="0" smtClean="0"/>
              <a:t>утворення.</a:t>
            </a:r>
            <a:endParaRPr lang="uk-UA" altLang="ru-RU" dirty="0"/>
          </a:p>
        </p:txBody>
      </p:sp>
      <p:pic>
        <p:nvPicPr>
          <p:cNvPr id="20484" name="Picture 5" descr="D:\Наташа\Студенты\Для студентов\КТ\export-170912-132719 с контрастированием\ZP4533_Abdomen-CE\20120913\IM0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8" y="1533525"/>
            <a:ext cx="485775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8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843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ru-RU" sz="4000" dirty="0" err="1">
                <a:solidFill>
                  <a:srgbClr val="FFFF00"/>
                </a:solidFill>
                <a:effectLst/>
                <a:ea typeface="+mn-ea"/>
                <a:cs typeface="+mn-cs"/>
              </a:rPr>
              <a:t>Магнітно-резонансна</a:t>
            </a:r>
            <a:r>
              <a:rPr lang="ru-RU" sz="4000" dirty="0">
                <a:solidFill>
                  <a:srgbClr val="FFFF00"/>
                </a:solidFill>
                <a:effectLst/>
                <a:ea typeface="+mn-ea"/>
                <a:cs typeface="+mn-cs"/>
              </a:rPr>
              <a:t> </a:t>
            </a:r>
            <a:r>
              <a:rPr lang="ru-RU" sz="4000" dirty="0" err="1">
                <a:solidFill>
                  <a:srgbClr val="FFFF00"/>
                </a:solidFill>
                <a:effectLst/>
                <a:ea typeface="+mn-ea"/>
                <a:cs typeface="+mn-cs"/>
              </a:rPr>
              <a:t>томографія</a:t>
            </a:r>
            <a:r>
              <a:rPr lang="ru-RU" sz="4000" dirty="0">
                <a:solidFill>
                  <a:srgbClr val="FFFF00"/>
                </a:solidFill>
                <a:effectLst/>
                <a:ea typeface="+mn-ea"/>
                <a:cs typeface="+mn-cs"/>
              </a:rPr>
              <a:t> ГПБС</a:t>
            </a:r>
            <a:endParaRPr lang="ru-RU" sz="4000" dirty="0" smtClean="0">
              <a:solidFill>
                <a:srgbClr val="FFFF00"/>
              </a:solidFill>
              <a:effectLst/>
              <a:ea typeface="+mn-ea"/>
              <a:cs typeface="+mn-cs"/>
            </a:endParaRPr>
          </a:p>
        </p:txBody>
      </p:sp>
      <p:pic>
        <p:nvPicPr>
          <p:cNvPr id="21507" name="Picture 1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2573" r="3551" b="3192"/>
          <a:stretch>
            <a:fillRect/>
          </a:stretch>
        </p:blipFill>
        <p:spPr>
          <a:xfrm>
            <a:off x="5281613" y="819150"/>
            <a:ext cx="3721100" cy="3689350"/>
          </a:xfrm>
        </p:spPr>
      </p:pic>
      <p:sp>
        <p:nvSpPr>
          <p:cNvPr id="21508" name="Text Box 5"/>
          <p:cNvSpPr txBox="1">
            <a:spLocks noChangeArrowheads="1"/>
          </p:cNvSpPr>
          <p:nvPr/>
        </p:nvSpPr>
        <p:spPr bwMode="auto">
          <a:xfrm>
            <a:off x="5632450" y="498475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uk-UA" altLang="ru-RU" sz="1600" b="1">
              <a:latin typeface="Arial" panose="020B0604020202020204" pitchFamily="34" charset="0"/>
            </a:endParaRPr>
          </a:p>
        </p:txBody>
      </p:sp>
      <p:sp>
        <p:nvSpPr>
          <p:cNvPr id="21509" name="Rectangle 6"/>
          <p:cNvSpPr>
            <a:spLocks noChangeArrowheads="1"/>
          </p:cNvSpPr>
          <p:nvPr/>
        </p:nvSpPr>
        <p:spPr bwMode="auto">
          <a:xfrm>
            <a:off x="214313" y="1412875"/>
            <a:ext cx="8929687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dirty="0" smtClean="0"/>
              <a:t>Форма</a:t>
            </a:r>
            <a:r>
              <a:rPr lang="ru-RU" altLang="ru-RU" sz="3200" dirty="0"/>
              <a:t>,</a:t>
            </a:r>
          </a:p>
          <a:p>
            <a:pPr eaLnBrk="1" hangingPunct="1"/>
            <a:r>
              <a:rPr lang="ru-RU" altLang="ru-RU" sz="3200" dirty="0" err="1"/>
              <a:t>розміри</a:t>
            </a:r>
            <a:r>
              <a:rPr lang="ru-RU" altLang="ru-RU" sz="3200" dirty="0"/>
              <a:t>,</a:t>
            </a:r>
          </a:p>
          <a:p>
            <a:pPr eaLnBrk="1" hangingPunct="1"/>
            <a:r>
              <a:rPr lang="ru-RU" altLang="ru-RU" sz="3200" dirty="0" err="1" smtClean="0"/>
              <a:t>положення</a:t>
            </a:r>
            <a:r>
              <a:rPr lang="ru-RU" altLang="ru-RU" sz="3200" dirty="0" smtClean="0"/>
              <a:t>, </a:t>
            </a:r>
            <a:r>
              <a:rPr lang="ru-RU" altLang="ru-RU" sz="3200" dirty="0"/>
              <a:t>структура,</a:t>
            </a:r>
          </a:p>
          <a:p>
            <a:pPr eaLnBrk="1" hangingPunct="1"/>
            <a:r>
              <a:rPr lang="ru-RU" altLang="ru-RU" sz="3200" dirty="0" err="1"/>
              <a:t>контури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органів</a:t>
            </a:r>
            <a:r>
              <a:rPr lang="ru-RU" altLang="ru-RU" sz="3200" dirty="0"/>
              <a:t> ГПБС.</a:t>
            </a:r>
          </a:p>
          <a:p>
            <a:pPr eaLnBrk="1" hangingPunct="1"/>
            <a:endParaRPr lang="ru-RU" altLang="ru-RU" sz="3200" dirty="0"/>
          </a:p>
          <a:p>
            <a:pPr eaLnBrk="1" hangingPunct="1"/>
            <a:r>
              <a:rPr lang="ru-RU" altLang="ru-RU" sz="3200" dirty="0" err="1" smtClean="0"/>
              <a:t>Локалізація</a:t>
            </a:r>
            <a:r>
              <a:rPr lang="ru-RU" altLang="ru-RU" sz="3200" dirty="0" smtClean="0"/>
              <a:t> </a:t>
            </a:r>
            <a:r>
              <a:rPr lang="ru-RU" altLang="ru-RU" sz="3200" dirty="0" err="1"/>
              <a:t>ділянок</a:t>
            </a:r>
            <a:endParaRPr lang="ru-RU" altLang="ru-RU" sz="3200" dirty="0"/>
          </a:p>
          <a:p>
            <a:pPr eaLnBrk="1" hangingPunct="1"/>
            <a:r>
              <a:rPr lang="ru-RU" altLang="ru-RU" sz="3200" dirty="0" err="1"/>
              <a:t>ураження</a:t>
            </a:r>
            <a:r>
              <a:rPr lang="ru-RU" altLang="ru-RU" sz="3200" dirty="0"/>
              <a:t>, </a:t>
            </a:r>
            <a:r>
              <a:rPr lang="ru-RU" altLang="ru-RU" sz="3200" dirty="0" err="1"/>
              <a:t>їх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кількість</a:t>
            </a:r>
            <a:r>
              <a:rPr lang="ru-RU" altLang="ru-RU" sz="3200" dirty="0"/>
              <a:t>,</a:t>
            </a:r>
          </a:p>
          <a:p>
            <a:pPr eaLnBrk="1" hangingPunct="1"/>
            <a:r>
              <a:rPr lang="ru-RU" altLang="ru-RU" sz="3200" dirty="0" err="1"/>
              <a:t>інтенсивність</a:t>
            </a:r>
            <a:r>
              <a:rPr lang="ru-RU" altLang="ru-RU" sz="3200" dirty="0"/>
              <a:t> сигналу (</a:t>
            </a:r>
            <a:r>
              <a:rPr lang="ru-RU" altLang="ru-RU" sz="3200" dirty="0" err="1"/>
              <a:t>ізо</a:t>
            </a:r>
            <a:r>
              <a:rPr lang="ru-RU" altLang="ru-RU" sz="3200" dirty="0"/>
              <a:t>-, </a:t>
            </a:r>
            <a:r>
              <a:rPr lang="ru-RU" altLang="ru-RU" sz="3200" dirty="0" err="1"/>
              <a:t>гіпо</a:t>
            </a:r>
            <a:r>
              <a:rPr lang="ru-RU" altLang="ru-RU" sz="3200" dirty="0"/>
              <a:t>-, </a:t>
            </a:r>
            <a:r>
              <a:rPr lang="ru-RU" altLang="ru-RU" sz="3200" dirty="0" err="1"/>
              <a:t>гіпер</a:t>
            </a:r>
            <a:r>
              <a:rPr lang="ru-RU" altLang="ru-RU" sz="3200" dirty="0"/>
              <a:t>-, гетеро-), структура, форма, </a:t>
            </a:r>
            <a:r>
              <a:rPr lang="ru-RU" altLang="ru-RU" sz="3200" dirty="0" err="1"/>
              <a:t>розміри</a:t>
            </a:r>
            <a:r>
              <a:rPr lang="ru-RU" altLang="ru-RU" sz="3200" dirty="0"/>
              <a:t>, </a:t>
            </a:r>
            <a:r>
              <a:rPr lang="ru-RU" altLang="ru-RU" sz="3200" dirty="0" err="1"/>
              <a:t>контури</a:t>
            </a:r>
            <a:r>
              <a:rPr lang="ru-RU" altLang="ru-RU" sz="3200" dirty="0"/>
              <a:t>, стан </a:t>
            </a:r>
            <a:r>
              <a:rPr lang="ru-RU" altLang="ru-RU" sz="3200" dirty="0" err="1"/>
              <a:t>оточуючих</a:t>
            </a:r>
            <a:r>
              <a:rPr lang="ru-RU" altLang="ru-RU" sz="3200" dirty="0"/>
              <a:t> </a:t>
            </a:r>
            <a:r>
              <a:rPr lang="ru-RU" altLang="ru-RU" sz="3200" dirty="0" err="1"/>
              <a:t>органів</a:t>
            </a:r>
            <a:r>
              <a:rPr lang="ru-RU" altLang="ru-RU" sz="3200" dirty="0"/>
              <a:t> і тканин.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1514</TotalTime>
  <Words>1481</Words>
  <Application>Microsoft Office PowerPoint</Application>
  <PresentationFormat>Экран (4:3)</PresentationFormat>
  <Paragraphs>289</Paragraphs>
  <Slides>51</Slides>
  <Notes>11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60" baseType="lpstr">
      <vt:lpstr>Arial</vt:lpstr>
      <vt:lpstr>Calibri</vt:lpstr>
      <vt:lpstr>Comic Sans MS</vt:lpstr>
      <vt:lpstr>Georgia</vt:lpstr>
      <vt:lpstr>Tahoma</vt:lpstr>
      <vt:lpstr>Times New Roman</vt:lpstr>
      <vt:lpstr>Trebuchet MS</vt:lpstr>
      <vt:lpstr>Воздушный поток</vt:lpstr>
      <vt:lpstr>Clip</vt:lpstr>
      <vt:lpstr>Променеве дослідження</vt:lpstr>
      <vt:lpstr>Презентация PowerPoint</vt:lpstr>
      <vt:lpstr>Презентация PowerPoint</vt:lpstr>
      <vt:lpstr>Комп'ютерна томографія Показання до КТ і МРТ ГПБС</vt:lpstr>
      <vt:lpstr>Нормальна УЗ-, КТ-, МР-анатомія ГПБС</vt:lpstr>
      <vt:lpstr>Ультразвукове дослідження</vt:lpstr>
      <vt:lpstr>Нормальна УЗ-, КТ-, МР-анатомія ГПБС</vt:lpstr>
      <vt:lpstr>Комп'ютерна томографія ГПБС в нормі</vt:lpstr>
      <vt:lpstr>Магнітно-резонансна томографія ГПБС</vt:lpstr>
      <vt:lpstr>МРТ-картина печінки в нормі</vt:lpstr>
      <vt:lpstr> МР - холангіографія</vt:lpstr>
      <vt:lpstr>Рентгенологічні методи дослідження ГБС: </vt:lpstr>
      <vt:lpstr>Оглядова рентгенографія</vt:lpstr>
      <vt:lpstr>Холецистографія:</vt:lpstr>
      <vt:lpstr>Холангіографія</vt:lpstr>
      <vt:lpstr>Ретроградна холангіопанкреатографія</vt:lpstr>
      <vt:lpstr>Черезшкірна черезпечінкова холангіографія</vt:lpstr>
      <vt:lpstr>Інтраопераційна холангіографія</vt:lpstr>
      <vt:lpstr>Холангіофістулографія</vt:lpstr>
      <vt:lpstr>Дослідження судин </vt:lpstr>
      <vt:lpstr>МР, КТ – ангіографія </vt:lpstr>
      <vt:lpstr>Презентация PowerPoint</vt:lpstr>
      <vt:lpstr>Синдроми патології органів ГБС</vt:lpstr>
      <vt:lpstr>Дифузне ураження паренхіми печінки</vt:lpstr>
      <vt:lpstr>Дифузне ураження паренхіми</vt:lpstr>
      <vt:lpstr>УЗД цироз печінки</vt:lpstr>
      <vt:lpstr>Презентация PowerPoint</vt:lpstr>
      <vt:lpstr>Вогнищеве ураження паренхіми</vt:lpstr>
      <vt:lpstr>Полікістоз  печінки</vt:lpstr>
      <vt:lpstr>МРТ- Аденома печінки  </vt:lpstr>
      <vt:lpstr>Презентация PowerPoint</vt:lpstr>
      <vt:lpstr>Презентация PowerPoint</vt:lpstr>
      <vt:lpstr>Презентация PowerPoint</vt:lpstr>
      <vt:lpstr>КТ, МРТ абсцес печінки</vt:lpstr>
      <vt:lpstr>Зміна розмірів і форми жовчного міхура</vt:lpstr>
      <vt:lpstr>Презентация PowerPoint</vt:lpstr>
      <vt:lpstr> УЗД жовчного міхура</vt:lpstr>
      <vt:lpstr>Презентация PowerPoint</vt:lpstr>
      <vt:lpstr>Холедохолітіаз</vt:lpstr>
      <vt:lpstr>Дифузне ураження підшлункової залози</vt:lpstr>
      <vt:lpstr>Презентация PowerPoint</vt:lpstr>
      <vt:lpstr>Презентация PowerPoint</vt:lpstr>
      <vt:lpstr>Травми селезінки</vt:lpstr>
      <vt:lpstr>Презентация PowerPoint</vt:lpstr>
      <vt:lpstr>Радіонуклідне дослідження печінки </vt:lpstr>
      <vt:lpstr>Презентация PowerPoint</vt:lpstr>
      <vt:lpstr>Презентация PowerPoint</vt:lpstr>
      <vt:lpstr>Презентация PowerPoint</vt:lpstr>
      <vt:lpstr>Презентация PowerPoint</vt:lpstr>
      <vt:lpstr>Гепатобілісцинтіграфія</vt:lpstr>
      <vt:lpstr>ДЯКУЮ                           за УВАГУ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</dc:creator>
  <cp:lastModifiedBy>Анюта</cp:lastModifiedBy>
  <cp:revision>173</cp:revision>
  <dcterms:created xsi:type="dcterms:W3CDTF">2011-08-06T18:08:31Z</dcterms:created>
  <dcterms:modified xsi:type="dcterms:W3CDTF">2016-11-15T06:17:17Z</dcterms:modified>
</cp:coreProperties>
</file>