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978" r:id="rId2"/>
    <p:sldMasterId id="2147483990" r:id="rId3"/>
  </p:sldMasterIdLst>
  <p:sldIdLst>
    <p:sldId id="352" r:id="rId4"/>
    <p:sldId id="287" r:id="rId5"/>
    <p:sldId id="309" r:id="rId6"/>
    <p:sldId id="259" r:id="rId7"/>
    <p:sldId id="281" r:id="rId8"/>
    <p:sldId id="282" r:id="rId9"/>
    <p:sldId id="310" r:id="rId10"/>
    <p:sldId id="283" r:id="rId11"/>
    <p:sldId id="292" r:id="rId12"/>
    <p:sldId id="376" r:id="rId13"/>
    <p:sldId id="288" r:id="rId14"/>
    <p:sldId id="270" r:id="rId15"/>
    <p:sldId id="271" r:id="rId16"/>
    <p:sldId id="285" r:id="rId17"/>
    <p:sldId id="263" r:id="rId18"/>
    <p:sldId id="264" r:id="rId19"/>
    <p:sldId id="265" r:id="rId20"/>
    <p:sldId id="266" r:id="rId21"/>
    <p:sldId id="268" r:id="rId22"/>
    <p:sldId id="377" r:id="rId23"/>
    <p:sldId id="269" r:id="rId24"/>
    <p:sldId id="386" r:id="rId25"/>
    <p:sldId id="305" r:id="rId26"/>
    <p:sldId id="373" r:id="rId27"/>
    <p:sldId id="257" r:id="rId28"/>
    <p:sldId id="306" r:id="rId29"/>
    <p:sldId id="261" r:id="rId30"/>
    <p:sldId id="262" r:id="rId31"/>
    <p:sldId id="307" r:id="rId32"/>
    <p:sldId id="300" r:id="rId33"/>
    <p:sldId id="374" r:id="rId34"/>
    <p:sldId id="301" r:id="rId35"/>
    <p:sldId id="302" r:id="rId36"/>
    <p:sldId id="308" r:id="rId37"/>
    <p:sldId id="272" r:id="rId38"/>
    <p:sldId id="381" r:id="rId39"/>
    <p:sldId id="354" r:id="rId40"/>
    <p:sldId id="293" r:id="rId41"/>
    <p:sldId id="353" r:id="rId42"/>
    <p:sldId id="387" r:id="rId43"/>
    <p:sldId id="296" r:id="rId44"/>
    <p:sldId id="378" r:id="rId45"/>
    <p:sldId id="297" r:id="rId46"/>
    <p:sldId id="276" r:id="rId47"/>
    <p:sldId id="380" r:id="rId48"/>
    <p:sldId id="290" r:id="rId49"/>
    <p:sldId id="303" r:id="rId50"/>
    <p:sldId id="277" r:id="rId51"/>
    <p:sldId id="291" r:id="rId52"/>
    <p:sldId id="304" r:id="rId53"/>
    <p:sldId id="279" r:id="rId54"/>
    <p:sldId id="360" r:id="rId55"/>
    <p:sldId id="299" r:id="rId56"/>
    <p:sldId id="355" r:id="rId57"/>
    <p:sldId id="278" r:id="rId58"/>
    <p:sldId id="385" r:id="rId59"/>
    <p:sldId id="358" r:id="rId6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2339" autoAdjust="0"/>
  </p:normalViewPr>
  <p:slideViewPr>
    <p:cSldViewPr>
      <p:cViewPr varScale="1">
        <p:scale>
          <a:sx n="57" d="100"/>
          <a:sy n="57" d="100"/>
        </p:scale>
        <p:origin x="9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76D39-969E-40FD-A3F7-D16BDEC938D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49054-FFEC-4C5A-A57B-811CDFE40C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0225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22E5-5607-48F4-8D4F-8DDF5E43D6DB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75920-927E-435F-9EBD-E6B1D81599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579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DD33D-3B3F-449D-A1E9-039B242B1E29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863D4-A769-4C1D-8C21-B65E23E41D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567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EB2AA-E77C-45AF-BD1D-1490206362B3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11F0C-48AB-4688-BC60-B25B8F292E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530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3DD7C-FA2D-4C67-8797-2E967CDFEAE2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8F5AA05-B756-48A9-8F95-12D83A1ABA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8730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3E0A-3FAF-4B65-B28C-608E30B3843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D03E9-FDCB-4A4A-AE40-C8505B42C2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3112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453C-8873-4DD0-81CA-F685D202A8EF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EF2DFD-28FC-4D4F-9754-D03ECCD466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2770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9638B-F5BF-4FC0-A70C-BCA4470CF393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E6B8F-5261-4D72-B262-DA0381D98F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180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89C69-F0BA-4ACE-8ACC-A53C23D09A6D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93FD2-85B9-4511-80F5-C3A23B35B6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1902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B78-5A2A-4546-B635-DBD7F8C609D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8F2BB-9C4D-48A7-A380-75DE27925F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2033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C12BB-7217-477E-A160-FEE04D6A9350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D91AC-70D3-40D4-B875-DDB8ABC702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2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489A7-7A97-4045-9462-E680910D0AC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E62798D-9FB8-405F-AD36-A75E273677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2568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DBB5D-ED6A-4A27-BB47-43ED6CA1C0C1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9577F-501C-4B92-877B-537C8BFD38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4241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561CC-85EF-41E9-8261-4C2276C1122C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73B7-5980-405F-8A6E-E7DE26FC72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8431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2EE83-7C1D-470D-BCE8-D49DB7D1E3C0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1DD4-3F7B-463A-AB7C-5099A2517A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3191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3126B-3EAC-4683-821D-AB09C3A81076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C89F5-24B8-4AD0-B44A-8326031356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6733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E0AD-7F24-4BF0-BB41-672C8EB38AB8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2EAAF4C-4BE9-4CB3-86E3-AC593C592A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4890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DBA1B-2100-456D-A8ED-975B2FC411C1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0AEB7-7D67-48D9-BD54-1E08DA77A2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2854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94AAD-9EB8-405A-BE2E-41B1ECE2FCA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952BBEDD-37CD-40E7-B755-837E9AFFC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9111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9B708-96D7-4788-9DEA-C8554619CA26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5BD35-36CB-4F0D-A1B3-398CB410F1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833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EC537-4710-4336-9CE8-BEC56C67473C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E1587-6842-440A-8B5D-80CFAAD825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93474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B5F95-C11C-4C25-9562-309FE5A9F54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87888-9EBC-4B98-AF7C-63C8953793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02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50729-5542-4442-BD02-A5CF4DE6EA6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41842-8C98-4321-B1E2-1FEDCF7A06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1688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4FADF-5899-49EA-8814-A1C76953D38A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E80B94-7DD3-4794-A0B7-B63AF320A5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177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74D74-CAFA-4F7A-9FC3-C77F4BCC6EA9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52406-77D1-433B-923F-0396DE7A10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5807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639D8-E4A0-420B-BD7B-11B1FDEF59AB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4C4EC-29B0-4853-AA63-B06C7DC170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1386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2094D-50E9-4DA9-8283-472CAF3B9034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11D54-986E-4679-86BD-5D7CD78532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695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1B920-0900-4D4F-9C89-97C2C90801C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8DB2C530-78DF-4D1C-A4D9-2CF7220170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1703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822E7-680B-469E-934D-85A13DE626CB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49AD8-9BEC-4AB9-BCCB-55EB73C92A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794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1B7BE-BFC1-4A08-A5F5-D57DFB6C0EF8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1F7A7-4ADB-4ECF-9DED-ADDBEB4381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372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44653-853A-4FF4-AF9C-D5A4FFDF1D8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04637-A079-435A-AA35-1CA1185872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7883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4D64B-F988-4516-80F5-F9556876CDB7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5B51E-B596-4C8D-AF9D-F334A62B1B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604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52EF7-C78A-4D76-B8C9-1D6044DA36E6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146B1-0D58-41A0-A6D4-DD58F89BD3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917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  <a:endParaRPr lang="en-US" altLang="uk-U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DF6377-EDFD-44B9-A769-51633E656372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9709A113-BD23-4CE9-9031-57408C45D00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77" r:id="rId1"/>
    <p:sldLayoutId id="2147484053" r:id="rId2"/>
    <p:sldLayoutId id="2147484078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79" r:id="rId9"/>
    <p:sldLayoutId id="2147484059" r:id="rId10"/>
    <p:sldLayoutId id="2147484060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F1E575-8E31-4AB2-9B51-09D7EEEF3BB4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18383158-5FC4-4877-B0C1-CF08C4A46F3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0" r:id="rId1"/>
    <p:sldLayoutId id="2147484061" r:id="rId2"/>
    <p:sldLayoutId id="214748408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82" r:id="rId9"/>
    <p:sldLayoutId id="2147484067" r:id="rId10"/>
    <p:sldLayoutId id="214748406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2FEDC9-BF45-4796-9718-6DD953EE847D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7835F1F9-12BD-4319-80BA-3F9E6FB71AC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3" r:id="rId1"/>
    <p:sldLayoutId id="2147484069" r:id="rId2"/>
    <p:sldLayoutId id="2147484084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85" r:id="rId9"/>
    <p:sldLayoutId id="2147484075" r:id="rId10"/>
    <p:sldLayoutId id="2147484076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272808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ru-RU" dirty="0" err="1" smtClean="0">
                <a:solidFill>
                  <a:srgbClr val="FFFF00"/>
                </a:solidFill>
              </a:rPr>
              <a:t>Променева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uk-UA" dirty="0" smtClean="0">
                <a:solidFill>
                  <a:srgbClr val="FFFF00"/>
                </a:solidFill>
              </a:rPr>
              <a:t>діагностика невідкладних станів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13315" name="Picture 2" descr="D:\Макс\Конкурс комиссия\Отчёт конк ком\Картинки для лекций\забол легких\DE Lung Perfus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675"/>
            <a:ext cx="91440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271463" y="6176963"/>
            <a:ext cx="79127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dirty="0" err="1" smtClean="0">
                <a:solidFill>
                  <a:srgbClr val="FFFFFF"/>
                </a:solidFill>
              </a:rPr>
              <a:t>Лекція</a:t>
            </a:r>
            <a:r>
              <a:rPr lang="ru-RU" altLang="uk-UA" sz="2800" dirty="0" smtClean="0">
                <a:solidFill>
                  <a:srgbClr val="FFFFFF"/>
                </a:solidFill>
              </a:rPr>
              <a:t> </a:t>
            </a:r>
            <a:r>
              <a:rPr lang="ru-RU" altLang="uk-UA" sz="2800" dirty="0">
                <a:solidFill>
                  <a:srgbClr val="FFFFFF"/>
                </a:solidFill>
              </a:rPr>
              <a:t>доцента </a:t>
            </a:r>
            <a:r>
              <a:rPr lang="ru-RU" altLang="uk-UA" sz="2800" dirty="0" err="1" smtClean="0">
                <a:solidFill>
                  <a:srgbClr val="FFFFFF"/>
                </a:solidFill>
              </a:rPr>
              <a:t>Туманської</a:t>
            </a:r>
            <a:r>
              <a:rPr lang="ru-RU" altLang="uk-UA" sz="2800" dirty="0" smtClean="0">
                <a:solidFill>
                  <a:srgbClr val="FFFFFF"/>
                </a:solidFill>
              </a:rPr>
              <a:t> </a:t>
            </a:r>
            <a:r>
              <a:rPr lang="ru-RU" altLang="uk-UA" sz="2800" dirty="0" err="1" smtClean="0">
                <a:solidFill>
                  <a:srgbClr val="FFFFFF"/>
                </a:solidFill>
              </a:rPr>
              <a:t>Наталії</a:t>
            </a:r>
            <a:r>
              <a:rPr lang="ru-RU" altLang="uk-UA" sz="2800" dirty="0" smtClean="0">
                <a:solidFill>
                  <a:srgbClr val="FFFFFF"/>
                </a:solidFill>
              </a:rPr>
              <a:t> </a:t>
            </a:r>
            <a:r>
              <a:rPr lang="ru-RU" altLang="uk-UA" sz="2800" dirty="0" err="1" smtClean="0">
                <a:solidFill>
                  <a:srgbClr val="FFFFFF"/>
                </a:solidFill>
              </a:rPr>
              <a:t>Валеріївни</a:t>
            </a:r>
            <a:endParaRPr lang="ru-RU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medicalj.ru/images/serdce-sosudy/tela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915988"/>
            <a:ext cx="5761037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6513"/>
            <a:ext cx="9121775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sz="4000" dirty="0" err="1" smtClean="0">
                <a:solidFill>
                  <a:schemeClr val="tx1"/>
                </a:solidFill>
              </a:rPr>
              <a:t>Тромбоемболія</a:t>
            </a:r>
            <a:r>
              <a:rPr lang="uk-UA" sz="4000" dirty="0" smtClean="0">
                <a:solidFill>
                  <a:schemeClr val="tx1"/>
                </a:solidFill>
              </a:rPr>
              <a:t> легеневої артерії</a:t>
            </a:r>
            <a:endParaRPr lang="uk-UA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634723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2. </a:t>
            </a:r>
            <a:r>
              <a:rPr lang="uk-UA" dirty="0" smtClean="0">
                <a:solidFill>
                  <a:srgbClr val="FFFF00"/>
                </a:solidFill>
              </a:rPr>
              <a:t>КТ, МРТ – </a:t>
            </a:r>
            <a:r>
              <a:rPr lang="uk-UA" dirty="0" smtClean="0">
                <a:solidFill>
                  <a:srgbClr val="FFFF00"/>
                </a:solidFill>
              </a:rPr>
              <a:t>ангіографія судин грудної порожнини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23555" name="Picture 2" descr="D:\Наташа\Студенты\Рентген для студ 3 курс\Картинки для лекций\забол легких\СКТангиограф сосудов грудн по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019425"/>
            <a:ext cx="65532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Прямоугольник 2"/>
          <p:cNvSpPr>
            <a:spLocks noChangeArrowheads="1"/>
          </p:cNvSpPr>
          <p:nvPr/>
        </p:nvSpPr>
        <p:spPr bwMode="auto">
          <a:xfrm>
            <a:off x="251520" y="1763506"/>
            <a:ext cx="86407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dirty="0" err="1" smtClean="0"/>
              <a:t>повна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або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часткова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обтурація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гілок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легеневої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артерії</a:t>
            </a:r>
            <a:r>
              <a:rPr lang="ru-RU" altLang="uk-UA" sz="2800" dirty="0" smtClean="0"/>
              <a:t>.</a:t>
            </a:r>
            <a:endParaRPr lang="uk-UA" altLang="uk-UA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900113" y="17463"/>
            <a:ext cx="10044113" cy="6840537"/>
          </a:xfrm>
        </p:spPr>
        <p:txBody>
          <a:bodyPr rtlCol="0"/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</a:rPr>
              <a:t>3. </a:t>
            </a:r>
            <a:r>
              <a:rPr lang="ru-RU" sz="4400" b="1" dirty="0" err="1">
                <a:solidFill>
                  <a:srgbClr val="FFFF00"/>
                </a:solidFill>
                <a:latin typeface="Times New Roman" pitchFamily="18" charset="0"/>
              </a:rPr>
              <a:t>Поєднання</a:t>
            </a:r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  <a:latin typeface="Times New Roman" pitchFamily="18" charset="0"/>
              </a:rPr>
              <a:t>перфузійної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</a:rPr>
              <a:t>і </a:t>
            </a:r>
            <a:r>
              <a:rPr lang="ru-RU" sz="4400" b="1" dirty="0" err="1">
                <a:solidFill>
                  <a:srgbClr val="FFFF00"/>
                </a:solidFill>
                <a:latin typeface="Times New Roman" pitchFamily="18" charset="0"/>
              </a:rPr>
              <a:t>вентиляційної</a:t>
            </a:r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  <a:latin typeface="Times New Roman" pitchFamily="18" charset="0"/>
              </a:rPr>
              <a:t>сцинтіграфії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FF00"/>
                </a:solidFill>
                <a:latin typeface="Times New Roman" pitchFamily="18" charset="0"/>
              </a:rPr>
              <a:t>легенів</a:t>
            </a:r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</a:rPr>
              <a:t>: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/>
              <a:t>       </a:t>
            </a:r>
            <a:r>
              <a:rPr lang="ru-RU" sz="3600" dirty="0"/>
              <a:t>- </a:t>
            </a:r>
            <a:r>
              <a:rPr lang="ru-RU" sz="3600" dirty="0" err="1" smtClean="0"/>
              <a:t>ділянки</a:t>
            </a:r>
            <a:r>
              <a:rPr lang="ru-RU" sz="3600" dirty="0" smtClean="0"/>
              <a:t> </a:t>
            </a:r>
            <a:r>
              <a:rPr lang="ru-RU" sz="3600" dirty="0" err="1"/>
              <a:t>зниженого</a:t>
            </a:r>
            <a:r>
              <a:rPr lang="ru-RU" sz="3600" dirty="0"/>
              <a:t> </a:t>
            </a:r>
            <a:r>
              <a:rPr lang="ru-RU" sz="3600" dirty="0" err="1"/>
              <a:t>накопичення</a:t>
            </a:r>
            <a:r>
              <a:rPr lang="ru-RU" sz="3600" dirty="0"/>
              <a:t> </a:t>
            </a:r>
            <a:r>
              <a:rPr lang="ru-RU" sz="3600" dirty="0" err="1" smtClean="0"/>
              <a:t>радіофармпрепарата</a:t>
            </a:r>
            <a:r>
              <a:rPr lang="ru-RU" sz="3600" dirty="0" smtClean="0"/>
              <a:t> </a:t>
            </a:r>
            <a:r>
              <a:rPr lang="ru-RU" sz="3600" dirty="0"/>
              <a:t>- </a:t>
            </a:r>
            <a:r>
              <a:rPr lang="ru-RU" sz="3600" dirty="0" err="1"/>
              <a:t>зниження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відсутність</a:t>
            </a:r>
            <a:r>
              <a:rPr lang="ru-RU" sz="3600" dirty="0"/>
              <a:t> </a:t>
            </a:r>
            <a:r>
              <a:rPr lang="ru-RU" sz="3600" dirty="0" err="1"/>
              <a:t>перфузії</a:t>
            </a:r>
            <a:r>
              <a:rPr lang="ru-RU" sz="3600" dirty="0"/>
              <a:t> («</a:t>
            </a:r>
            <a:r>
              <a:rPr lang="ru-RU" sz="3600" dirty="0" err="1"/>
              <a:t>холодні</a:t>
            </a:r>
            <a:r>
              <a:rPr lang="ru-RU" sz="3600" dirty="0"/>
              <a:t> </a:t>
            </a:r>
            <a:r>
              <a:rPr lang="ru-RU" sz="3600" dirty="0" err="1"/>
              <a:t>вогнища</a:t>
            </a:r>
            <a:r>
              <a:rPr lang="ru-RU" sz="3600" dirty="0"/>
              <a:t>») на </a:t>
            </a:r>
            <a:r>
              <a:rPr lang="ru-RU" sz="3600" dirty="0" err="1"/>
              <a:t>перфузійних</a:t>
            </a:r>
            <a:r>
              <a:rPr lang="ru-RU" sz="3600" dirty="0"/>
              <a:t> </a:t>
            </a:r>
            <a:r>
              <a:rPr lang="ru-RU" sz="3600" dirty="0" err="1" smtClean="0"/>
              <a:t>сцинтіграмах</a:t>
            </a:r>
            <a:r>
              <a:rPr lang="ru-RU" sz="3600" dirty="0" smtClean="0"/>
              <a:t> </a:t>
            </a:r>
            <a:r>
              <a:rPr lang="ru-RU" sz="3600" dirty="0"/>
              <a:t>і нормальна </a:t>
            </a:r>
            <a:r>
              <a:rPr lang="ru-RU" sz="3600" dirty="0" err="1"/>
              <a:t>вентиляція</a:t>
            </a:r>
            <a:r>
              <a:rPr lang="ru-RU" sz="3600" dirty="0"/>
              <a:t> в </a:t>
            </a:r>
            <a:r>
              <a:rPr lang="ru-RU" sz="3600" dirty="0" err="1"/>
              <a:t>зоні</a:t>
            </a:r>
            <a:r>
              <a:rPr lang="ru-RU" sz="3600" dirty="0"/>
              <a:t> </a:t>
            </a:r>
            <a:r>
              <a:rPr lang="ru-RU" sz="3600" dirty="0" err="1"/>
              <a:t>порушення</a:t>
            </a:r>
            <a:r>
              <a:rPr lang="ru-RU" sz="3600" dirty="0"/>
              <a:t> </a:t>
            </a:r>
            <a:r>
              <a:rPr lang="ru-RU" sz="3600" dirty="0" err="1"/>
              <a:t>перфузії</a:t>
            </a:r>
            <a:r>
              <a:rPr lang="ru-RU" sz="3600" dirty="0"/>
              <a:t> за </a:t>
            </a:r>
            <a:r>
              <a:rPr lang="ru-RU" sz="3600" dirty="0" err="1"/>
              <a:t>даними</a:t>
            </a:r>
            <a:r>
              <a:rPr lang="ru-RU" sz="3600" dirty="0"/>
              <a:t> </a:t>
            </a:r>
            <a:r>
              <a:rPr lang="ru-RU" sz="3600" dirty="0" err="1"/>
              <a:t>інгаляційної</a:t>
            </a:r>
            <a:r>
              <a:rPr lang="ru-RU" sz="3600" dirty="0"/>
              <a:t> </a:t>
            </a:r>
            <a:r>
              <a:rPr lang="ru-RU" sz="3600" dirty="0" err="1" smtClean="0"/>
              <a:t>сцинтіграфії</a:t>
            </a:r>
            <a:r>
              <a:rPr lang="ru-RU" sz="3600" dirty="0"/>
              <a:t>.</a:t>
            </a:r>
            <a:endParaRPr lang="en-US" sz="32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76250"/>
            <a:ext cx="8064500" cy="5929313"/>
          </a:xfrm>
        </p:spPr>
        <p:txBody>
          <a:bodyPr rtlCol="0"/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sz="3200" smtClean="0"/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en-US" sz="3200" smtClean="0"/>
              <a:t> </a:t>
            </a:r>
            <a:endParaRPr lang="en-US" b="1" smtClean="0">
              <a:latin typeface="Times New Roman" pitchFamily="18" charset="0"/>
            </a:endParaRPr>
          </a:p>
        </p:txBody>
      </p:sp>
      <p:pic>
        <p:nvPicPr>
          <p:cNvPr id="25603" name="Picture 5" descr="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413125"/>
            <a:ext cx="3767138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2" descr="D:\Наташа\Студенты\Рентген для студ 3 курс\Картинки для лекций\забол легких\перфузион сцинитграфия легк ТЄЛ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6227763" cy="457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3855"/>
            <a:ext cx="7838256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4. </a:t>
            </a:r>
            <a:r>
              <a:rPr lang="uk-UA" dirty="0" err="1" smtClean="0">
                <a:solidFill>
                  <a:srgbClr val="FFFF00"/>
                </a:solidFill>
              </a:rPr>
              <a:t>Ангіопульмонографія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26627" name="Picture 2" descr="D:\Наташа\Студенты\Рентген для студ 3 курс\Картинки для лекций\забол легких\ангиопулмография ТЭ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" t="3235" r="2182" b="4366"/>
          <a:stretch>
            <a:fillRect/>
          </a:stretch>
        </p:blipFill>
        <p:spPr bwMode="auto">
          <a:xfrm>
            <a:off x="228600" y="836613"/>
            <a:ext cx="596265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Прямоугольник 2"/>
          <p:cNvSpPr>
            <a:spLocks noChangeArrowheads="1"/>
          </p:cNvSpPr>
          <p:nvPr/>
        </p:nvSpPr>
        <p:spPr bwMode="auto">
          <a:xfrm>
            <a:off x="6191250" y="1916113"/>
            <a:ext cx="29527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4400" dirty="0" err="1" smtClean="0"/>
              <a:t>обтурація</a:t>
            </a:r>
            <a:r>
              <a:rPr lang="ru-RU" altLang="uk-UA" sz="4400" dirty="0" smtClean="0"/>
              <a:t> </a:t>
            </a:r>
            <a:r>
              <a:rPr lang="ru-RU" altLang="uk-UA" sz="4400" dirty="0" err="1" smtClean="0"/>
              <a:t>гілок</a:t>
            </a:r>
            <a:r>
              <a:rPr lang="ru-RU" altLang="uk-UA" sz="4400" dirty="0" smtClean="0"/>
              <a:t> </a:t>
            </a:r>
            <a:r>
              <a:rPr lang="ru-RU" altLang="uk-UA" sz="4400" dirty="0" err="1" smtClean="0"/>
              <a:t>легеневої</a:t>
            </a:r>
            <a:r>
              <a:rPr lang="ru-RU" altLang="uk-UA" sz="4400" dirty="0" smtClean="0"/>
              <a:t> </a:t>
            </a:r>
            <a:r>
              <a:rPr lang="ru-RU" altLang="uk-UA" sz="4400" dirty="0" err="1" smtClean="0"/>
              <a:t>артерії</a:t>
            </a:r>
            <a:r>
              <a:rPr lang="ru-RU" altLang="uk-UA" sz="4400" dirty="0" smtClean="0"/>
              <a:t>.</a:t>
            </a:r>
            <a:endParaRPr lang="uk-UA" altLang="uk-U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marL="609600" indent="-609600" algn="ctr" eaLnBrk="1" hangingPunct="1"/>
            <a:r>
              <a:rPr lang="en-US" altLang="uk-UA" sz="2800" b="1" dirty="0" smtClean="0">
                <a:latin typeface="Times New Roman" panose="02020603050405020304" pitchFamily="18" charset="0"/>
              </a:rPr>
              <a:t>	</a:t>
            </a:r>
            <a:r>
              <a:rPr lang="ru-RU" altLang="uk-UA" sz="5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Пневмоторакс:</a:t>
            </a:r>
            <a:r>
              <a:rPr lang="en-US" altLang="uk-UA" sz="5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</a:p>
          <a:p>
            <a:pPr marL="609600" indent="-609600" algn="ctr" eaLnBrk="1" hangingPunct="1"/>
            <a:endParaRPr lang="uk-UA" altLang="uk-UA" sz="4000" b="1" dirty="0" smtClean="0">
              <a:solidFill>
                <a:srgbClr val="FFCC99"/>
              </a:solidFill>
              <a:latin typeface="Times New Roman" panose="02020603050405020304" pitchFamily="18" charset="0"/>
            </a:endParaRPr>
          </a:p>
          <a:p>
            <a:pPr marL="609600" indent="-609600" algn="ctr" eaLnBrk="1" hangingPunct="1"/>
            <a:r>
              <a:rPr lang="ru-RU" altLang="uk-UA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Рентгенографія</a:t>
            </a:r>
            <a:r>
              <a:rPr lang="ru-RU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ОГП</a:t>
            </a:r>
            <a:r>
              <a:rPr lang="en-US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endParaRPr lang="uk-UA" altLang="uk-UA" sz="4000" b="1" dirty="0" smtClean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marL="609600" indent="-609600" eaLnBrk="1" hangingPunct="1"/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велике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просвітлення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легеневого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поля, яке не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долевій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і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сегментарній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будові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легень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зміщення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середостіння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здорову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сторону.</a:t>
            </a:r>
            <a:endParaRPr lang="en-US" altLang="uk-UA" sz="2800" b="1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908050"/>
            <a:ext cx="8353425" cy="4968875"/>
          </a:xfrm>
        </p:spPr>
        <p:txBody>
          <a:bodyPr/>
          <a:lstStyle/>
          <a:p>
            <a:pPr eaLnBrk="1" hangingPunct="1"/>
            <a:r>
              <a:rPr lang="en-US" altLang="uk-UA" sz="2400" smtClean="0">
                <a:solidFill>
                  <a:srgbClr val="FFCC99"/>
                </a:solidFill>
                <a:latin typeface="Times New Roman" panose="02020603050405020304" pitchFamily="18" charset="0"/>
              </a:rPr>
              <a:t>                                             </a:t>
            </a:r>
            <a:endParaRPr lang="en-US" altLang="uk-UA" sz="2400" b="1" smtClean="0">
              <a:latin typeface="Times New Roman" panose="02020603050405020304" pitchFamily="18" charset="0"/>
            </a:endParaRPr>
          </a:p>
        </p:txBody>
      </p:sp>
      <p:pic>
        <p:nvPicPr>
          <p:cNvPr id="28675" name="Picture 5" descr="pneumothorax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96975"/>
            <a:ext cx="5003800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algn="ctr" eaLnBrk="1" hangingPunct="1"/>
            <a:r>
              <a:rPr lang="en-US" altLang="uk-UA" sz="2800" b="1" dirty="0" smtClean="0">
                <a:latin typeface="Times New Roman" panose="02020603050405020304" pitchFamily="18" charset="0"/>
              </a:rPr>
              <a:t>	</a:t>
            </a:r>
            <a:r>
              <a:rPr lang="ru-RU" altLang="uk-UA" sz="5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Гідропневмоторакс</a:t>
            </a:r>
            <a:endParaRPr lang="en-US" altLang="uk-UA" sz="5400" b="1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609600" indent="-609600" algn="ctr" eaLnBrk="1" hangingPunct="1"/>
            <a:endParaRPr lang="uk-UA" altLang="uk-UA" sz="4000" b="1" dirty="0" smtClean="0">
              <a:solidFill>
                <a:srgbClr val="FFCC99"/>
              </a:solidFill>
              <a:latin typeface="Times New Roman" panose="02020603050405020304" pitchFamily="18" charset="0"/>
            </a:endParaRPr>
          </a:p>
          <a:p>
            <a:pPr marL="609600" indent="-609600" algn="ctr" eaLnBrk="1" hangingPunct="1"/>
            <a:r>
              <a:rPr lang="ru-RU" altLang="uk-UA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Рентгенографія</a:t>
            </a:r>
            <a:r>
              <a:rPr lang="ru-RU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ОГП</a:t>
            </a:r>
            <a:r>
              <a:rPr lang="en-US" alt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endParaRPr lang="uk-UA" altLang="uk-UA" sz="4000" b="1" dirty="0" smtClean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marL="609600" indent="-609600" eaLnBrk="1" hangingPunct="1"/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комбіноване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тінеутворення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що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не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долевій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і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сегментарній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будові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легень</a:t>
            </a:r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з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горизонтальним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рівнем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між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тінню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і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проясненням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зміщення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середостіння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altLang="uk-UA" sz="40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здорову</a:t>
            </a:r>
            <a:r>
              <a:rPr lang="ru-RU" altLang="uk-UA" sz="4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сторону.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D:\Наташа\Студенты\Рентген для студ 3 курс\Картинки для лекций\забол легких\гидропневмоторак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88913"/>
            <a:ext cx="7889875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92500" lnSpcReduction="20000"/>
          </a:bodyPr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5800" b="1" dirty="0" err="1" smtClean="0">
                <a:latin typeface="Times New Roman" pitchFamily="18" charset="0"/>
              </a:rPr>
              <a:t>Чужорідне</a:t>
            </a:r>
            <a:r>
              <a:rPr lang="ru-RU" sz="5800" b="1" dirty="0" smtClean="0">
                <a:latin typeface="Times New Roman" pitchFamily="18" charset="0"/>
              </a:rPr>
              <a:t> </a:t>
            </a:r>
            <a:r>
              <a:rPr lang="ru-RU" sz="5800" b="1" dirty="0" err="1">
                <a:latin typeface="Times New Roman" pitchFamily="18" charset="0"/>
              </a:rPr>
              <a:t>тіло</a:t>
            </a:r>
            <a:r>
              <a:rPr lang="ru-RU" sz="5800" b="1" dirty="0">
                <a:latin typeface="Times New Roman" pitchFamily="18" charset="0"/>
              </a:rPr>
              <a:t> в бронхах</a:t>
            </a:r>
            <a:endParaRPr lang="en-US" sz="5800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sz="4000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</a:rPr>
              <a:t>Рентгенографія</a:t>
            </a: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</a:rPr>
              <a:t>ОГП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</a:rPr>
              <a:t> </a:t>
            </a:r>
            <a:endParaRPr lang="uk-UA" sz="4000" b="1" dirty="0" smtClean="0">
              <a:solidFill>
                <a:srgbClr val="FFC000"/>
              </a:solidFill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000" b="1" dirty="0">
                <a:latin typeface="Times New Roman" pitchFamily="18" charset="0"/>
              </a:rPr>
              <a:t>- </a:t>
            </a:r>
            <a:r>
              <a:rPr lang="ru-RU" sz="4000" b="1" dirty="0" err="1" smtClean="0">
                <a:latin typeface="Times New Roman" pitchFamily="18" charset="0"/>
              </a:rPr>
              <a:t>металеве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стороннє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тіло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видне</a:t>
            </a:r>
            <a:r>
              <a:rPr lang="ru-RU" sz="4000" b="1" dirty="0">
                <a:latin typeface="Times New Roman" pitchFamily="18" charset="0"/>
              </a:rPr>
              <a:t> як </a:t>
            </a:r>
            <a:r>
              <a:rPr lang="ru-RU" sz="4000" b="1" dirty="0" err="1">
                <a:latin typeface="Times New Roman" pitchFamily="18" charset="0"/>
              </a:rPr>
              <a:t>інтенсивна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тінь</a:t>
            </a:r>
            <a:r>
              <a:rPr lang="ru-RU" sz="4000" b="1" dirty="0">
                <a:latin typeface="Times New Roman" pitchFamily="18" charset="0"/>
              </a:rPr>
              <a:t>,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000" b="1" dirty="0" err="1">
                <a:latin typeface="Times New Roman" pitchFamily="18" charset="0"/>
              </a:rPr>
              <a:t>інші</a:t>
            </a:r>
            <a:r>
              <a:rPr lang="ru-RU" sz="4000" b="1" dirty="0">
                <a:latin typeface="Times New Roman" pitchFamily="18" charset="0"/>
              </a:rPr>
              <a:t> - </a:t>
            </a:r>
            <a:r>
              <a:rPr lang="ru-RU" sz="4000" b="1" dirty="0" err="1">
                <a:latin typeface="Times New Roman" pitchFamily="18" charset="0"/>
              </a:rPr>
              <a:t>тільки</a:t>
            </a:r>
            <a:r>
              <a:rPr lang="ru-RU" sz="4000" b="1" dirty="0">
                <a:latin typeface="Times New Roman" pitchFamily="18" charset="0"/>
              </a:rPr>
              <a:t> як </a:t>
            </a:r>
            <a:r>
              <a:rPr lang="ru-RU" sz="4000" b="1" dirty="0" err="1">
                <a:latin typeface="Times New Roman" pitchFamily="18" charset="0"/>
              </a:rPr>
              <a:t>дефекти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наповнення</a:t>
            </a:r>
            <a:r>
              <a:rPr lang="ru-RU" sz="4000" b="1" dirty="0">
                <a:latin typeface="Times New Roman" pitchFamily="18" charset="0"/>
              </a:rPr>
              <a:t> на </a:t>
            </a:r>
            <a:r>
              <a:rPr lang="ru-RU" sz="4000" b="1" dirty="0" err="1" smtClean="0">
                <a:latin typeface="Times New Roman" pitchFamily="18" charset="0"/>
              </a:rPr>
              <a:t>бронхограмах</a:t>
            </a:r>
            <a:r>
              <a:rPr lang="ru-RU" sz="4000" b="1" dirty="0" smtClean="0">
                <a:latin typeface="Times New Roman" pitchFamily="18" charset="0"/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en-US" sz="4000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</a:rPr>
              <a:t>NB!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</a:rPr>
              <a:t>Стороннє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тіло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може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викликати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</a:rPr>
              <a:t>гіповентиляцію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або</a:t>
            </a:r>
            <a:r>
              <a:rPr lang="ru-RU" sz="4000" b="1" dirty="0">
                <a:latin typeface="Times New Roman" pitchFamily="18" charset="0"/>
              </a:rPr>
              <a:t> ателектаз сегмента, </a:t>
            </a:r>
            <a:r>
              <a:rPr lang="ru-RU" sz="4000" b="1" dirty="0" err="1" smtClean="0">
                <a:latin typeface="Times New Roman" pitchFamily="18" charset="0"/>
              </a:rPr>
              <a:t>долі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або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всієї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</a:rPr>
              <a:t>легені</a:t>
            </a:r>
            <a:r>
              <a:rPr lang="ru-RU" sz="4000" b="1" dirty="0">
                <a:latin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Наташа\Студенты\Рентген для студ 3 курс\Картинки для лекций\забол легких\отек легки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2"/>
          <a:stretch>
            <a:fillRect/>
          </a:stretch>
        </p:blipFill>
        <p:spPr bwMode="auto">
          <a:xfrm>
            <a:off x="14288" y="0"/>
            <a:ext cx="9223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" y="405499"/>
            <a:ext cx="519687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Набряк легень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4340" name="Прямоугольник 2"/>
          <p:cNvSpPr>
            <a:spLocks noChangeArrowheads="1"/>
          </p:cNvSpPr>
          <p:nvPr/>
        </p:nvSpPr>
        <p:spPr bwMode="auto">
          <a:xfrm>
            <a:off x="127000" y="2852738"/>
            <a:ext cx="9144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Розвивається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: на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тлі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гостро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виникаючих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порушень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скоротливості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лівого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шлуночка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інфаркт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міокарда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),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внаслідок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різкого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збільшення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навантаження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на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серце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виражена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тахікардія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високий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артеріальний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uk-UA" sz="3600" b="1" dirty="0" err="1" smtClean="0">
                <a:solidFill>
                  <a:schemeClr val="accent5">
                    <a:lumMod val="75000"/>
                  </a:schemeClr>
                </a:solidFill>
              </a:rPr>
              <a:t>тиск</a:t>
            </a:r>
            <a:r>
              <a:rPr lang="ru-RU" altLang="uk-UA" sz="3600" b="1" dirty="0" smtClean="0">
                <a:solidFill>
                  <a:schemeClr val="accent5">
                    <a:lumMod val="75000"/>
                  </a:schemeClr>
                </a:solidFill>
              </a:rPr>
              <a:t>).</a:t>
            </a:r>
            <a:r>
              <a:rPr lang="ru-RU" altLang="uk-UA" sz="3200" dirty="0">
                <a:solidFill>
                  <a:schemeClr val="accent5">
                    <a:lumMod val="75000"/>
                  </a:schemeClr>
                </a:solidFill>
              </a:rPr>
              <a:t> </a:t>
            </a:r>
            <a:endParaRPr lang="uk-UA" altLang="uk-UA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radiographia.ru/sites/default/files/image/%D0%98%D0%BD%D0%BE%D1%80%D0%BE%D0%B4%D0%BD%D0%BE%D0%B5%20%D1%82%D0%B5%D0%BB%D0%BE%20%D0%B1%D1%80%D0%BE%D0%BD%D1%85%D0%BE%D0%B2%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62063"/>
            <a:ext cx="476250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http://kiai.com.ua/img/tabl/Ohotnikova_3(Spec)_2011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" r="52672" b="7115"/>
          <a:stretch>
            <a:fillRect/>
          </a:stretch>
        </p:blipFill>
        <p:spPr bwMode="auto">
          <a:xfrm>
            <a:off x="5191125" y="288925"/>
            <a:ext cx="3770313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http://kiai.com.ua/img/tabl/Ohotnikova_3(Spec)_2011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 b="7115"/>
          <a:stretch>
            <a:fillRect/>
          </a:stretch>
        </p:blipFill>
        <p:spPr bwMode="auto">
          <a:xfrm>
            <a:off x="5191125" y="3454400"/>
            <a:ext cx="3770313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908050"/>
            <a:ext cx="8353425" cy="4968875"/>
          </a:xfrm>
        </p:spPr>
        <p:txBody>
          <a:bodyPr/>
          <a:lstStyle/>
          <a:p>
            <a:pPr eaLnBrk="1" hangingPunct="1"/>
            <a:r>
              <a:rPr lang="en-US" altLang="uk-UA" sz="2400" smtClean="0">
                <a:solidFill>
                  <a:srgbClr val="FFCC99"/>
                </a:solidFill>
                <a:latin typeface="Times New Roman" panose="02020603050405020304" pitchFamily="18" charset="0"/>
              </a:rPr>
              <a:t>                                             </a:t>
            </a:r>
            <a:endParaRPr lang="en-US" altLang="uk-UA" sz="2400" b="1" smtClean="0">
              <a:latin typeface="Times New Roman" panose="02020603050405020304" pitchFamily="18" charset="0"/>
            </a:endParaRPr>
          </a:p>
        </p:txBody>
      </p:sp>
      <p:pic>
        <p:nvPicPr>
          <p:cNvPr id="33795" name="Picture 4" descr="1-35-ос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477838"/>
            <a:ext cx="7604125" cy="590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182563" y="1547813"/>
            <a:ext cx="89646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FF00"/>
                </a:solidFill>
              </a:rPr>
              <a:t>1. </a:t>
            </a:r>
            <a:r>
              <a:rPr lang="ru-RU" altLang="ru-RU" sz="3600" b="1" dirty="0" smtClean="0">
                <a:solidFill>
                  <a:srgbClr val="FFFF00"/>
                </a:solidFill>
              </a:rPr>
              <a:t>Контрастна </a:t>
            </a:r>
            <a:r>
              <a:rPr lang="ru-RU" altLang="ru-RU" sz="3600" b="1" dirty="0" err="1" smtClean="0">
                <a:solidFill>
                  <a:srgbClr val="FFFF00"/>
                </a:solidFill>
              </a:rPr>
              <a:t>рентгенівська</a:t>
            </a:r>
            <a:r>
              <a:rPr lang="ru-RU" altLang="ru-RU" sz="3600" b="1" dirty="0" smtClean="0">
                <a:solidFill>
                  <a:srgbClr val="FFFF00"/>
                </a:solidFill>
              </a:rPr>
              <a:t>                     </a:t>
            </a:r>
            <a:r>
              <a:rPr lang="ru-RU" altLang="ru-RU" sz="3600" b="1" dirty="0" err="1" smtClean="0">
                <a:solidFill>
                  <a:srgbClr val="FFFF00"/>
                </a:solidFill>
              </a:rPr>
              <a:t>коронарографія</a:t>
            </a:r>
            <a:r>
              <a:rPr lang="ru-RU" altLang="ru-RU" sz="3600" b="1" dirty="0">
                <a:solidFill>
                  <a:srgbClr val="FFFF00"/>
                </a:solidFill>
              </a:rPr>
              <a:t>: </a:t>
            </a:r>
          </a:p>
          <a:p>
            <a:pPr algn="ctr" eaLnBrk="1" hangingPunct="1"/>
            <a:r>
              <a:rPr lang="ru-RU" altLang="ru-RU" sz="3600" dirty="0" err="1" smtClean="0">
                <a:solidFill>
                  <a:srgbClr val="FFFFFF"/>
                </a:solidFill>
              </a:rPr>
              <a:t>звуження</a:t>
            </a:r>
            <a:r>
              <a:rPr lang="ru-RU" altLang="ru-RU" sz="3600" dirty="0" smtClean="0">
                <a:solidFill>
                  <a:srgbClr val="FFFFFF"/>
                </a:solidFill>
              </a:rPr>
              <a:t>,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оклюзії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гілок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коронарних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артерій</a:t>
            </a:r>
            <a:endParaRPr lang="ru-RU" altLang="ru-RU" sz="3600" dirty="0" smtClean="0">
              <a:solidFill>
                <a:srgbClr val="FFFFFF"/>
              </a:solidFill>
            </a:endParaRPr>
          </a:p>
          <a:p>
            <a:pPr algn="ctr" eaLnBrk="1" hangingPunct="1"/>
            <a:r>
              <a:rPr lang="ru-RU" altLang="ru-RU" sz="3600" dirty="0" smtClean="0">
                <a:solidFill>
                  <a:srgbClr val="FFFFFF"/>
                </a:solidFill>
              </a:rPr>
              <a:t>+</a:t>
            </a:r>
          </a:p>
          <a:p>
            <a:pPr algn="ctr" eaLnBrk="1" hangingPunct="1"/>
            <a:r>
              <a:rPr lang="ru-RU" altLang="ru-RU" sz="3600" dirty="0" err="1" smtClean="0">
                <a:solidFill>
                  <a:srgbClr val="FFFFFF"/>
                </a:solidFill>
              </a:rPr>
              <a:t>одночасно</a:t>
            </a:r>
            <a:r>
              <a:rPr lang="ru-RU" altLang="ru-RU" sz="3600" dirty="0" smtClean="0">
                <a:solidFill>
                  <a:srgbClr val="FFFFFF"/>
                </a:solidFill>
              </a:rPr>
              <a:t> проводиться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лікувальна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маніпуляція</a:t>
            </a:r>
            <a:r>
              <a:rPr lang="ru-RU" altLang="ru-RU" sz="3600" dirty="0" smtClean="0">
                <a:solidFill>
                  <a:srgbClr val="FFFFFF"/>
                </a:solidFill>
              </a:rPr>
              <a:t> -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стентування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або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локальний</a:t>
            </a:r>
            <a:r>
              <a:rPr lang="ru-RU" altLang="ru-RU" sz="3600" dirty="0" smtClean="0">
                <a:solidFill>
                  <a:srgbClr val="FFFFFF"/>
                </a:solidFill>
              </a:rPr>
              <a:t> </a:t>
            </a:r>
            <a:r>
              <a:rPr lang="ru-RU" altLang="ru-RU" sz="3600" dirty="0" err="1" smtClean="0">
                <a:solidFill>
                  <a:srgbClr val="FFFFFF"/>
                </a:solidFill>
              </a:rPr>
              <a:t>тромболізис</a:t>
            </a:r>
            <a:r>
              <a:rPr lang="ru-RU" altLang="ru-RU" sz="3600" dirty="0" smtClean="0">
                <a:solidFill>
                  <a:srgbClr val="FFFFFF"/>
                </a:solidFill>
              </a:rPr>
              <a:t>!</a:t>
            </a:r>
            <a:endParaRPr lang="ru-RU" altLang="ru-RU" sz="3600" dirty="0">
              <a:solidFill>
                <a:srgbClr val="FFFFFF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115616" y="404664"/>
            <a:ext cx="7525023" cy="1143000"/>
          </a:xfrm>
          <a:prstGeom prst="rect">
            <a:avLst/>
          </a:prstGeom>
          <a:effectLst/>
        </p:spPr>
        <p:txBody>
          <a:bodyPr/>
          <a:lstStyle>
            <a:lvl1pPr marL="640080" indent="-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54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hangingPunct="1">
              <a:buFont typeface="Georgia" pitchFamily="18" charset="0"/>
              <a:buNone/>
              <a:defRPr/>
            </a:pPr>
            <a:r>
              <a:rPr lang="uk-UA" dirty="0" smtClean="0">
                <a:solidFill>
                  <a:prstClr val="white"/>
                </a:solidFill>
              </a:rPr>
              <a:t>Інфаркт міокарда</a:t>
            </a:r>
            <a:endParaRPr lang="uk-UA" dirty="0">
              <a:solidFill>
                <a:prstClr val="white"/>
              </a:solidFill>
            </a:endParaRPr>
          </a:p>
        </p:txBody>
      </p:sp>
      <p:pic>
        <p:nvPicPr>
          <p:cNvPr id="34820" name="Picture 2" descr="http://vmede.org/sait/content/Onkilogiya_ternova_2010/4_files/mb4_00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" t="5623" r="4831" b="4594"/>
          <a:stretch>
            <a:fillRect/>
          </a:stretch>
        </p:blipFill>
        <p:spPr bwMode="auto">
          <a:xfrm>
            <a:off x="6227763" y="3281363"/>
            <a:ext cx="17049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179388" y="981075"/>
            <a:ext cx="896461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 err="1" smtClean="0">
                <a:solidFill>
                  <a:srgbClr val="FFFF00"/>
                </a:solidFill>
              </a:rPr>
              <a:t>ЕхоКГ</a:t>
            </a:r>
            <a:r>
              <a:rPr lang="ru-RU" altLang="uk-UA" sz="3600" b="1" dirty="0">
                <a:solidFill>
                  <a:srgbClr val="FFFF00"/>
                </a:solidFill>
              </a:rPr>
              <a:t>:</a:t>
            </a:r>
            <a:r>
              <a:rPr lang="ru-RU" altLang="uk-UA" sz="3600" dirty="0"/>
              <a:t>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ділянки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акінезії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лівого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шлуночка</a:t>
            </a:r>
            <a:r>
              <a:rPr lang="ru-RU" altLang="uk-UA" sz="3600" dirty="0" smtClean="0"/>
              <a:t>; </a:t>
            </a:r>
            <a:r>
              <a:rPr lang="ru-RU" altLang="uk-UA" sz="3600" dirty="0" err="1" smtClean="0"/>
              <a:t>зниження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фракції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викиду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лівого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шлуночка</a:t>
            </a:r>
            <a:r>
              <a:rPr lang="ru-RU" altLang="uk-UA" sz="3600" dirty="0" smtClean="0"/>
              <a:t>.</a:t>
            </a:r>
          </a:p>
          <a:p>
            <a:pPr eaLnBrk="1" hangingPunct="1"/>
            <a:endParaRPr lang="ru-RU" altLang="uk-UA" sz="3600" dirty="0"/>
          </a:p>
          <a:p>
            <a:pPr eaLnBrk="1" hangingPunct="1"/>
            <a:r>
              <a:rPr lang="ru-RU" altLang="uk-UA" sz="3600" b="1" dirty="0" smtClean="0">
                <a:solidFill>
                  <a:srgbClr val="FFFF00"/>
                </a:solidFill>
              </a:rPr>
              <a:t>Контрастна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рентгенівська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і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комп'ютерно-томографічна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коронарографія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: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звуження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оклюзії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різних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гілок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коронарних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артерій</a:t>
            </a:r>
            <a:r>
              <a:rPr lang="ru-RU" altLang="uk-UA" sz="3600" dirty="0" smtClean="0"/>
              <a:t>.</a:t>
            </a:r>
            <a:endParaRPr lang="uk-UA" alt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radiographia.ru/sites/default/files/image/ln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93675"/>
            <a:ext cx="6029325" cy="656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0" y="981075"/>
            <a:ext cx="88566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 err="1" smtClean="0">
                <a:solidFill>
                  <a:srgbClr val="FFFF00"/>
                </a:solidFill>
              </a:rPr>
              <a:t>Перфузійна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сцинтіграфія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міокарда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dirty="0" smtClean="0"/>
              <a:t>(з хлоридом T1-201):</a:t>
            </a:r>
          </a:p>
          <a:p>
            <a:pPr eaLnBrk="1" hangingPunct="1"/>
            <a:r>
              <a:rPr lang="ru-RU" altLang="uk-UA" sz="3600" dirty="0" smtClean="0"/>
              <a:t>«</a:t>
            </a:r>
            <a:r>
              <a:rPr lang="ru-RU" altLang="uk-UA" sz="3600" dirty="0" err="1" smtClean="0"/>
              <a:t>холодне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вогнище</a:t>
            </a:r>
            <a:r>
              <a:rPr lang="ru-RU" altLang="uk-UA" sz="3600" dirty="0" smtClean="0"/>
              <a:t>» в </a:t>
            </a:r>
            <a:r>
              <a:rPr lang="ru-RU" altLang="uk-UA" sz="3600" dirty="0" err="1" smtClean="0"/>
              <a:t>стінці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лівого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шлуночка</a:t>
            </a:r>
            <a:r>
              <a:rPr lang="ru-RU" altLang="uk-UA" sz="3600" dirty="0" smtClean="0"/>
              <a:t> - </a:t>
            </a:r>
            <a:r>
              <a:rPr lang="ru-RU" altLang="uk-UA" sz="3600" dirty="0" err="1" smtClean="0"/>
              <a:t>повна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відсутність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накопичення</a:t>
            </a:r>
            <a:r>
              <a:rPr lang="ru-RU" altLang="uk-UA" sz="3600" dirty="0" smtClean="0"/>
              <a:t> РФП в </a:t>
            </a:r>
            <a:r>
              <a:rPr lang="ru-RU" altLang="uk-UA" sz="3600" dirty="0" err="1" smtClean="0"/>
              <a:t>некротизованих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ділянці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міокарда</a:t>
            </a:r>
            <a:r>
              <a:rPr lang="ru-RU" altLang="uk-UA" sz="3600" dirty="0" smtClean="0"/>
              <a:t>.</a:t>
            </a:r>
            <a:endParaRPr lang="uk-UA" altLang="uk-UA" sz="3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11266"/>
            <a:ext cx="7525023" cy="1143000"/>
          </a:xfrm>
          <a:prstGeom prst="rect">
            <a:avLst/>
          </a:prstGeom>
          <a:effectLst/>
        </p:spPr>
        <p:txBody>
          <a:bodyPr/>
          <a:lstStyle>
            <a:lvl1pPr marL="640080" indent="-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54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hangingPunct="1">
              <a:buFont typeface="Georgia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Інфаркт міокарда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37892" name="Picture 11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097338"/>
            <a:ext cx="4770437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10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4581525"/>
            <a:ext cx="36607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287338" y="265113"/>
            <a:ext cx="885666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 err="1" smtClean="0">
                <a:solidFill>
                  <a:srgbClr val="FFFF00"/>
                </a:solidFill>
              </a:rPr>
              <a:t>Сцинтіграфія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вогнища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інфаркту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міокарда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dirty="0" smtClean="0"/>
              <a:t>(з </a:t>
            </a:r>
            <a:r>
              <a:rPr lang="en-US" altLang="uk-UA" sz="3600" dirty="0" smtClean="0"/>
              <a:t>Tc 99m-</a:t>
            </a:r>
            <a:r>
              <a:rPr lang="ru-RU" altLang="uk-UA" sz="3600" dirty="0" err="1" smtClean="0"/>
              <a:t>пірофосфатом</a:t>
            </a:r>
            <a:r>
              <a:rPr lang="ru-RU" altLang="uk-UA" sz="3600" dirty="0" smtClean="0"/>
              <a:t>):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ділянки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гіперфіксації</a:t>
            </a:r>
            <a:r>
              <a:rPr lang="ru-RU" altLang="uk-UA" sz="3600" dirty="0" smtClean="0"/>
              <a:t> РФП.</a:t>
            </a:r>
          </a:p>
          <a:p>
            <a:pPr eaLnBrk="1" hangingPunct="1"/>
            <a:endParaRPr lang="ru-RU" altLang="uk-UA" sz="3600" dirty="0"/>
          </a:p>
          <a:p>
            <a:pPr eaLnBrk="1" hangingPunct="1"/>
            <a:r>
              <a:rPr lang="ru-RU" altLang="uk-UA" sz="3600" b="1" dirty="0">
                <a:solidFill>
                  <a:srgbClr val="FFFF00"/>
                </a:solidFill>
              </a:rPr>
              <a:t>МРТ:</a:t>
            </a:r>
            <a:r>
              <a:rPr lang="ru-RU" altLang="uk-UA" sz="3600" dirty="0"/>
              <a:t> </a:t>
            </a:r>
            <a:r>
              <a:rPr lang="ru-RU" altLang="uk-UA" sz="3600" dirty="0" smtClean="0"/>
              <a:t>зона з </a:t>
            </a:r>
            <a:r>
              <a:rPr lang="ru-RU" altLang="uk-UA" sz="3600" dirty="0" err="1" smtClean="0"/>
              <a:t>інтенсивністю</a:t>
            </a:r>
            <a:r>
              <a:rPr lang="ru-RU" altLang="uk-UA" sz="3600" dirty="0" smtClean="0"/>
              <a:t> сигналу, </a:t>
            </a:r>
            <a:r>
              <a:rPr lang="ru-RU" altLang="uk-UA" sz="3600" dirty="0" err="1" smtClean="0"/>
              <a:t>що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відрізняється</a:t>
            </a:r>
            <a:endParaRPr lang="ru-RU" altLang="uk-UA" sz="3600" dirty="0" smtClean="0"/>
          </a:p>
          <a:p>
            <a:pPr eaLnBrk="1" hangingPunct="1"/>
            <a:r>
              <a:rPr lang="ru-RU" altLang="uk-UA" sz="3600" dirty="0" err="1" smtClean="0"/>
              <a:t>від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такої</a:t>
            </a:r>
            <a:r>
              <a:rPr lang="ru-RU" altLang="uk-UA" sz="3600" dirty="0" smtClean="0"/>
              <a:t> в</a:t>
            </a:r>
          </a:p>
          <a:p>
            <a:pPr eaLnBrk="1" hangingPunct="1"/>
            <a:r>
              <a:rPr lang="ru-RU" altLang="uk-UA" sz="3600" dirty="0" smtClean="0"/>
              <a:t>нормальному</a:t>
            </a:r>
          </a:p>
          <a:p>
            <a:pPr eaLnBrk="1" hangingPunct="1"/>
            <a:r>
              <a:rPr lang="ru-RU" altLang="uk-UA" sz="3600" dirty="0" err="1" smtClean="0"/>
              <a:t>міокарді</a:t>
            </a:r>
            <a:r>
              <a:rPr lang="ru-RU" altLang="uk-UA" sz="3600" dirty="0" smtClean="0"/>
              <a:t>.</a:t>
            </a:r>
            <a:endParaRPr lang="uk-UA" altLang="uk-UA" sz="3600" dirty="0"/>
          </a:p>
        </p:txBody>
      </p:sp>
      <p:pic>
        <p:nvPicPr>
          <p:cNvPr id="38915" name="Picture 2" descr="D:\Наташа\Студенты\Рентген для студ 3 курс\Картинки для лекций\сердце\сцинтиг миокар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3795713"/>
            <a:ext cx="54673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612775" y="-242888"/>
            <a:ext cx="9756775" cy="7272338"/>
          </a:xfrm>
        </p:spPr>
        <p:txBody>
          <a:bodyPr rtlCol="0">
            <a:normAutofit fontScale="85000" lnSpcReduction="20000"/>
          </a:bodyPr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sz="2400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ru-RU" sz="7000" b="1" dirty="0" err="1" smtClean="0">
                <a:latin typeface="Times New Roman" pitchFamily="18" charset="0"/>
              </a:rPr>
              <a:t>Гідроперикард</a:t>
            </a:r>
            <a:endParaRPr lang="en-US" sz="7000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sz="3600" b="1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en-US" sz="3600" b="1" dirty="0" smtClean="0">
                <a:latin typeface="Times New Roman" pitchFamily="18" charset="0"/>
              </a:rPr>
              <a:t>	</a:t>
            </a:r>
            <a:r>
              <a:rPr lang="ru-RU" sz="4100" b="1" dirty="0" err="1" smtClean="0">
                <a:solidFill>
                  <a:srgbClr val="FFC000"/>
                </a:solidFill>
                <a:latin typeface="Times New Roman" pitchFamily="18" charset="0"/>
              </a:rPr>
              <a:t>Рентгенографія</a:t>
            </a:r>
            <a:r>
              <a:rPr lang="ru-RU" sz="4100" b="1" dirty="0" smtClean="0"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ru-RU" sz="4100" b="1" dirty="0" smtClean="0">
                <a:solidFill>
                  <a:srgbClr val="FFC000"/>
                </a:solidFill>
                <a:latin typeface="Times New Roman" pitchFamily="18" charset="0"/>
              </a:rPr>
              <a:t>ОГП</a:t>
            </a:r>
            <a:r>
              <a:rPr lang="en-US" sz="4100" b="1" dirty="0" smtClean="0"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-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100" b="1" dirty="0" err="1">
                <a:latin typeface="Times New Roman" pitchFamily="18" charset="0"/>
              </a:rPr>
              <a:t>розширення</a:t>
            </a:r>
            <a:r>
              <a:rPr lang="ru-RU" sz="4100" b="1" dirty="0">
                <a:latin typeface="Times New Roman" pitchFamily="18" charset="0"/>
              </a:rPr>
              <a:t> і </a:t>
            </a:r>
            <a:r>
              <a:rPr lang="ru-RU" sz="4100" b="1" dirty="0" err="1">
                <a:latin typeface="Times New Roman" pitchFamily="18" charset="0"/>
              </a:rPr>
              <a:t>трапецієвидна</a:t>
            </a:r>
            <a:r>
              <a:rPr lang="ru-RU" sz="4100" b="1" dirty="0">
                <a:latin typeface="Times New Roman" pitchFamily="18" charset="0"/>
              </a:rPr>
              <a:t>, </a:t>
            </a:r>
            <a:r>
              <a:rPr lang="ru-RU" sz="4100" b="1" dirty="0" err="1">
                <a:latin typeface="Times New Roman" pitchFamily="18" charset="0"/>
              </a:rPr>
              <a:t>куляста</a:t>
            </a:r>
            <a:r>
              <a:rPr lang="ru-RU" sz="4100" b="1" dirty="0">
                <a:latin typeface="Times New Roman" pitchFamily="18" charset="0"/>
              </a:rPr>
              <a:t> форма </a:t>
            </a:r>
            <a:r>
              <a:rPr lang="ru-RU" sz="4100" b="1" dirty="0" err="1">
                <a:latin typeface="Times New Roman" pitchFamily="18" charset="0"/>
              </a:rPr>
              <a:t>серцевої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тіні</a:t>
            </a:r>
            <a:r>
              <a:rPr lang="ru-RU" sz="4100" b="1" dirty="0">
                <a:latin typeface="Times New Roman" pitchFamily="18" charset="0"/>
              </a:rPr>
              <a:t>, </a:t>
            </a:r>
            <a:r>
              <a:rPr lang="ru-RU" sz="4100" b="1" dirty="0" err="1" smtClean="0">
                <a:latin typeface="Times New Roman" pitchFamily="18" charset="0"/>
              </a:rPr>
              <a:t>кардіодіафрагмальні</a:t>
            </a:r>
            <a:r>
              <a:rPr lang="ru-RU" sz="4100" b="1" dirty="0" smtClean="0"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кути </a:t>
            </a:r>
            <a:r>
              <a:rPr lang="ru-RU" sz="4100" b="1" dirty="0" err="1">
                <a:latin typeface="Times New Roman" pitchFamily="18" charset="0"/>
              </a:rPr>
              <a:t>гострі</a:t>
            </a:r>
            <a:r>
              <a:rPr lang="ru-RU" sz="4100" b="1" dirty="0">
                <a:latin typeface="Times New Roman" pitchFamily="18" charset="0"/>
              </a:rPr>
              <a:t>, </a:t>
            </a:r>
            <a:r>
              <a:rPr lang="ru-RU" sz="4100" b="1" dirty="0" err="1">
                <a:latin typeface="Times New Roman" pitchFamily="18" charset="0"/>
              </a:rPr>
              <a:t>легеневий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малюнок</a:t>
            </a:r>
            <a:r>
              <a:rPr lang="ru-RU" sz="4100" b="1" dirty="0">
                <a:latin typeface="Times New Roman" pitchFamily="18" charset="0"/>
              </a:rPr>
              <a:t> ослаблений </a:t>
            </a:r>
            <a:r>
              <a:rPr lang="ru-RU" sz="4100" b="1" dirty="0" err="1">
                <a:latin typeface="Times New Roman" pitchFamily="18" charset="0"/>
              </a:rPr>
              <a:t>або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нормальний</a:t>
            </a:r>
            <a:r>
              <a:rPr lang="ru-RU" sz="4100" b="1" dirty="0" smtClean="0">
                <a:latin typeface="Times New Roman" pitchFamily="18" charset="0"/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en-US" sz="4100" b="1" u="sng" dirty="0" smtClean="0">
              <a:latin typeface="Times New Roman" pitchFamily="18" charset="0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100" b="1" dirty="0" err="1" smtClean="0">
                <a:solidFill>
                  <a:srgbClr val="FFC000"/>
                </a:solidFill>
                <a:latin typeface="Times New Roman" pitchFamily="18" charset="0"/>
              </a:rPr>
              <a:t>Ехографія</a:t>
            </a:r>
            <a:r>
              <a:rPr lang="en-US" sz="4100" b="1" dirty="0" smtClean="0">
                <a:solidFill>
                  <a:srgbClr val="FFCC99"/>
                </a:solidFill>
                <a:latin typeface="Times New Roman" pitchFamily="18" charset="0"/>
              </a:rPr>
              <a:t> </a:t>
            </a:r>
            <a:r>
              <a:rPr lang="en-US" sz="4100" b="1" dirty="0" smtClean="0"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- </a:t>
            </a:r>
            <a:r>
              <a:rPr lang="ru-RU" sz="4100" b="1" dirty="0" err="1" smtClean="0">
                <a:latin typeface="Times New Roman" pitchFamily="18" charset="0"/>
              </a:rPr>
              <a:t>ехонегативна</a:t>
            </a:r>
            <a:r>
              <a:rPr lang="ru-RU" sz="4100" b="1" dirty="0" smtClean="0"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зона в </a:t>
            </a:r>
            <a:r>
              <a:rPr lang="ru-RU" sz="4100" b="1" dirty="0" err="1" smtClean="0">
                <a:latin typeface="Times New Roman" pitchFamily="18" charset="0"/>
              </a:rPr>
              <a:t>перикардіальній</a:t>
            </a:r>
            <a:r>
              <a:rPr lang="ru-RU" sz="4100" b="1" dirty="0" smtClean="0">
                <a:latin typeface="Times New Roman" pitchFamily="18" charset="0"/>
              </a:rPr>
              <a:t> </a:t>
            </a:r>
            <a:r>
              <a:rPr lang="ru-RU" sz="4100" b="1" dirty="0" err="1" smtClean="0">
                <a:latin typeface="Times New Roman" pitchFamily="18" charset="0"/>
              </a:rPr>
              <a:t>порожнині</a:t>
            </a:r>
            <a:r>
              <a:rPr lang="ru-RU" sz="4100" b="1" dirty="0" smtClean="0">
                <a:latin typeface="Times New Roman" pitchFamily="18" charset="0"/>
              </a:rPr>
              <a:t>, </a:t>
            </a:r>
            <a:r>
              <a:rPr lang="ru-RU" sz="4100" b="1" dirty="0" err="1">
                <a:latin typeface="Times New Roman" pitchFamily="18" charset="0"/>
              </a:rPr>
              <a:t>можна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визначити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кількість</a:t>
            </a:r>
            <a:r>
              <a:rPr lang="ru-RU" sz="4100" b="1" dirty="0">
                <a:latin typeface="Times New Roman" pitchFamily="18" charset="0"/>
              </a:rPr>
              <a:t> </a:t>
            </a:r>
            <a:r>
              <a:rPr lang="ru-RU" sz="4100" b="1" dirty="0" err="1">
                <a:latin typeface="Times New Roman" pitchFamily="18" charset="0"/>
              </a:rPr>
              <a:t>рідини</a:t>
            </a:r>
            <a:r>
              <a:rPr lang="ru-RU" sz="4100" b="1" dirty="0" smtClean="0">
                <a:latin typeface="Times New Roman" pitchFamily="18" charset="0"/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100" b="1" dirty="0" smtClean="0">
                <a:solidFill>
                  <a:srgbClr val="FFC000"/>
                </a:solidFill>
                <a:latin typeface="Times New Roman" pitchFamily="18" charset="0"/>
              </a:rPr>
              <a:t>МРТ</a:t>
            </a:r>
            <a:r>
              <a:rPr lang="en-US" sz="4100" b="1" dirty="0" smtClean="0">
                <a:solidFill>
                  <a:srgbClr val="FFCC99"/>
                </a:solidFill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- </a:t>
            </a:r>
            <a:r>
              <a:rPr lang="ru-RU" sz="4100" b="1" dirty="0" err="1" smtClean="0">
                <a:latin typeface="Times New Roman" pitchFamily="18" charset="0"/>
              </a:rPr>
              <a:t>гіпоінтенсивна</a:t>
            </a:r>
            <a:r>
              <a:rPr lang="ru-RU" sz="4100" b="1" dirty="0" smtClean="0">
                <a:latin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</a:rPr>
              <a:t>зона в </a:t>
            </a:r>
            <a:r>
              <a:rPr lang="ru-RU" sz="4100" b="1" dirty="0" err="1" smtClean="0">
                <a:latin typeface="Times New Roman" pitchFamily="18" charset="0"/>
              </a:rPr>
              <a:t>перикардіальній</a:t>
            </a:r>
            <a:r>
              <a:rPr lang="ru-RU" sz="4100" b="1" dirty="0" smtClean="0">
                <a:latin typeface="Times New Roman" pitchFamily="18" charset="0"/>
              </a:rPr>
              <a:t> </a:t>
            </a:r>
            <a:r>
              <a:rPr lang="ru-RU" sz="4100" b="1" dirty="0" err="1" smtClean="0">
                <a:latin typeface="Times New Roman" pitchFamily="18" charset="0"/>
              </a:rPr>
              <a:t>порожнині</a:t>
            </a:r>
            <a:r>
              <a:rPr lang="ru-RU" sz="4100" b="1" dirty="0" smtClean="0">
                <a:latin typeface="Times New Roman" pitchFamily="18" charset="0"/>
              </a:rPr>
              <a:t>.</a:t>
            </a:r>
            <a:endParaRPr lang="ru-RU" sz="41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67213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Прямоугольник 1"/>
          <p:cNvSpPr>
            <a:spLocks noChangeArrowheads="1"/>
          </p:cNvSpPr>
          <p:nvPr/>
        </p:nvSpPr>
        <p:spPr bwMode="auto">
          <a:xfrm>
            <a:off x="4367213" y="549275"/>
            <a:ext cx="46618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4800" b="1" dirty="0" err="1" smtClean="0"/>
              <a:t>Гідроперикард</a:t>
            </a:r>
            <a:endParaRPr lang="uk-UA" altLang="uk-UA" sz="4800" b="1" dirty="0"/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 t="7378" r="7977" b="22037"/>
          <a:stretch>
            <a:fillRect/>
          </a:stretch>
        </p:blipFill>
        <p:spPr bwMode="auto">
          <a:xfrm>
            <a:off x="3876675" y="2708275"/>
            <a:ext cx="5267325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Аневризма </a:t>
            </a:r>
            <a:r>
              <a:rPr lang="uk-UA" dirty="0" smtClean="0">
                <a:solidFill>
                  <a:schemeClr val="tx1"/>
                </a:solidFill>
              </a:rPr>
              <a:t>грудної аорти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1987" name="Прямоугольник 2"/>
          <p:cNvSpPr>
            <a:spLocks noChangeArrowheads="1"/>
          </p:cNvSpPr>
          <p:nvPr/>
        </p:nvSpPr>
        <p:spPr bwMode="auto">
          <a:xfrm>
            <a:off x="250825" y="1196975"/>
            <a:ext cx="891857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>
                <a:solidFill>
                  <a:srgbClr val="FFFF00"/>
                </a:solidFill>
              </a:rPr>
              <a:t>МРТ, КТ 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з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контрастуванням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,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рентгенконтрастна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аортографія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: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аневризми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ступінь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розширення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аорти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розшарування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прохідність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аорти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внутрішньопросвітних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утворень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оклюзії</a:t>
            </a:r>
            <a:r>
              <a:rPr lang="ru-RU" altLang="uk-UA" sz="3600" dirty="0" smtClean="0"/>
              <a:t>.</a:t>
            </a:r>
          </a:p>
          <a:p>
            <a:pPr eaLnBrk="1" hangingPunct="1"/>
            <a:r>
              <a:rPr lang="ru-RU" altLang="uk-UA" sz="3600" dirty="0" smtClean="0"/>
              <a:t>МРТ </a:t>
            </a:r>
            <a:r>
              <a:rPr lang="ru-RU" altLang="uk-UA" sz="3600" dirty="0" err="1" smtClean="0"/>
              <a:t>ще</a:t>
            </a:r>
            <a:r>
              <a:rPr lang="ru-RU" altLang="uk-UA" sz="3600" dirty="0" smtClean="0"/>
              <a:t> стан </a:t>
            </a:r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 - </a:t>
            </a:r>
            <a:r>
              <a:rPr lang="ru-RU" altLang="uk-UA" sz="3600" dirty="0" err="1" smtClean="0"/>
              <a:t>товщина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розшарування</a:t>
            </a:r>
            <a:r>
              <a:rPr lang="ru-RU" altLang="uk-UA" sz="3600" dirty="0" smtClean="0"/>
              <a:t>.</a:t>
            </a:r>
            <a:endParaRPr lang="ru-RU" alt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14288" y="115888"/>
            <a:ext cx="9144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dirty="0" err="1" smtClean="0"/>
              <a:t>Швидке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наростання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тиску</a:t>
            </a:r>
            <a:r>
              <a:rPr lang="ru-RU" altLang="uk-UA" sz="3600" dirty="0" smtClean="0"/>
              <a:t> в </a:t>
            </a:r>
            <a:r>
              <a:rPr lang="ru-RU" altLang="uk-UA" sz="3600" dirty="0" err="1" smtClean="0"/>
              <a:t>лівому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шлуночку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призводить</a:t>
            </a:r>
            <a:r>
              <a:rPr lang="ru-RU" altLang="uk-UA" sz="3600" dirty="0" smtClean="0"/>
              <a:t> до </a:t>
            </a:r>
            <a:r>
              <a:rPr lang="ru-RU" altLang="uk-UA" sz="3600" dirty="0" err="1" smtClean="0"/>
              <a:t>збільшення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капілярного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тиску</a:t>
            </a:r>
            <a:r>
              <a:rPr lang="ru-RU" altLang="uk-UA" sz="3600" dirty="0" smtClean="0"/>
              <a:t> з </a:t>
            </a:r>
            <a:r>
              <a:rPr lang="ru-RU" altLang="uk-UA" sz="3600" dirty="0" err="1" smtClean="0"/>
              <a:t>різким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підвищенням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фільтрації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рідкої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частини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плазми</a:t>
            </a:r>
            <a:r>
              <a:rPr lang="ru-RU" altLang="uk-UA" sz="3600" dirty="0" smtClean="0"/>
              <a:t> через </a:t>
            </a:r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капілярів</a:t>
            </a:r>
            <a:r>
              <a:rPr lang="ru-RU" altLang="uk-UA" sz="3600" dirty="0" smtClean="0"/>
              <a:t> в </a:t>
            </a:r>
            <a:r>
              <a:rPr lang="ru-RU" altLang="uk-UA" sz="3600" dirty="0" err="1" smtClean="0"/>
              <a:t>інтерстиціальний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простір</a:t>
            </a:r>
            <a:r>
              <a:rPr lang="ru-RU" altLang="uk-UA" sz="3600" dirty="0" smtClean="0"/>
              <a:t> - </a:t>
            </a:r>
            <a:r>
              <a:rPr lang="ru-RU" altLang="uk-UA" sz="3600" dirty="0" err="1" smtClean="0"/>
              <a:t>інтерстиціальний</a:t>
            </a:r>
            <a:r>
              <a:rPr lang="ru-RU" altLang="uk-UA" sz="3600" dirty="0" smtClean="0"/>
              <a:t> набряк.</a:t>
            </a:r>
          </a:p>
          <a:p>
            <a:pPr eaLnBrk="1" hangingPunct="1"/>
            <a:r>
              <a:rPr lang="ru-RU" altLang="uk-UA" sz="3600" dirty="0" err="1" smtClean="0"/>
              <a:t>Якщо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кількість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профільтрованої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рідини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перевищує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обсяг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інтерстицію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рідина</a:t>
            </a:r>
            <a:r>
              <a:rPr lang="ru-RU" altLang="uk-UA" sz="3600" dirty="0" smtClean="0"/>
              <a:t> і </a:t>
            </a:r>
            <a:r>
              <a:rPr lang="ru-RU" altLang="uk-UA" sz="3600" dirty="0" err="1" smtClean="0"/>
              <a:t>еритроцити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надходять</a:t>
            </a:r>
            <a:r>
              <a:rPr lang="ru-RU" altLang="uk-UA" sz="3600" dirty="0" smtClean="0"/>
              <a:t> в </a:t>
            </a:r>
            <a:r>
              <a:rPr lang="ru-RU" altLang="uk-UA" sz="3600" dirty="0" err="1" smtClean="0"/>
              <a:t>альвеоли</a:t>
            </a:r>
            <a:r>
              <a:rPr lang="ru-RU" altLang="uk-UA" sz="3600" dirty="0" smtClean="0"/>
              <a:t> - </a:t>
            </a:r>
            <a:r>
              <a:rPr lang="ru-RU" altLang="uk-UA" sz="3600" dirty="0" err="1" smtClean="0"/>
              <a:t>альвеолярний</a:t>
            </a:r>
            <a:r>
              <a:rPr lang="ru-RU" altLang="uk-UA" sz="3600" dirty="0" smtClean="0"/>
              <a:t> набряк.</a:t>
            </a:r>
            <a:endParaRPr lang="ru-RU" alt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114300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Аневризма черевної аорти</a:t>
            </a:r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25400" y="671513"/>
            <a:ext cx="9144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b="1" dirty="0" smtClean="0">
                <a:solidFill>
                  <a:srgbClr val="FFFF00"/>
                </a:solidFill>
              </a:rPr>
              <a:t>УЗД, </a:t>
            </a:r>
            <a:r>
              <a:rPr lang="ru-RU" altLang="uk-UA" sz="3600" b="1" dirty="0">
                <a:solidFill>
                  <a:srgbClr val="FFFF00"/>
                </a:solidFill>
              </a:rPr>
              <a:t>МРТ:</a:t>
            </a:r>
            <a:r>
              <a:rPr lang="ru-RU" altLang="uk-UA" sz="3600" b="1" dirty="0"/>
              <a:t> </a:t>
            </a:r>
            <a:r>
              <a:rPr lang="ru-RU" altLang="uk-UA" sz="3600" dirty="0" err="1" smtClean="0"/>
              <a:t>локалізація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аневризми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ступінь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розширення</a:t>
            </a:r>
            <a:r>
              <a:rPr lang="ru-RU" altLang="uk-UA" sz="3600" dirty="0" smtClean="0"/>
              <a:t>, стан </a:t>
            </a:r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 - </a:t>
            </a:r>
            <a:r>
              <a:rPr lang="ru-RU" altLang="uk-UA" sz="3600" dirty="0" err="1" smtClean="0"/>
              <a:t>товщина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розшарування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прохідність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аорти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внутрішньопросвітних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утворень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оклюзії</a:t>
            </a:r>
            <a:r>
              <a:rPr lang="ru-RU" altLang="uk-UA" sz="3600" dirty="0" smtClean="0"/>
              <a:t>.</a:t>
            </a:r>
          </a:p>
          <a:p>
            <a:pPr eaLnBrk="1" hangingPunct="1"/>
            <a:r>
              <a:rPr lang="ru-RU" altLang="uk-UA" sz="3600" b="1" dirty="0" smtClean="0">
                <a:solidFill>
                  <a:srgbClr val="FFFF00"/>
                </a:solidFill>
              </a:rPr>
              <a:t>КТ з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контрастуванням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,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рентгенконтрастна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 </a:t>
            </a:r>
            <a:r>
              <a:rPr lang="ru-RU" altLang="uk-UA" sz="3600" b="1" dirty="0" err="1" smtClean="0">
                <a:solidFill>
                  <a:srgbClr val="FFFF00"/>
                </a:solidFill>
              </a:rPr>
              <a:t>аортографія</a:t>
            </a:r>
            <a:r>
              <a:rPr lang="ru-RU" altLang="uk-UA" sz="3600" b="1" dirty="0" smtClean="0">
                <a:solidFill>
                  <a:srgbClr val="FFFF00"/>
                </a:solidFill>
              </a:rPr>
              <a:t>: </a:t>
            </a:r>
            <a:r>
              <a:rPr lang="ru-RU" altLang="uk-UA" sz="3600" dirty="0" err="1" smtClean="0"/>
              <a:t>наявність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розширення-звуження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просвіту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внутрішньопросвітних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утворень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прохідність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оклюзія</a:t>
            </a:r>
            <a:r>
              <a:rPr lang="ru-RU" altLang="uk-UA" sz="3600" dirty="0" smtClean="0"/>
              <a:t>.</a:t>
            </a:r>
            <a:endParaRPr lang="ru-RU" alt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ldc.ru/userfiles/image/an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49275"/>
            <a:ext cx="3614737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http://dic.academic.ru/pictures/enc_medicine/0295787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61975"/>
            <a:ext cx="42005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636"/>
            <a:ext cx="6511925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Тромбоз вен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5059" name="Picture 2" descr="D:\Наташа\Студенты\Для студентов\Фото-видео УЗИ\Сердечно-сосудист с-ма\тромбозОБВ\091027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2108200"/>
            <a:ext cx="5776912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Прямоугольник 2"/>
          <p:cNvSpPr>
            <a:spLocks noChangeArrowheads="1"/>
          </p:cNvSpPr>
          <p:nvPr/>
        </p:nvSpPr>
        <p:spPr bwMode="auto">
          <a:xfrm>
            <a:off x="179388" y="977900"/>
            <a:ext cx="87137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dirty="0" smtClean="0"/>
              <a:t>УЗД - </a:t>
            </a:r>
            <a:r>
              <a:rPr lang="ru-RU" altLang="uk-UA" sz="3600" dirty="0" err="1"/>
              <a:t>в</a:t>
            </a:r>
            <a:r>
              <a:rPr lang="ru-RU" altLang="uk-UA" sz="3600" dirty="0" err="1" smtClean="0"/>
              <a:t>ізуалізація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тромбів</a:t>
            </a:r>
            <a:r>
              <a:rPr lang="ru-RU" altLang="uk-UA" sz="3600" dirty="0" smtClean="0"/>
              <a:t>, стану </a:t>
            </a:r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ступеня</a:t>
            </a:r>
            <a:r>
              <a:rPr lang="ru-RU" altLang="uk-UA" sz="3600" dirty="0" smtClean="0"/>
              <a:t> тромбозу, </a:t>
            </a:r>
            <a:r>
              <a:rPr lang="ru-RU" altLang="uk-UA" sz="3600" dirty="0" err="1" smtClean="0"/>
              <a:t>прохідності</a:t>
            </a:r>
            <a:r>
              <a:rPr lang="ru-RU" altLang="uk-UA" sz="3600" dirty="0" smtClean="0"/>
              <a:t>,</a:t>
            </a:r>
          </a:p>
          <a:p>
            <a:pPr eaLnBrk="1" hangingPunct="1"/>
            <a:r>
              <a:rPr lang="ru-RU" altLang="uk-UA" sz="3600" dirty="0" err="1" smtClean="0"/>
              <a:t>реканалізації</a:t>
            </a:r>
            <a:r>
              <a:rPr lang="ru-RU" altLang="uk-UA" sz="3600" dirty="0" smtClean="0"/>
              <a:t>.</a:t>
            </a:r>
            <a:endParaRPr lang="uk-UA" alt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Наташа\Студенты\Для студентов\Фото-видео УЗИ\Сердечно-сосудист с-ма\тромбозОБВ\09102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636"/>
            <a:ext cx="6511925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Тромбоз вен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7107" name="Прямоугольник 2"/>
          <p:cNvSpPr>
            <a:spLocks noChangeArrowheads="1"/>
          </p:cNvSpPr>
          <p:nvPr/>
        </p:nvSpPr>
        <p:spPr bwMode="auto">
          <a:xfrm>
            <a:off x="179388" y="977900"/>
            <a:ext cx="871378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dirty="0" err="1" smtClean="0"/>
              <a:t>Флебографія</a:t>
            </a:r>
            <a:r>
              <a:rPr lang="ru-RU" altLang="uk-UA" sz="3600" dirty="0" smtClean="0"/>
              <a:t> - стан </a:t>
            </a:r>
            <a:r>
              <a:rPr lang="ru-RU" altLang="uk-UA" sz="3600" dirty="0" err="1" smtClean="0"/>
              <a:t>просвіту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прохідність</a:t>
            </a:r>
            <a:r>
              <a:rPr lang="ru-RU" altLang="uk-UA" sz="3600" dirty="0" smtClean="0"/>
              <a:t>, </a:t>
            </a:r>
            <a:r>
              <a:rPr lang="ru-RU" altLang="uk-UA" sz="3600" dirty="0" err="1" smtClean="0"/>
              <a:t>реканалізація</a:t>
            </a:r>
            <a:r>
              <a:rPr lang="ru-RU" altLang="uk-UA" sz="3600" dirty="0" smtClean="0"/>
              <a:t>.</a:t>
            </a:r>
          </a:p>
          <a:p>
            <a:pPr eaLnBrk="1" hangingPunct="1"/>
            <a:endParaRPr lang="ru-RU" altLang="uk-UA" sz="3600" dirty="0"/>
          </a:p>
          <a:p>
            <a:pPr eaLnBrk="1" hangingPunct="1"/>
            <a:r>
              <a:rPr lang="ru-RU" altLang="uk-UA" sz="3600" dirty="0" err="1"/>
              <a:t>Н</a:t>
            </a:r>
            <a:r>
              <a:rPr lang="ru-RU" altLang="uk-UA" sz="3600" dirty="0" err="1" smtClean="0"/>
              <a:t>едолік</a:t>
            </a:r>
            <a:r>
              <a:rPr lang="ru-RU" altLang="uk-UA" sz="3600" dirty="0" smtClean="0"/>
              <a:t> -</a:t>
            </a:r>
          </a:p>
          <a:p>
            <a:pPr eaLnBrk="1" hangingPunct="1"/>
            <a:r>
              <a:rPr lang="ru-RU" altLang="uk-UA" sz="3600" dirty="0" err="1" smtClean="0"/>
              <a:t>немає</a:t>
            </a:r>
            <a:r>
              <a:rPr lang="ru-RU" altLang="uk-UA" sz="3600" dirty="0" smtClean="0"/>
              <a:t> </a:t>
            </a:r>
            <a:r>
              <a:rPr lang="ru-RU" altLang="uk-UA" sz="3600" dirty="0" err="1" smtClean="0"/>
              <a:t>зображення</a:t>
            </a:r>
            <a:endParaRPr lang="ru-RU" altLang="uk-UA" sz="3600" dirty="0" smtClean="0"/>
          </a:p>
          <a:p>
            <a:pPr eaLnBrk="1" hangingPunct="1"/>
            <a:r>
              <a:rPr lang="ru-RU" altLang="uk-UA" sz="3600" dirty="0" err="1" smtClean="0"/>
              <a:t>стінки</a:t>
            </a:r>
            <a:r>
              <a:rPr lang="ru-RU" altLang="uk-UA" sz="3600" dirty="0" smtClean="0"/>
              <a:t>.</a:t>
            </a:r>
            <a:endParaRPr lang="uk-UA" altLang="uk-UA" sz="3600" dirty="0"/>
          </a:p>
        </p:txBody>
      </p:sp>
      <p:pic>
        <p:nvPicPr>
          <p:cNvPr id="47108" name="Picture 5" descr="C:\Users\Наталья\Desktop\trombo-флебограф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52663"/>
            <a:ext cx="3354387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541338" y="0"/>
            <a:ext cx="9685338" cy="6858000"/>
          </a:xfrm>
        </p:spPr>
        <p:txBody>
          <a:bodyPr rtlCol="0"/>
          <a:lstStyle/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uk-UA" sz="4800" b="1" dirty="0" smtClean="0">
                <a:solidFill>
                  <a:schemeClr val="tx1"/>
                </a:solidFill>
                <a:latin typeface="+mj-lt"/>
              </a:rPr>
              <a:t>Стороннє тіло в ШКТ</a:t>
            </a:r>
            <a:endParaRPr lang="en-US" sz="4800" b="1" dirty="0" smtClean="0">
              <a:solidFill>
                <a:schemeClr val="tx1"/>
              </a:solidFill>
              <a:latin typeface="+mj-lt"/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 smtClean="0">
                <a:solidFill>
                  <a:srgbClr val="FFFF00"/>
                </a:solidFill>
              </a:rPr>
              <a:t>Рентгенологічне</a:t>
            </a:r>
            <a:r>
              <a:rPr lang="ru-RU" sz="3000" dirty="0" smtClean="0">
                <a:solidFill>
                  <a:srgbClr val="FFFF00"/>
                </a:solidFill>
              </a:rPr>
              <a:t> </a:t>
            </a:r>
            <a:r>
              <a:rPr lang="ru-RU" sz="3000" dirty="0" err="1" smtClean="0">
                <a:solidFill>
                  <a:srgbClr val="FFFF00"/>
                </a:solidFill>
              </a:rPr>
              <a:t>дослідження</a:t>
            </a:r>
            <a:r>
              <a:rPr lang="ru-RU" sz="3000" dirty="0" smtClean="0">
                <a:solidFill>
                  <a:srgbClr val="FFFF00"/>
                </a:solidFill>
              </a:rPr>
              <a:t>: </a:t>
            </a:r>
            <a:endParaRPr lang="ru-RU" sz="3000" dirty="0" smtClean="0">
              <a:solidFill>
                <a:srgbClr val="FFFF00"/>
              </a:solidFill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>
                <a:solidFill>
                  <a:schemeClr val="tx1"/>
                </a:solidFill>
              </a:rPr>
              <a:t>факт </a:t>
            </a:r>
            <a:r>
              <a:rPr lang="ru-RU" sz="3000" dirty="0" err="1">
                <a:solidFill>
                  <a:schemeClr val="tx1"/>
                </a:solidFill>
              </a:rPr>
              <a:t>наявності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чужорідного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тіла</a:t>
            </a:r>
            <a:r>
              <a:rPr lang="ru-RU" sz="3000" dirty="0">
                <a:solidFill>
                  <a:schemeClr val="tx1"/>
                </a:solidFill>
              </a:rPr>
              <a:t>, </a:t>
            </a:r>
            <a:r>
              <a:rPr lang="ru-RU" sz="3000" dirty="0" err="1">
                <a:solidFill>
                  <a:schemeClr val="tx1"/>
                </a:solidFill>
              </a:rPr>
              <a:t>визначення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його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локалізації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smtClean="0">
                <a:solidFill>
                  <a:schemeClr val="tx1"/>
                </a:solidFill>
              </a:rPr>
              <a:t>поза- </a:t>
            </a:r>
            <a:r>
              <a:rPr lang="ru-RU" sz="3000" dirty="0" err="1" smtClean="0">
                <a:solidFill>
                  <a:schemeClr val="tx1"/>
                </a:solidFill>
              </a:rPr>
              <a:t>або</a:t>
            </a:r>
            <a:r>
              <a:rPr lang="ru-RU" sz="3000" dirty="0" smtClean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внутрішньочеревна</a:t>
            </a:r>
            <a:r>
              <a:rPr lang="ru-RU" sz="3000" dirty="0" smtClean="0">
                <a:solidFill>
                  <a:schemeClr val="tx1"/>
                </a:solidFill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000" dirty="0" smtClean="0">
              <a:solidFill>
                <a:schemeClr val="tx1"/>
              </a:solidFill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 smtClean="0">
                <a:solidFill>
                  <a:srgbClr val="FFFF00"/>
                </a:solidFill>
              </a:rPr>
              <a:t>Рентгенпозитивне</a:t>
            </a:r>
            <a:r>
              <a:rPr lang="ru-RU" sz="3000" dirty="0" smtClean="0">
                <a:solidFill>
                  <a:srgbClr val="FFFF00"/>
                </a:solidFill>
              </a:rPr>
              <a:t> </a:t>
            </a:r>
            <a:r>
              <a:rPr lang="ru-RU" sz="3000" dirty="0" smtClean="0">
                <a:solidFill>
                  <a:srgbClr val="FFFF00"/>
                </a:solidFill>
              </a:rPr>
              <a:t>(</a:t>
            </a:r>
            <a:r>
              <a:rPr lang="ru-RU" sz="3000" dirty="0" err="1" smtClean="0">
                <a:solidFill>
                  <a:srgbClr val="FFFF00"/>
                </a:solidFill>
              </a:rPr>
              <a:t>металеве</a:t>
            </a:r>
            <a:r>
              <a:rPr lang="ru-RU" sz="3000" dirty="0" smtClean="0">
                <a:solidFill>
                  <a:srgbClr val="FFFF00"/>
                </a:solidFill>
              </a:rPr>
              <a:t>) </a:t>
            </a:r>
            <a:r>
              <a:rPr lang="ru-RU" sz="3000" dirty="0">
                <a:solidFill>
                  <a:schemeClr val="tx1"/>
                </a:solidFill>
              </a:rPr>
              <a:t>-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>
                <a:solidFill>
                  <a:schemeClr val="tx1"/>
                </a:solidFill>
              </a:rPr>
              <a:t>   </a:t>
            </a:r>
            <a:r>
              <a:rPr lang="ru-RU" sz="3000" dirty="0" err="1">
                <a:solidFill>
                  <a:schemeClr val="tx1"/>
                </a:solidFill>
              </a:rPr>
              <a:t>інтенсивна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тінь</a:t>
            </a:r>
            <a:r>
              <a:rPr lang="ru-RU" sz="3000" dirty="0">
                <a:solidFill>
                  <a:schemeClr val="tx1"/>
                </a:solidFill>
              </a:rPr>
              <a:t> на </a:t>
            </a:r>
            <a:r>
              <a:rPr lang="ru-RU" sz="3000" dirty="0" err="1">
                <a:solidFill>
                  <a:schemeClr val="tx1"/>
                </a:solidFill>
              </a:rPr>
              <a:t>оглядовій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рентгенограмі</a:t>
            </a:r>
            <a:r>
              <a:rPr lang="ru-RU" sz="3000" dirty="0" smtClean="0">
                <a:solidFill>
                  <a:schemeClr val="tx1"/>
                </a:solidFill>
              </a:rPr>
              <a:t>.</a:t>
            </a: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000" dirty="0" smtClean="0">
              <a:solidFill>
                <a:schemeClr val="tx1"/>
              </a:solidFill>
            </a:endParaRPr>
          </a:p>
          <a:p>
            <a:pPr marL="990600" lvl="1" indent="-53340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000" dirty="0" err="1" smtClean="0">
                <a:solidFill>
                  <a:srgbClr val="FFFF00"/>
                </a:solidFill>
              </a:rPr>
              <a:t>Рентгеннегативне</a:t>
            </a:r>
            <a:r>
              <a:rPr lang="ru-RU" sz="3000" dirty="0">
                <a:solidFill>
                  <a:srgbClr val="FFFF00"/>
                </a:solidFill>
              </a:rPr>
              <a:t> (</a:t>
            </a:r>
            <a:r>
              <a:rPr lang="ru-RU" sz="3000" dirty="0" err="1">
                <a:solidFill>
                  <a:srgbClr val="FFFF00"/>
                </a:solidFill>
              </a:rPr>
              <a:t>кісточки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фруктів</a:t>
            </a:r>
            <a:r>
              <a:rPr lang="ru-RU" sz="3000" dirty="0">
                <a:solidFill>
                  <a:srgbClr val="FFFF00"/>
                </a:solidFill>
              </a:rPr>
              <a:t>, </a:t>
            </a:r>
            <a:r>
              <a:rPr lang="ru-RU" sz="3000" dirty="0" err="1">
                <a:solidFill>
                  <a:srgbClr val="FFFF00"/>
                </a:solidFill>
              </a:rPr>
              <a:t>пластмас</a:t>
            </a:r>
            <a:r>
              <a:rPr lang="ru-RU" sz="3000" dirty="0">
                <a:solidFill>
                  <a:srgbClr val="FFFF00"/>
                </a:solidFill>
              </a:rPr>
              <a:t>. </a:t>
            </a:r>
            <a:r>
              <a:rPr lang="ru-RU" sz="3000" dirty="0" err="1">
                <a:solidFill>
                  <a:srgbClr val="FFFF00"/>
                </a:solidFill>
              </a:rPr>
              <a:t>дрібні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іграшки</a:t>
            </a:r>
            <a:r>
              <a:rPr lang="ru-RU" sz="3000" dirty="0">
                <a:solidFill>
                  <a:srgbClr val="FFFF00"/>
                </a:solidFill>
              </a:rPr>
              <a:t>, </a:t>
            </a:r>
            <a:r>
              <a:rPr lang="ru-RU" sz="3000" dirty="0" err="1">
                <a:solidFill>
                  <a:srgbClr val="FFFF00"/>
                </a:solidFill>
              </a:rPr>
              <a:t>гудзики</a:t>
            </a:r>
            <a:r>
              <a:rPr lang="ru-RU" sz="3000" dirty="0">
                <a:solidFill>
                  <a:srgbClr val="FFFF00"/>
                </a:solidFill>
              </a:rPr>
              <a:t>)</a:t>
            </a:r>
            <a:r>
              <a:rPr lang="ru-RU" sz="3000" dirty="0">
                <a:solidFill>
                  <a:schemeClr val="tx1"/>
                </a:solidFill>
              </a:rPr>
              <a:t> - </a:t>
            </a:r>
            <a:r>
              <a:rPr lang="ru-RU" sz="3000" dirty="0" smtClean="0">
                <a:solidFill>
                  <a:schemeClr val="tx1"/>
                </a:solidFill>
              </a:rPr>
              <a:t>дефект </a:t>
            </a:r>
            <a:r>
              <a:rPr lang="ru-RU" sz="3000" dirty="0" err="1">
                <a:solidFill>
                  <a:schemeClr val="tx1"/>
                </a:solidFill>
              </a:rPr>
              <a:t>наповнення</a:t>
            </a:r>
            <a:r>
              <a:rPr lang="ru-RU" sz="3000" dirty="0">
                <a:solidFill>
                  <a:schemeClr val="tx1"/>
                </a:solidFill>
              </a:rPr>
              <a:t> на </a:t>
            </a:r>
            <a:r>
              <a:rPr lang="ru-RU" sz="3000" dirty="0" err="1">
                <a:solidFill>
                  <a:schemeClr val="tx1"/>
                </a:solidFill>
              </a:rPr>
              <a:t>рентгенограмах</a:t>
            </a:r>
            <a:r>
              <a:rPr lang="ru-RU" sz="3000" dirty="0">
                <a:solidFill>
                  <a:schemeClr val="tx1"/>
                </a:solidFill>
              </a:rPr>
              <a:t> з </a:t>
            </a:r>
            <a:r>
              <a:rPr lang="ru-RU" sz="3000" dirty="0" err="1">
                <a:solidFill>
                  <a:schemeClr val="tx1"/>
                </a:solidFill>
              </a:rPr>
              <a:t>барієм</a:t>
            </a:r>
            <a:r>
              <a:rPr lang="ru-RU" sz="3000" dirty="0">
                <a:solidFill>
                  <a:schemeClr val="tx1"/>
                </a:solidFill>
              </a:rPr>
              <a:t> сульфатом.</a:t>
            </a:r>
            <a:endParaRPr lang="en-US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http://radiographia.ru/sites/default/files/P1110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030288"/>
            <a:ext cx="386715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2" descr="D:\Наташа\Студенты\Для студентов\Рентген1\P101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46075"/>
            <a:ext cx="4294187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" y="73025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Перфорація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полого </a:t>
            </a:r>
            <a:r>
              <a:rPr lang="ru-RU" dirty="0" smtClean="0">
                <a:solidFill>
                  <a:schemeClr val="tx1"/>
                </a:solidFill>
              </a:rPr>
              <a:t>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107950" y="1268413"/>
            <a:ext cx="9036050" cy="5078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accent5"/>
                </a:solidFill>
              </a:rPr>
              <a:t>Методи</a:t>
            </a:r>
            <a:r>
              <a:rPr lang="ru-RU" sz="4400" b="1" dirty="0" smtClean="0">
                <a:solidFill>
                  <a:schemeClr val="accent5"/>
                </a:solidFill>
              </a:rPr>
              <a:t>:</a:t>
            </a:r>
            <a:endParaRPr lang="ru-RU" sz="4400" b="1" dirty="0">
              <a:solidFill>
                <a:schemeClr val="accent5"/>
              </a:solidFill>
            </a:endParaRPr>
          </a:p>
          <a:p>
            <a:pPr algn="ctr">
              <a:defRPr/>
            </a:pPr>
            <a:r>
              <a:rPr lang="ru-RU" sz="4000" dirty="0" err="1">
                <a:solidFill>
                  <a:srgbClr val="FFFF00"/>
                </a:solidFill>
              </a:rPr>
              <a:t>Оглядова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рентгенографія</a:t>
            </a:r>
            <a:endParaRPr lang="ru-RU" sz="40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ru-RU" sz="40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4000" dirty="0" err="1">
                <a:solidFill>
                  <a:srgbClr val="FFFF00"/>
                </a:solidFill>
              </a:rPr>
              <a:t>Рентгенографія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із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застосуванням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водорозчинних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контрастних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речовин</a:t>
            </a:r>
            <a:endParaRPr lang="ru-RU" sz="40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4000" dirty="0">
                <a:solidFill>
                  <a:srgbClr val="FFFF00"/>
                </a:solidFill>
              </a:rPr>
              <a:t> </a:t>
            </a:r>
          </a:p>
          <a:p>
            <a:pPr algn="ctr">
              <a:defRPr/>
            </a:pPr>
            <a:r>
              <a:rPr lang="ru-RU" sz="4000" dirty="0" err="1">
                <a:solidFill>
                  <a:srgbClr val="FFFF00"/>
                </a:solidFill>
              </a:rPr>
              <a:t>Комп'ютерна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томографія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нативна</a:t>
            </a:r>
            <a:endParaRPr lang="ru-RU" sz="40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4000" dirty="0" err="1" smtClean="0">
                <a:solidFill>
                  <a:srgbClr val="FFFF00"/>
                </a:solidFill>
              </a:rPr>
              <a:t>із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застосуванням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>КР</a:t>
            </a:r>
            <a:endParaRPr lang="uk-UA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4" y="0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Перфорація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стравоходу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1203" name="Прямоугольник 2"/>
          <p:cNvSpPr>
            <a:spLocks noChangeArrowheads="1"/>
          </p:cNvSpPr>
          <p:nvPr/>
        </p:nvSpPr>
        <p:spPr bwMode="auto">
          <a:xfrm>
            <a:off x="17463" y="908050"/>
            <a:ext cx="914400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600" dirty="0" err="1" smtClean="0">
                <a:solidFill>
                  <a:srgbClr val="FFFF00"/>
                </a:solidFill>
              </a:rPr>
              <a:t>Рентгенографія</a:t>
            </a:r>
            <a:r>
              <a:rPr lang="ru-RU" altLang="uk-UA" sz="3600" dirty="0">
                <a:solidFill>
                  <a:srgbClr val="FFFF00"/>
                </a:solidFill>
              </a:rPr>
              <a:t>: </a:t>
            </a:r>
            <a:r>
              <a:rPr lang="ru-RU" altLang="uk-UA" sz="3600" dirty="0" err="1" smtClean="0">
                <a:solidFill>
                  <a:srgbClr val="FFFF00"/>
                </a:solidFill>
              </a:rPr>
              <a:t>шиї</a:t>
            </a:r>
            <a:r>
              <a:rPr lang="ru-RU" altLang="uk-UA" sz="2800" dirty="0" smtClean="0">
                <a:solidFill>
                  <a:srgbClr val="FFFF00"/>
                </a:solidFill>
              </a:rPr>
              <a:t> </a:t>
            </a:r>
            <a:r>
              <a:rPr lang="ru-RU" altLang="uk-UA" sz="2400" dirty="0" smtClean="0"/>
              <a:t>- </a:t>
            </a:r>
            <a:r>
              <a:rPr lang="ru-RU" altLang="uk-UA" sz="2400" dirty="0" err="1"/>
              <a:t>в</a:t>
            </a:r>
            <a:r>
              <a:rPr lang="ru-RU" altLang="uk-UA" sz="2400" dirty="0" err="1" smtClean="0"/>
              <a:t>ізуалізація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контрастних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чужорідних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тіл</a:t>
            </a:r>
            <a:r>
              <a:rPr lang="ru-RU" altLang="uk-UA" sz="2400" dirty="0" smtClean="0"/>
              <a:t>, в </a:t>
            </a:r>
            <a:r>
              <a:rPr lang="ru-RU" altLang="uk-UA" sz="2400" dirty="0" err="1" smtClean="0"/>
              <a:t>бічній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проекції</a:t>
            </a:r>
            <a:r>
              <a:rPr lang="ru-RU" altLang="uk-UA" sz="2400" dirty="0" smtClean="0"/>
              <a:t> - </a:t>
            </a:r>
            <a:r>
              <a:rPr lang="ru-RU" altLang="uk-UA" sz="2400" dirty="0" err="1" smtClean="0"/>
              <a:t>збільшення</a:t>
            </a:r>
            <a:r>
              <a:rPr lang="ru-RU" altLang="uk-UA" sz="2400" dirty="0" smtClean="0"/>
              <a:t> простору </a:t>
            </a:r>
            <a:r>
              <a:rPr lang="ru-RU" altLang="uk-UA" sz="2400" dirty="0" err="1" smtClean="0"/>
              <a:t>між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передньою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поверхнею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тіл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хребців</a:t>
            </a:r>
            <a:r>
              <a:rPr lang="ru-RU" altLang="uk-UA" sz="2400" dirty="0" smtClean="0"/>
              <a:t> і </a:t>
            </a:r>
            <a:r>
              <a:rPr lang="ru-RU" altLang="uk-UA" sz="2400" dirty="0" err="1" smtClean="0"/>
              <a:t>задньою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стінкою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стравоходу</a:t>
            </a:r>
            <a:r>
              <a:rPr lang="ru-RU" altLang="uk-UA" sz="2400" dirty="0" smtClean="0"/>
              <a:t> з </a:t>
            </a:r>
            <a:r>
              <a:rPr lang="ru-RU" altLang="uk-UA" sz="2400" dirty="0" err="1" smtClean="0"/>
              <a:t>бульбашками</a:t>
            </a:r>
            <a:r>
              <a:rPr lang="ru-RU" altLang="uk-UA" sz="2400" dirty="0" smtClean="0"/>
              <a:t> газу на </a:t>
            </a:r>
            <a:r>
              <a:rPr lang="ru-RU" altLang="uk-UA" sz="2400" dirty="0" err="1" smtClean="0"/>
              <a:t>цьому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рівні</a:t>
            </a:r>
            <a:r>
              <a:rPr lang="ru-RU" altLang="uk-UA" sz="2400" dirty="0" smtClean="0"/>
              <a:t>.</a:t>
            </a:r>
          </a:p>
          <a:p>
            <a:pPr eaLnBrk="1" hangingPunct="1"/>
            <a:r>
              <a:rPr lang="ru-RU" altLang="uk-UA" sz="3600" dirty="0" smtClean="0">
                <a:solidFill>
                  <a:srgbClr val="FFFF00"/>
                </a:solidFill>
              </a:rPr>
              <a:t>груди</a:t>
            </a:r>
            <a:r>
              <a:rPr lang="ru-RU" altLang="uk-UA" sz="2800" dirty="0" smtClean="0"/>
              <a:t> </a:t>
            </a:r>
            <a:r>
              <a:rPr lang="ru-RU" altLang="uk-UA" sz="2400" dirty="0" smtClean="0"/>
              <a:t>- </a:t>
            </a:r>
            <a:r>
              <a:rPr lang="ru-RU" altLang="uk-UA" sz="2400" dirty="0" err="1"/>
              <a:t>р</a:t>
            </a:r>
            <a:r>
              <a:rPr lang="ru-RU" altLang="uk-UA" sz="2400" dirty="0" err="1" smtClean="0"/>
              <a:t>озширення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середостіння</a:t>
            </a:r>
            <a:r>
              <a:rPr lang="ru-RU" altLang="uk-UA" sz="2400" dirty="0" smtClean="0"/>
              <a:t>, </a:t>
            </a:r>
            <a:r>
              <a:rPr lang="ru-RU" altLang="uk-UA" sz="2400" dirty="0" err="1" smtClean="0"/>
              <a:t>пневмомедіастінум</a:t>
            </a:r>
            <a:r>
              <a:rPr lang="ru-RU" altLang="uk-UA" sz="2400" dirty="0" smtClean="0"/>
              <a:t>, </a:t>
            </a:r>
            <a:r>
              <a:rPr lang="ru-RU" altLang="uk-UA" sz="2400" dirty="0" err="1" smtClean="0"/>
              <a:t>підшкірна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емфізема</a:t>
            </a:r>
            <a:r>
              <a:rPr lang="ru-RU" altLang="uk-UA" sz="2400" dirty="0" smtClean="0"/>
              <a:t> в </a:t>
            </a:r>
            <a:r>
              <a:rPr lang="ru-RU" altLang="uk-UA" sz="2400" dirty="0" err="1" smtClean="0"/>
              <a:t>області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шиї</a:t>
            </a:r>
            <a:r>
              <a:rPr lang="ru-RU" altLang="uk-UA" sz="2400" dirty="0" smtClean="0"/>
              <a:t>, </a:t>
            </a:r>
            <a:r>
              <a:rPr lang="ru-RU" altLang="uk-UA" sz="2400" dirty="0" err="1" smtClean="0"/>
              <a:t>рівень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рідини</a:t>
            </a:r>
            <a:r>
              <a:rPr lang="ru-RU" altLang="uk-UA" sz="2400" dirty="0" smtClean="0"/>
              <a:t> в </a:t>
            </a:r>
            <a:r>
              <a:rPr lang="ru-RU" altLang="uk-UA" sz="2400" dirty="0" err="1" smtClean="0"/>
              <a:t>середостінні</a:t>
            </a:r>
            <a:r>
              <a:rPr lang="ru-RU" altLang="uk-UA" sz="2400" dirty="0" smtClean="0"/>
              <a:t>, </a:t>
            </a:r>
            <a:r>
              <a:rPr lang="ru-RU" altLang="uk-UA" sz="2400" dirty="0" err="1" smtClean="0"/>
              <a:t>випіт</a:t>
            </a:r>
            <a:r>
              <a:rPr lang="ru-RU" altLang="uk-UA" sz="2400" dirty="0" smtClean="0"/>
              <a:t> в </a:t>
            </a:r>
            <a:r>
              <a:rPr lang="ru-RU" altLang="uk-UA" sz="2400" dirty="0" err="1" smtClean="0"/>
              <a:t>плевральній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порожнині</a:t>
            </a:r>
            <a:r>
              <a:rPr lang="ru-RU" altLang="uk-UA" sz="2400" dirty="0" smtClean="0"/>
              <a:t>;</a:t>
            </a:r>
          </a:p>
          <a:p>
            <a:pPr eaLnBrk="1" hangingPunct="1"/>
            <a:r>
              <a:rPr lang="ru-RU" altLang="uk-UA" sz="3200" dirty="0">
                <a:solidFill>
                  <a:srgbClr val="FFFF00"/>
                </a:solidFill>
              </a:rPr>
              <a:t>з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використанням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водорозчинної</a:t>
            </a:r>
            <a:r>
              <a:rPr lang="ru-RU" altLang="uk-UA" sz="3200" dirty="0" smtClean="0">
                <a:solidFill>
                  <a:srgbClr val="FFFF00"/>
                </a:solidFill>
              </a:rPr>
              <a:t> КР </a:t>
            </a:r>
            <a:r>
              <a:rPr lang="ru-RU" altLang="uk-UA" sz="2800" dirty="0" smtClean="0"/>
              <a:t>- </a:t>
            </a:r>
            <a:r>
              <a:rPr lang="ru-RU" altLang="uk-UA" sz="2800" dirty="0" err="1"/>
              <a:t>в</a:t>
            </a:r>
            <a:r>
              <a:rPr lang="ru-RU" altLang="uk-UA" sz="2800" dirty="0" err="1" smtClean="0"/>
              <a:t>иявлення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місця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перфорації</a:t>
            </a:r>
            <a:r>
              <a:rPr lang="ru-RU" altLang="uk-UA" sz="2800" dirty="0" smtClean="0"/>
              <a:t>, </a:t>
            </a:r>
            <a:r>
              <a:rPr lang="ru-RU" altLang="uk-UA" sz="2800" dirty="0" err="1" smtClean="0"/>
              <a:t>вихід</a:t>
            </a:r>
            <a:r>
              <a:rPr lang="ru-RU" altLang="uk-UA" sz="2800" dirty="0" smtClean="0"/>
              <a:t> КР за </a:t>
            </a:r>
            <a:r>
              <a:rPr lang="ru-RU" altLang="uk-UA" sz="2800" dirty="0" err="1" smtClean="0"/>
              <a:t>межі</a:t>
            </a:r>
            <a:r>
              <a:rPr lang="ru-RU" altLang="uk-UA" sz="2800" dirty="0" smtClean="0"/>
              <a:t> органу.</a:t>
            </a:r>
          </a:p>
          <a:p>
            <a:pPr eaLnBrk="1" hangingPunct="1"/>
            <a:endParaRPr lang="ru-RU" altLang="uk-UA" sz="3600" dirty="0">
              <a:solidFill>
                <a:srgbClr val="FFFF00"/>
              </a:solidFill>
            </a:endParaRPr>
          </a:p>
          <a:p>
            <a:pPr eaLnBrk="1" hangingPunct="1"/>
            <a:r>
              <a:rPr lang="ru-RU" altLang="uk-UA" sz="3600" dirty="0">
                <a:solidFill>
                  <a:srgbClr val="FFFF00"/>
                </a:solidFill>
              </a:rPr>
              <a:t>КТ</a:t>
            </a:r>
            <a:r>
              <a:rPr lang="ru-RU" altLang="uk-UA" sz="2800" dirty="0">
                <a:solidFill>
                  <a:srgbClr val="FFFF00"/>
                </a:solidFill>
              </a:rPr>
              <a:t>: </a:t>
            </a:r>
            <a:r>
              <a:rPr lang="ru-RU" altLang="uk-UA" sz="2400" dirty="0" err="1" smtClean="0"/>
              <a:t>повітря</a:t>
            </a:r>
            <a:r>
              <a:rPr lang="ru-RU" altLang="uk-UA" sz="2400" dirty="0" smtClean="0"/>
              <a:t> в </a:t>
            </a:r>
            <a:r>
              <a:rPr lang="ru-RU" altLang="uk-UA" sz="2400" dirty="0" err="1" smtClean="0"/>
              <a:t>середостінні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або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витікання</a:t>
            </a:r>
            <a:r>
              <a:rPr lang="ru-RU" altLang="uk-UA" sz="2400" dirty="0" smtClean="0"/>
              <a:t> КР за </a:t>
            </a:r>
            <a:r>
              <a:rPr lang="ru-RU" altLang="uk-UA" sz="2400" dirty="0" err="1" smtClean="0"/>
              <a:t>межі</a:t>
            </a:r>
            <a:r>
              <a:rPr lang="ru-RU" altLang="uk-UA" sz="2400" dirty="0" smtClean="0"/>
              <a:t> органу, </a:t>
            </a:r>
            <a:r>
              <a:rPr lang="ru-RU" altLang="uk-UA" sz="2400" dirty="0" err="1" smtClean="0"/>
              <a:t>локальне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підвищення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щільності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навколишньої</a:t>
            </a:r>
            <a:r>
              <a:rPr lang="ru-RU" altLang="uk-UA" sz="2400" dirty="0" smtClean="0"/>
              <a:t> </a:t>
            </a:r>
            <a:r>
              <a:rPr lang="ru-RU" altLang="uk-UA" sz="2400" dirty="0" err="1" smtClean="0"/>
              <a:t>клітковини</a:t>
            </a:r>
            <a:r>
              <a:rPr lang="ru-RU" altLang="uk-UA" sz="2400" dirty="0" smtClean="0"/>
              <a:t>.</a:t>
            </a:r>
            <a:endParaRPr lang="uk-UA" alt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" y="73025"/>
            <a:ext cx="8948613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Перфорація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полого </a:t>
            </a:r>
            <a:r>
              <a:rPr lang="ru-RU" dirty="0" smtClean="0">
                <a:solidFill>
                  <a:schemeClr val="tx1"/>
                </a:solidFill>
              </a:rPr>
              <a:t>органу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107950" y="1028700"/>
            <a:ext cx="9036050" cy="57554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 err="1">
                <a:solidFill>
                  <a:srgbClr val="FFFF00"/>
                </a:solidFill>
              </a:rPr>
              <a:t>Ознаки</a:t>
            </a:r>
            <a:r>
              <a:rPr lang="ru-RU" sz="3600" dirty="0">
                <a:solidFill>
                  <a:srgbClr val="FFFF00"/>
                </a:solidFill>
              </a:rPr>
              <a:t> - </a:t>
            </a:r>
            <a:r>
              <a:rPr lang="ru-RU" sz="3600" dirty="0" err="1">
                <a:solidFill>
                  <a:srgbClr val="FFFF00"/>
                </a:solidFill>
              </a:rPr>
              <a:t>наявність</a:t>
            </a:r>
            <a:r>
              <a:rPr lang="ru-RU" sz="3600" dirty="0">
                <a:solidFill>
                  <a:srgbClr val="FFFF00"/>
                </a:solidFill>
              </a:rPr>
              <a:t> газу і </a:t>
            </a:r>
            <a:r>
              <a:rPr lang="ru-RU" sz="3600" dirty="0" err="1">
                <a:solidFill>
                  <a:srgbClr val="FFFF00"/>
                </a:solidFill>
              </a:rPr>
              <a:t>рідини</a:t>
            </a:r>
            <a:r>
              <a:rPr lang="ru-RU" sz="3600" dirty="0" smtClean="0">
                <a:solidFill>
                  <a:srgbClr val="FFFF00"/>
                </a:solidFill>
              </a:rPr>
              <a:t>.</a:t>
            </a:r>
          </a:p>
          <a:p>
            <a:pPr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Газ</a:t>
            </a:r>
            <a:r>
              <a:rPr lang="ru-RU" sz="2800" dirty="0"/>
              <a:t> - </a:t>
            </a:r>
            <a:r>
              <a:rPr lang="ru-RU" sz="2800" dirty="0" smtClean="0"/>
              <a:t>у </a:t>
            </a:r>
            <a:r>
              <a:rPr lang="ru-RU" sz="2800" dirty="0"/>
              <a:t>вертикальному </a:t>
            </a:r>
            <a:r>
              <a:rPr lang="ru-RU" sz="2800" dirty="0" err="1"/>
              <a:t>положенні</a:t>
            </a:r>
            <a:r>
              <a:rPr lang="ru-RU" sz="2800" dirty="0"/>
              <a:t> - </a:t>
            </a:r>
            <a:r>
              <a:rPr lang="ru-RU" sz="2800" dirty="0" err="1"/>
              <a:t>під</a:t>
            </a:r>
            <a:r>
              <a:rPr lang="ru-RU" sz="2800" dirty="0"/>
              <a:t> куполом </a:t>
            </a:r>
            <a:r>
              <a:rPr lang="ru-RU" sz="2800" dirty="0" err="1"/>
              <a:t>діафрагми</a:t>
            </a:r>
            <a:r>
              <a:rPr lang="ru-RU" sz="2800" dirty="0"/>
              <a:t> </a:t>
            </a:r>
            <a:r>
              <a:rPr lang="ru-RU" sz="2800" dirty="0" err="1" smtClean="0"/>
              <a:t>серповидне</a:t>
            </a:r>
            <a:r>
              <a:rPr lang="ru-RU" sz="2800" dirty="0" smtClean="0"/>
              <a:t> </a:t>
            </a:r>
            <a:r>
              <a:rPr lang="ru-RU" sz="2800" dirty="0" err="1"/>
              <a:t>просвітлення</a:t>
            </a:r>
            <a:r>
              <a:rPr lang="ru-RU" sz="2800" dirty="0"/>
              <a:t>, в горизонтальному </a:t>
            </a:r>
            <a:r>
              <a:rPr lang="ru-RU" sz="2800" dirty="0" err="1"/>
              <a:t>положенні</a:t>
            </a:r>
            <a:r>
              <a:rPr lang="ru-RU" sz="2800" dirty="0"/>
              <a:t> на </a:t>
            </a:r>
            <a:r>
              <a:rPr lang="ru-RU" sz="2800" dirty="0" err="1"/>
              <a:t>спині</a:t>
            </a:r>
            <a:r>
              <a:rPr lang="ru-RU" sz="2800" dirty="0"/>
              <a:t> - </a:t>
            </a:r>
            <a:r>
              <a:rPr lang="ru-RU" sz="2800" dirty="0" err="1"/>
              <a:t>під</a:t>
            </a:r>
            <a:r>
              <a:rPr lang="ru-RU" sz="2800" dirty="0"/>
              <a:t> </a:t>
            </a:r>
            <a:r>
              <a:rPr lang="ru-RU" sz="2800" dirty="0" err="1" smtClean="0"/>
              <a:t>передньою</a:t>
            </a:r>
            <a:r>
              <a:rPr lang="ru-RU" sz="2800" dirty="0" smtClean="0"/>
              <a:t> </a:t>
            </a:r>
            <a:r>
              <a:rPr lang="ru-RU" sz="2800" dirty="0" err="1" smtClean="0"/>
              <a:t>черевною</a:t>
            </a:r>
            <a:r>
              <a:rPr lang="ru-RU" sz="2800" dirty="0" smtClean="0"/>
              <a:t> </a:t>
            </a:r>
            <a:r>
              <a:rPr lang="ru-RU" sz="2800" dirty="0" err="1"/>
              <a:t>стінкою</a:t>
            </a:r>
            <a:r>
              <a:rPr lang="ru-RU" sz="2800" dirty="0"/>
              <a:t>, на </a:t>
            </a:r>
            <a:r>
              <a:rPr lang="ru-RU" sz="2800" dirty="0" err="1"/>
              <a:t>лівому</a:t>
            </a:r>
            <a:r>
              <a:rPr lang="ru-RU" sz="2800" dirty="0"/>
              <a:t> </a:t>
            </a:r>
            <a:r>
              <a:rPr lang="ru-RU" sz="2800" dirty="0" err="1" smtClean="0"/>
              <a:t>боці</a:t>
            </a:r>
            <a:r>
              <a:rPr lang="ru-RU" sz="2800" dirty="0" smtClean="0"/>
              <a:t> - </a:t>
            </a:r>
            <a:r>
              <a:rPr lang="ru-RU" sz="2800" dirty="0"/>
              <a:t>над </a:t>
            </a:r>
            <a:r>
              <a:rPr lang="ru-RU" sz="2800" dirty="0" err="1"/>
              <a:t>печінкою</a:t>
            </a:r>
            <a:r>
              <a:rPr lang="ru-RU" sz="2800" dirty="0"/>
              <a:t>.</a:t>
            </a:r>
            <a:endParaRPr lang="ru-RU" sz="2800" dirty="0">
              <a:latin typeface="+mn-lt"/>
            </a:endParaRPr>
          </a:p>
          <a:p>
            <a:pPr>
              <a:defRPr/>
            </a:pPr>
            <a:endParaRPr lang="ru-RU" sz="2800" dirty="0"/>
          </a:p>
          <a:p>
            <a:pPr>
              <a:defRPr/>
            </a:pPr>
            <a:r>
              <a:rPr lang="ru-RU" sz="4000" dirty="0" err="1" smtClean="0">
                <a:solidFill>
                  <a:srgbClr val="FFFF00"/>
                </a:solidFill>
              </a:rPr>
              <a:t>Рідина</a:t>
            </a:r>
            <a:r>
              <a:rPr lang="ru-RU" sz="2800" dirty="0"/>
              <a:t> - </a:t>
            </a:r>
            <a:r>
              <a:rPr lang="ru-RU" sz="2800" dirty="0" smtClean="0"/>
              <a:t>в </a:t>
            </a:r>
            <a:r>
              <a:rPr lang="ru-RU" sz="2800" dirty="0" err="1"/>
              <a:t>бокових</a:t>
            </a:r>
            <a:r>
              <a:rPr lang="ru-RU" sz="2800" dirty="0"/>
              <a:t> </a:t>
            </a:r>
            <a:r>
              <a:rPr lang="ru-RU" sz="2800" dirty="0" err="1"/>
              <a:t>відділах</a:t>
            </a:r>
            <a:r>
              <a:rPr lang="ru-RU" sz="2800" dirty="0"/>
              <a:t> живота і </a:t>
            </a:r>
            <a:r>
              <a:rPr lang="ru-RU" sz="2800" dirty="0" err="1"/>
              <a:t>рентгенологічно</a:t>
            </a:r>
            <a:r>
              <a:rPr lang="ru-RU" sz="2800" dirty="0"/>
              <a:t> </a:t>
            </a:r>
            <a:r>
              <a:rPr lang="ru-RU" sz="2800" dirty="0" err="1"/>
              <a:t>проявляється</a:t>
            </a:r>
            <a:r>
              <a:rPr lang="ru-RU" sz="2800" dirty="0"/>
              <a:t> </a:t>
            </a:r>
            <a:r>
              <a:rPr lang="ru-RU" sz="2800" dirty="0" err="1"/>
              <a:t>інтенсивним</a:t>
            </a:r>
            <a:r>
              <a:rPr lang="ru-RU" sz="2800" dirty="0"/>
              <a:t> </a:t>
            </a:r>
            <a:r>
              <a:rPr lang="ru-RU" sz="2800" dirty="0" err="1"/>
              <a:t>стрічкоподібним</a:t>
            </a:r>
            <a:r>
              <a:rPr lang="ru-RU" sz="2800" dirty="0"/>
              <a:t> </a:t>
            </a:r>
            <a:r>
              <a:rPr lang="ru-RU" sz="2800" dirty="0" err="1"/>
              <a:t>затінюванням</a:t>
            </a:r>
            <a:r>
              <a:rPr lang="ru-RU" sz="2800" dirty="0"/>
              <a:t> простору </a:t>
            </a:r>
            <a:r>
              <a:rPr lang="ru-RU" sz="2800" dirty="0" err="1"/>
              <a:t>між</a:t>
            </a:r>
            <a:r>
              <a:rPr lang="ru-RU" sz="2800" dirty="0"/>
              <a:t> </a:t>
            </a:r>
            <a:r>
              <a:rPr lang="ru-RU" sz="2800" dirty="0" err="1" smtClean="0"/>
              <a:t>предбрюшним</a:t>
            </a:r>
            <a:r>
              <a:rPr lang="ru-RU" sz="2800" dirty="0" smtClean="0"/>
              <a:t> </a:t>
            </a:r>
            <a:r>
              <a:rPr lang="ru-RU" sz="2800" dirty="0"/>
              <a:t>жиром і </a:t>
            </a:r>
            <a:r>
              <a:rPr lang="ru-RU" sz="2800" dirty="0" err="1"/>
              <a:t>стінкою</a:t>
            </a:r>
            <a:r>
              <a:rPr lang="ru-RU" sz="2800" dirty="0"/>
              <a:t> </a:t>
            </a:r>
            <a:r>
              <a:rPr lang="ru-RU" sz="2800" dirty="0" err="1"/>
              <a:t>товстої</a:t>
            </a:r>
            <a:r>
              <a:rPr lang="ru-RU" sz="2800" dirty="0"/>
              <a:t> кишки при горизонтальному </a:t>
            </a:r>
            <a:r>
              <a:rPr lang="ru-RU" sz="2800" dirty="0" err="1"/>
              <a:t>положенні</a:t>
            </a:r>
            <a:r>
              <a:rPr lang="ru-RU" sz="2800" dirty="0"/>
              <a:t> </a:t>
            </a:r>
            <a:r>
              <a:rPr lang="ru-RU" sz="2800" dirty="0" err="1"/>
              <a:t>потерпілого</a:t>
            </a:r>
            <a:r>
              <a:rPr lang="ru-RU" sz="2800" dirty="0"/>
              <a:t> на </a:t>
            </a:r>
            <a:r>
              <a:rPr lang="ru-RU" sz="2800" dirty="0" err="1"/>
              <a:t>спині</a:t>
            </a:r>
            <a:r>
              <a:rPr lang="ru-RU" sz="2800" dirty="0"/>
              <a:t>.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612775" y="0"/>
            <a:ext cx="9756775" cy="6858000"/>
          </a:xfrm>
        </p:spPr>
        <p:txBody>
          <a:bodyPr>
            <a:normAutofit fontScale="85000" lnSpcReduction="20000"/>
          </a:bodyPr>
          <a:lstStyle/>
          <a:p>
            <a:pPr marL="609600" indent="-609600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800" b="1" dirty="0" smtClean="0">
                <a:solidFill>
                  <a:schemeClr val="tx1"/>
                </a:solidFill>
                <a:latin typeface="Times New Roman" pitchFamily="18" charset="0"/>
              </a:rPr>
              <a:t>Набряк легень</a:t>
            </a:r>
            <a:endParaRPr lang="en-US" sz="5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9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</a:rPr>
              <a:t>     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Основний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метод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діагностики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-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рентгенографія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ОГП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 marL="609600" indent="-609600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200" b="1" u="sng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 smtClean="0">
                <a:solidFill>
                  <a:srgbClr val="FFFF00"/>
                </a:solidFill>
                <a:latin typeface="Times New Roman" pitchFamily="18" charset="0"/>
              </a:rPr>
              <a:t>         </a:t>
            </a:r>
            <a:r>
              <a:rPr lang="ru-RU" sz="4200" b="1" u="sng" dirty="0" err="1" smtClean="0">
                <a:solidFill>
                  <a:srgbClr val="FFFF00"/>
                </a:solidFill>
                <a:latin typeface="Times New Roman" pitchFamily="18" charset="0"/>
              </a:rPr>
              <a:t>Інтерстиціальний</a:t>
            </a:r>
            <a:r>
              <a:rPr lang="ru-RU" sz="4200" b="1" u="sng" dirty="0" smtClean="0">
                <a:solidFill>
                  <a:srgbClr val="FFFF00"/>
                </a:solidFill>
                <a:latin typeface="Times New Roman" pitchFamily="18" charset="0"/>
              </a:rPr>
              <a:t> набряк</a:t>
            </a:r>
            <a:r>
              <a:rPr lang="en-US" sz="42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</a:rPr>
              <a:t>посилення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легеневого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</a:rPr>
              <a:t>малюнка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за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рахунок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інтерстиціального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компонента,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зниження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прозорості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(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легкості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)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легеневих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полів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(симптом 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«матового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</a:rPr>
              <a:t>скла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»),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контури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судин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і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коренів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</a:rPr>
              <a:t>легень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нечіткі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корені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розширені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лінії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200" b="1" dirty="0" err="1">
                <a:solidFill>
                  <a:schemeClr val="tx1"/>
                </a:solidFill>
                <a:latin typeface="Times New Roman" pitchFamily="18" charset="0"/>
              </a:rPr>
              <a:t>Керлі</a:t>
            </a:r>
            <a:r>
              <a:rPr lang="ru-RU" sz="4200" b="1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 marL="609600" indent="-609600" eaLnBrk="1" hangingPunct="1">
              <a:defRPr/>
            </a:pPr>
            <a:endParaRPr lang="en-US" sz="2400" b="1" u="sn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88913"/>
            <a:ext cx="4633913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Прямоугольник 2"/>
          <p:cNvSpPr>
            <a:spLocks noChangeArrowheads="1"/>
          </p:cNvSpPr>
          <p:nvPr/>
        </p:nvSpPr>
        <p:spPr bwMode="auto">
          <a:xfrm>
            <a:off x="349250" y="1828800"/>
            <a:ext cx="367188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dirty="0" err="1" smtClean="0">
                <a:solidFill>
                  <a:srgbClr val="FFFFFF"/>
                </a:solidFill>
              </a:rPr>
              <a:t>під</a:t>
            </a:r>
            <a:r>
              <a:rPr lang="ru-RU" altLang="ru-RU" sz="4000" dirty="0" smtClean="0">
                <a:solidFill>
                  <a:srgbClr val="FFFFFF"/>
                </a:solidFill>
              </a:rPr>
              <a:t> куполом </a:t>
            </a:r>
            <a:r>
              <a:rPr lang="ru-RU" altLang="ru-RU" sz="4000" dirty="0" err="1" smtClean="0">
                <a:solidFill>
                  <a:srgbClr val="FFFFFF"/>
                </a:solidFill>
              </a:rPr>
              <a:t>діафрагми</a:t>
            </a:r>
            <a:r>
              <a:rPr lang="ru-RU" altLang="ru-RU" sz="4000" dirty="0" smtClean="0">
                <a:solidFill>
                  <a:srgbClr val="FFFFFF"/>
                </a:solidFill>
              </a:rPr>
              <a:t> серповидно </a:t>
            </a:r>
            <a:r>
              <a:rPr lang="ru-RU" altLang="ru-RU" sz="4000" dirty="0" err="1" smtClean="0">
                <a:solidFill>
                  <a:srgbClr val="FFFFFF"/>
                </a:solidFill>
              </a:rPr>
              <a:t>просвітлення</a:t>
            </a:r>
            <a:endParaRPr lang="uk-UA" altLang="ru-RU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15859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Кишкова непрохідність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81923" name="Прямоугольник 2"/>
          <p:cNvSpPr>
            <a:spLocks noChangeArrowheads="1"/>
          </p:cNvSpPr>
          <p:nvPr/>
        </p:nvSpPr>
        <p:spPr bwMode="auto">
          <a:xfrm>
            <a:off x="23813" y="1125538"/>
            <a:ext cx="9144000" cy="520142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FF00"/>
                </a:solidFill>
              </a:rPr>
              <a:t>   </a:t>
            </a:r>
            <a:r>
              <a:rPr lang="ru-RU" sz="4000" dirty="0" err="1">
                <a:solidFill>
                  <a:srgbClr val="FFFF00"/>
                </a:solidFill>
              </a:rPr>
              <a:t>Функціональна</a:t>
            </a:r>
            <a:r>
              <a:rPr lang="ru-RU" sz="4000" dirty="0">
                <a:solidFill>
                  <a:srgbClr val="FFFF00"/>
                </a:solidFill>
              </a:rPr>
              <a:t> (</a:t>
            </a:r>
            <a:r>
              <a:rPr lang="ru-RU" sz="4000" dirty="0" err="1" smtClean="0">
                <a:solidFill>
                  <a:srgbClr val="FFFF00"/>
                </a:solidFill>
              </a:rPr>
              <a:t>динамічна</a:t>
            </a:r>
            <a:r>
              <a:rPr lang="ru-RU" sz="4000" dirty="0" smtClean="0">
                <a:solidFill>
                  <a:srgbClr val="FFFF00"/>
                </a:solidFill>
              </a:rPr>
              <a:t>) </a:t>
            </a:r>
            <a:r>
              <a:rPr lang="ru-RU" sz="2400" dirty="0"/>
              <a:t>- </a:t>
            </a:r>
            <a:r>
              <a:rPr lang="ru-RU" sz="2400" dirty="0" err="1" smtClean="0"/>
              <a:t>порушення</a:t>
            </a:r>
            <a:r>
              <a:rPr lang="ru-RU" sz="2400" dirty="0" smtClean="0"/>
              <a:t> </a:t>
            </a:r>
            <a:r>
              <a:rPr lang="ru-RU" sz="2400" dirty="0" err="1"/>
              <a:t>моторної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кишечника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гострих</a:t>
            </a:r>
            <a:r>
              <a:rPr lang="ru-RU" sz="2400" dirty="0"/>
              <a:t> </a:t>
            </a:r>
            <a:r>
              <a:rPr lang="ru-RU" sz="2400" dirty="0" err="1"/>
              <a:t>запальних</a:t>
            </a:r>
            <a:r>
              <a:rPr lang="ru-RU" sz="2400" dirty="0"/>
              <a:t> </a:t>
            </a:r>
            <a:r>
              <a:rPr lang="ru-RU" sz="2400" dirty="0" err="1"/>
              <a:t>захворювань</a:t>
            </a:r>
            <a:r>
              <a:rPr lang="ru-RU" sz="2400" dirty="0"/>
              <a:t>, травм, </a:t>
            </a:r>
            <a:r>
              <a:rPr lang="ru-RU" sz="2400" dirty="0" err="1"/>
              <a:t>оперативних</a:t>
            </a:r>
            <a:r>
              <a:rPr lang="ru-RU" sz="2400" dirty="0"/>
              <a:t> </a:t>
            </a:r>
            <a:r>
              <a:rPr lang="ru-RU" sz="2400" dirty="0" err="1"/>
              <a:t>втручань</a:t>
            </a:r>
            <a:r>
              <a:rPr lang="ru-RU" sz="2400" dirty="0"/>
              <a:t>, </a:t>
            </a:r>
            <a:r>
              <a:rPr lang="ru-RU" sz="2400" dirty="0" err="1"/>
              <a:t>інтоксикації</a:t>
            </a:r>
            <a:r>
              <a:rPr lang="ru-RU" sz="2400" dirty="0" smtClean="0"/>
              <a:t>.</a:t>
            </a:r>
          </a:p>
          <a:p>
            <a:pPr>
              <a:defRPr/>
            </a:pPr>
            <a:r>
              <a:rPr lang="ru-RU" sz="3600" dirty="0" err="1" smtClean="0">
                <a:solidFill>
                  <a:srgbClr val="FFFF00"/>
                </a:solidFill>
              </a:rPr>
              <a:t>Методи</a:t>
            </a:r>
            <a:r>
              <a:rPr lang="ru-RU" sz="3600" dirty="0" smtClean="0">
                <a:solidFill>
                  <a:srgbClr val="FFFF00"/>
                </a:solidFill>
              </a:rPr>
              <a:t>:    </a:t>
            </a:r>
            <a:r>
              <a:rPr lang="ru-RU" sz="3600" dirty="0">
                <a:solidFill>
                  <a:srgbClr val="FFFF00"/>
                </a:solidFill>
              </a:rPr>
              <a:t>1. </a:t>
            </a:r>
            <a:r>
              <a:rPr lang="ru-RU" sz="3600" dirty="0" err="1" smtClean="0">
                <a:solidFill>
                  <a:srgbClr val="FFFF00"/>
                </a:solidFill>
              </a:rPr>
              <a:t>оглядова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рентгеноскопія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endParaRPr lang="ru-RU" sz="36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srgbClr val="FFFF00"/>
                </a:solidFill>
              </a:rPr>
              <a:t>2. </a:t>
            </a:r>
            <a:r>
              <a:rPr lang="ru-RU" sz="3600" dirty="0" err="1" smtClean="0">
                <a:solidFill>
                  <a:srgbClr val="FFFF00"/>
                </a:solidFill>
              </a:rPr>
              <a:t>ентерографія</a:t>
            </a:r>
            <a:r>
              <a:rPr lang="ru-RU" sz="3600" dirty="0" smtClean="0">
                <a:solidFill>
                  <a:srgbClr val="FFFF00"/>
                </a:solidFill>
              </a:rPr>
              <a:t>  </a:t>
            </a:r>
            <a:endParaRPr lang="ru-RU" sz="36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srgbClr val="FFFF00"/>
                </a:solidFill>
              </a:rPr>
              <a:t>3. </a:t>
            </a:r>
            <a:r>
              <a:rPr lang="ru-RU" sz="3600" dirty="0" err="1" smtClean="0">
                <a:solidFill>
                  <a:srgbClr val="FFFF00"/>
                </a:solidFill>
              </a:rPr>
              <a:t>іррігоскопія</a:t>
            </a:r>
            <a:endParaRPr lang="uk-UA" sz="3600" dirty="0">
              <a:solidFill>
                <a:srgbClr val="FFFF00"/>
              </a:solidFill>
            </a:endParaRP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800" dirty="0"/>
              <a:t>- </a:t>
            </a:r>
            <a:r>
              <a:rPr lang="ru-RU" sz="2800" dirty="0" err="1"/>
              <a:t>здуття</a:t>
            </a:r>
            <a:r>
              <a:rPr lang="ru-RU" sz="2800" dirty="0"/>
              <a:t> </a:t>
            </a:r>
            <a:r>
              <a:rPr lang="ru-RU" sz="2800" dirty="0" err="1"/>
              <a:t>кишкових</a:t>
            </a:r>
            <a:r>
              <a:rPr lang="ru-RU" sz="2800" dirty="0"/>
              <a:t> петель без </a:t>
            </a:r>
            <a:r>
              <a:rPr lang="ru-RU" sz="2800" dirty="0" err="1"/>
              <a:t>чітких</a:t>
            </a:r>
            <a:r>
              <a:rPr lang="ru-RU" sz="2800" dirty="0"/>
              <a:t> </a:t>
            </a:r>
            <a:r>
              <a:rPr lang="ru-RU" sz="2800" dirty="0" err="1" smtClean="0"/>
              <a:t>горизонтальних</a:t>
            </a:r>
            <a:r>
              <a:rPr lang="ru-RU" sz="2800" dirty="0" smtClean="0"/>
              <a:t> </a:t>
            </a:r>
            <a:r>
              <a:rPr lang="ru-RU" sz="2800" dirty="0" err="1"/>
              <a:t>рівнів</a:t>
            </a:r>
            <a:r>
              <a:rPr lang="ru-RU" sz="2800" dirty="0"/>
              <a:t> </a:t>
            </a:r>
            <a:r>
              <a:rPr lang="ru-RU" sz="2800" dirty="0" err="1"/>
              <a:t>рідини</a:t>
            </a:r>
            <a:r>
              <a:rPr lang="ru-RU" sz="2800" dirty="0"/>
              <a:t>,</a:t>
            </a:r>
          </a:p>
          <a:p>
            <a:pPr>
              <a:defRPr/>
            </a:pPr>
            <a:r>
              <a:rPr lang="ru-RU" sz="2800" dirty="0" smtClean="0"/>
              <a:t>- газ </a:t>
            </a:r>
            <a:r>
              <a:rPr lang="ru-RU" sz="2800" dirty="0"/>
              <a:t>в кишечнику </a:t>
            </a:r>
            <a:r>
              <a:rPr lang="ru-RU" sz="2800" dirty="0" err="1"/>
              <a:t>переважає</a:t>
            </a:r>
            <a:r>
              <a:rPr lang="ru-RU" sz="2800" dirty="0"/>
              <a:t> над </a:t>
            </a:r>
            <a:r>
              <a:rPr lang="ru-RU" sz="2800" dirty="0" err="1"/>
              <a:t>рідиною</a:t>
            </a:r>
            <a:r>
              <a:rPr lang="ru-RU" sz="2800" dirty="0"/>
              <a:t>,</a:t>
            </a:r>
          </a:p>
          <a:p>
            <a:pPr>
              <a:defRPr/>
            </a:pPr>
            <a:r>
              <a:rPr lang="ru-RU" sz="2800" dirty="0" smtClean="0"/>
              <a:t>- перистальтика </a:t>
            </a:r>
            <a:r>
              <a:rPr lang="ru-RU" sz="2800" dirty="0" err="1"/>
              <a:t>відсутня</a:t>
            </a:r>
            <a:r>
              <a:rPr lang="ru-RU" sz="2800" dirty="0"/>
              <a:t>.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vmede.org/sait/content/Onkilogiya_ternova_2010/11_files/mb4_0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4300"/>
            <a:ext cx="5057775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Прямоугольник 2"/>
          <p:cNvSpPr>
            <a:spLocks noChangeArrowheads="1"/>
          </p:cNvSpPr>
          <p:nvPr/>
        </p:nvSpPr>
        <p:spPr bwMode="auto">
          <a:xfrm>
            <a:off x="14288" y="1031875"/>
            <a:ext cx="9144000" cy="569386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 err="1" smtClean="0">
                <a:solidFill>
                  <a:srgbClr val="FFFF00"/>
                </a:solidFill>
              </a:rPr>
              <a:t>Обтураційна</a:t>
            </a:r>
            <a:r>
              <a:rPr lang="ru-RU" sz="3200" dirty="0"/>
              <a:t> - </a:t>
            </a:r>
            <a:r>
              <a:rPr lang="ru-RU" sz="3200" dirty="0" err="1" smtClean="0"/>
              <a:t>внаслідок</a:t>
            </a:r>
            <a:r>
              <a:rPr lang="ru-RU" sz="3200" dirty="0" smtClean="0"/>
              <a:t> </a:t>
            </a:r>
            <a:r>
              <a:rPr lang="ru-RU" sz="3200" dirty="0"/>
              <a:t>стенозу кишки </a:t>
            </a:r>
            <a:r>
              <a:rPr lang="ru-RU" sz="3200" dirty="0" err="1"/>
              <a:t>пухлиною</a:t>
            </a:r>
            <a:r>
              <a:rPr lang="ru-RU" sz="3200" dirty="0"/>
              <a:t>, спайками, </a:t>
            </a:r>
            <a:r>
              <a:rPr lang="ru-RU" sz="3200" dirty="0" err="1"/>
              <a:t>копролітами</a:t>
            </a:r>
            <a:r>
              <a:rPr lang="ru-RU" sz="3200" dirty="0"/>
              <a:t>.</a:t>
            </a:r>
            <a:endParaRPr lang="ru-RU" sz="3200" dirty="0"/>
          </a:p>
          <a:p>
            <a:pPr algn="ctr">
              <a:defRPr/>
            </a:pPr>
            <a:r>
              <a:rPr lang="ru-RU" sz="3200" dirty="0" err="1" smtClean="0">
                <a:solidFill>
                  <a:srgbClr val="FFFF00"/>
                </a:solidFill>
              </a:rPr>
              <a:t>Странгуляційна</a:t>
            </a:r>
            <a:r>
              <a:rPr lang="ru-RU" sz="3200" dirty="0"/>
              <a:t> - </a:t>
            </a:r>
            <a:r>
              <a:rPr lang="ru-RU" sz="3200" dirty="0" smtClean="0"/>
              <a:t>заворот </a:t>
            </a:r>
            <a:r>
              <a:rPr lang="ru-RU" sz="3200" dirty="0"/>
              <a:t>кишки, </a:t>
            </a:r>
            <a:r>
              <a:rPr lang="ru-RU" sz="3200" dirty="0" err="1" smtClean="0"/>
              <a:t>защемлення</a:t>
            </a:r>
            <a:r>
              <a:rPr lang="ru-RU" sz="3200" dirty="0" smtClean="0"/>
              <a:t> </a:t>
            </a:r>
            <a:r>
              <a:rPr lang="ru-RU" sz="3200" dirty="0"/>
              <a:t>в </a:t>
            </a:r>
            <a:r>
              <a:rPr lang="ru-RU" sz="3200" dirty="0" err="1"/>
              <a:t>грижовому</a:t>
            </a:r>
            <a:r>
              <a:rPr lang="ru-RU" sz="3200" dirty="0"/>
              <a:t> </a:t>
            </a:r>
            <a:r>
              <a:rPr lang="ru-RU" sz="3200" dirty="0" err="1"/>
              <a:t>мішку</a:t>
            </a:r>
            <a:r>
              <a:rPr lang="ru-RU" sz="3200" dirty="0"/>
              <a:t>.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</a:p>
          <a:p>
            <a:pPr algn="ctr">
              <a:defRPr/>
            </a:pPr>
            <a:endParaRPr lang="ru-RU" sz="36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3600" dirty="0" err="1" smtClean="0">
                <a:solidFill>
                  <a:srgbClr val="FFFF00"/>
                </a:solidFill>
              </a:rPr>
              <a:t>Рентгеноскопія</a:t>
            </a:r>
            <a:r>
              <a:rPr lang="ru-RU" sz="3600" dirty="0">
                <a:solidFill>
                  <a:srgbClr val="FFFF00"/>
                </a:solidFill>
              </a:rPr>
              <a:t>: </a:t>
            </a:r>
          </a:p>
          <a:p>
            <a:pPr marL="285750" indent="-285750">
              <a:buFontTx/>
              <a:buChar char="-"/>
              <a:defRPr/>
            </a:pPr>
            <a:r>
              <a:rPr lang="ru-RU" sz="3200" dirty="0"/>
              <a:t>кишка </a:t>
            </a:r>
            <a:r>
              <a:rPr lang="ru-RU" sz="3200" dirty="0" err="1"/>
              <a:t>розширена</a:t>
            </a:r>
            <a:r>
              <a:rPr lang="ru-RU" sz="3200" dirty="0"/>
              <a:t>, складки в </a:t>
            </a:r>
            <a:r>
              <a:rPr lang="ru-RU" sz="3200" dirty="0" err="1"/>
              <a:t>ній</a:t>
            </a:r>
            <a:r>
              <a:rPr lang="ru-RU" sz="3200" dirty="0"/>
              <a:t> </a:t>
            </a:r>
            <a:r>
              <a:rPr lang="ru-RU" sz="3200" dirty="0" err="1"/>
              <a:t>розтягнуті</a:t>
            </a:r>
            <a:r>
              <a:rPr lang="ru-RU" sz="3200" dirty="0"/>
              <a:t>,</a:t>
            </a:r>
          </a:p>
          <a:p>
            <a:pPr marL="285750" indent="-285750">
              <a:buFontTx/>
              <a:buChar char="-"/>
              <a:defRPr/>
            </a:pPr>
            <a:r>
              <a:rPr lang="ru-RU" sz="3200" dirty="0"/>
              <a:t>перистальтика </a:t>
            </a:r>
            <a:r>
              <a:rPr lang="ru-RU" sz="3200" dirty="0" err="1"/>
              <a:t>посилена</a:t>
            </a:r>
            <a:r>
              <a:rPr lang="ru-RU" sz="3200" dirty="0"/>
              <a:t>, </a:t>
            </a:r>
            <a:r>
              <a:rPr lang="ru-RU" sz="3200" dirty="0" err="1" smtClean="0"/>
              <a:t>маятникоподібний</a:t>
            </a:r>
            <a:r>
              <a:rPr lang="ru-RU" sz="3200" dirty="0" smtClean="0"/>
              <a:t> </a:t>
            </a:r>
            <a:r>
              <a:rPr lang="ru-RU" sz="3200" dirty="0" err="1" smtClean="0"/>
              <a:t>рух</a:t>
            </a:r>
            <a:r>
              <a:rPr lang="ru-RU" sz="3200" dirty="0" smtClean="0"/>
              <a:t>,</a:t>
            </a:r>
            <a:endParaRPr lang="ru-RU" sz="3200" dirty="0"/>
          </a:p>
          <a:p>
            <a:pPr marL="285750" indent="-285750">
              <a:buFontTx/>
              <a:buChar char="-"/>
              <a:defRPr/>
            </a:pPr>
            <a:r>
              <a:rPr lang="ru-RU" sz="3200" dirty="0"/>
              <a:t>в </a:t>
            </a:r>
            <a:r>
              <a:rPr lang="ru-RU" sz="3200" dirty="0" err="1"/>
              <a:t>кишці</a:t>
            </a:r>
            <a:r>
              <a:rPr lang="ru-RU" sz="3200" dirty="0"/>
              <a:t> </a:t>
            </a:r>
            <a:r>
              <a:rPr lang="ru-RU" sz="3200" dirty="0" err="1"/>
              <a:t>переміщаються</a:t>
            </a:r>
            <a:r>
              <a:rPr lang="ru-RU" sz="3200" dirty="0"/>
              <a:t> </a:t>
            </a:r>
            <a:r>
              <a:rPr lang="ru-RU" sz="3200" dirty="0" err="1"/>
              <a:t>рівні</a:t>
            </a:r>
            <a:r>
              <a:rPr lang="ru-RU" sz="3200" dirty="0"/>
              <a:t> </a:t>
            </a:r>
            <a:r>
              <a:rPr lang="ru-RU" sz="3200" dirty="0" err="1"/>
              <a:t>рідини</a:t>
            </a:r>
            <a:r>
              <a:rPr lang="ru-RU" sz="3200" dirty="0"/>
              <a:t> по типу </a:t>
            </a:r>
            <a:r>
              <a:rPr lang="ru-RU" sz="3200" dirty="0" err="1"/>
              <a:t>сполучених</a:t>
            </a:r>
            <a:r>
              <a:rPr lang="ru-RU" sz="3200" dirty="0"/>
              <a:t> посудин,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891" y="-111859"/>
            <a:ext cx="9015859" cy="1143000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hangingPunct="1">
              <a:buFont typeface="Georgia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Механічна непрохідність</a:t>
            </a:r>
            <a:endParaRPr lang="uk-UA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-171450"/>
            <a:ext cx="9144000" cy="7777163"/>
          </a:xfrm>
        </p:spPr>
        <p:txBody>
          <a:bodyPr>
            <a:normAutofit fontScale="92500" lnSpcReduction="20000"/>
          </a:bodyPr>
          <a:lstStyle/>
          <a:p>
            <a:pPr marL="609600" indent="-609600" algn="ctr" eaLnBrk="1" hangingPunct="1">
              <a:defRPr/>
            </a:pPr>
            <a:r>
              <a:rPr lang="en-US" sz="4000" dirty="0" smtClean="0"/>
              <a:t> </a:t>
            </a:r>
            <a:endParaRPr lang="en-US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r>
              <a:rPr lang="ru-RU" sz="3200" dirty="0">
                <a:solidFill>
                  <a:schemeClr val="tx1"/>
                </a:solidFill>
              </a:rPr>
              <a:t>- Газ і </a:t>
            </a:r>
            <a:r>
              <a:rPr lang="ru-RU" sz="3200" dirty="0" err="1">
                <a:solidFill>
                  <a:schemeClr val="tx1"/>
                </a:solidFill>
              </a:rPr>
              <a:t>горизонтальні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рівні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рідини</a:t>
            </a:r>
            <a:r>
              <a:rPr lang="ru-RU" sz="3200" dirty="0">
                <a:solidFill>
                  <a:schemeClr val="tx1"/>
                </a:solidFill>
              </a:rPr>
              <a:t> у </a:t>
            </a:r>
            <a:r>
              <a:rPr lang="ru-RU" sz="3200" dirty="0" err="1">
                <a:solidFill>
                  <a:schemeClr val="tx1"/>
                </a:solidFill>
              </a:rPr>
              <a:t>вигляді</a:t>
            </a:r>
            <a:r>
              <a:rPr lang="ru-RU" sz="3200" dirty="0">
                <a:solidFill>
                  <a:schemeClr val="tx1"/>
                </a:solidFill>
              </a:rPr>
              <a:t> «арок» і чаш </a:t>
            </a:r>
            <a:r>
              <a:rPr lang="ru-RU" sz="3200" dirty="0" err="1">
                <a:solidFill>
                  <a:schemeClr val="tx1"/>
                </a:solidFill>
              </a:rPr>
              <a:t>Клойбера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вище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перешкоди</a:t>
            </a:r>
            <a:r>
              <a:rPr lang="ru-RU" sz="3200" dirty="0">
                <a:solidFill>
                  <a:schemeClr val="tx1"/>
                </a:solidFill>
              </a:rPr>
              <a:t>,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endParaRPr lang="en-US" sz="3200" b="1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endParaRPr lang="ru-RU" sz="3200" b="1" dirty="0" smtClean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endParaRPr lang="ru-RU" sz="3200" b="1" dirty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Оглядова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рентгенограма</a:t>
            </a:r>
            <a:endParaRPr lang="ru-RU" sz="3200" b="1" dirty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r>
              <a:rPr lang="ru-RU" sz="3200" b="1" dirty="0">
                <a:solidFill>
                  <a:srgbClr val="FFFF00"/>
                </a:solidFill>
              </a:rPr>
              <a:t>        ОЧП у вертикальному</a:t>
            </a:r>
          </a:p>
          <a:p>
            <a:pPr marL="609600" indent="-609600" eaLnBrk="1" hangingPunct="1">
              <a:defRPr/>
            </a:pPr>
            <a:r>
              <a:rPr lang="ru-RU" sz="3200" b="1" dirty="0">
                <a:solidFill>
                  <a:srgbClr val="FFFF00"/>
                </a:solidFill>
              </a:rPr>
              <a:t>              </a:t>
            </a:r>
            <a:r>
              <a:rPr lang="ru-RU" sz="3200" b="1" dirty="0" err="1">
                <a:solidFill>
                  <a:srgbClr val="FFFF00"/>
                </a:solidFill>
              </a:rPr>
              <a:t>положенні</a:t>
            </a:r>
            <a:r>
              <a:rPr lang="ru-RU" sz="3200" b="1" dirty="0" smtClean="0">
                <a:solidFill>
                  <a:srgbClr val="FFFF00"/>
                </a:solidFill>
              </a:rPr>
              <a:t>:</a:t>
            </a:r>
          </a:p>
          <a:p>
            <a:pPr marL="609600" indent="-609600" eaLnBrk="1" hangingPunct="1">
              <a:defRPr/>
            </a:pPr>
            <a:endParaRPr lang="ru-RU" sz="3200" b="1" dirty="0" smtClean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       </a:t>
            </a:r>
            <a:r>
              <a:rPr lang="ru-RU" sz="3200" b="1" dirty="0" err="1">
                <a:solidFill>
                  <a:schemeClr val="tx1"/>
                </a:solidFill>
              </a:rPr>
              <a:t>чаші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Клойбера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endParaRPr lang="ru-RU" sz="3200" b="1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(</a:t>
            </a:r>
            <a:r>
              <a:rPr lang="ru-RU" sz="3200" b="1" dirty="0" err="1">
                <a:solidFill>
                  <a:schemeClr val="tx1"/>
                </a:solidFill>
              </a:rPr>
              <a:t>напівкруглі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просвітлення</a:t>
            </a:r>
            <a:endParaRPr lang="ru-RU" sz="3200" b="1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з </a:t>
            </a:r>
            <a:r>
              <a:rPr lang="ru-RU" sz="3200" b="1" dirty="0" err="1">
                <a:solidFill>
                  <a:schemeClr val="tx1"/>
                </a:solidFill>
              </a:rPr>
              <a:t>горизонтальним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рівнем</a:t>
            </a:r>
            <a:endParaRPr lang="ru-RU" sz="3200" b="1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рідини</a:t>
            </a:r>
            <a:r>
              <a:rPr lang="ru-RU" sz="3200" b="1" dirty="0">
                <a:solidFill>
                  <a:schemeClr val="tx1"/>
                </a:solidFill>
              </a:rPr>
              <a:t>).</a:t>
            </a:r>
            <a:endParaRPr lang="en-US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en-US" b="1" dirty="0" smtClean="0">
              <a:latin typeface="Times New Roman" pitchFamily="18" charset="0"/>
            </a:endParaRPr>
          </a:p>
          <a:p>
            <a:pPr marL="609600" indent="-609600" algn="ctr" eaLnBrk="1" hangingPunct="1">
              <a:defRPr/>
            </a:pPr>
            <a:r>
              <a:rPr lang="en-US" b="1" dirty="0" smtClean="0">
                <a:latin typeface="Times New Roman" pitchFamily="18" charset="0"/>
              </a:rPr>
              <a:t>   </a:t>
            </a:r>
            <a:endParaRPr lang="ru-RU" b="1" dirty="0" smtClean="0">
              <a:latin typeface="Times New Roman" pitchFamily="18" charset="0"/>
            </a:endParaRPr>
          </a:p>
        </p:txBody>
      </p:sp>
      <p:pic>
        <p:nvPicPr>
          <p:cNvPr id="57347" name="Picture 6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794125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088" y="1268413"/>
            <a:ext cx="8137525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ru-RU" sz="4400" dirty="0" err="1" smtClean="0">
                <a:solidFill>
                  <a:prstClr val="white"/>
                </a:solidFill>
              </a:rPr>
              <a:t>постстенотичне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звуження</a:t>
            </a:r>
            <a:r>
              <a:rPr lang="ru-RU" sz="4400" dirty="0">
                <a:solidFill>
                  <a:prstClr val="white"/>
                </a:solidFill>
              </a:rPr>
              <a:t> кишки,</a:t>
            </a:r>
          </a:p>
          <a:p>
            <a:pPr marL="285750" indent="-285750">
              <a:buFontTx/>
              <a:buChar char="-"/>
              <a:defRPr/>
            </a:pPr>
            <a:endParaRPr lang="ru-RU" sz="4400" dirty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4400" dirty="0">
                <a:solidFill>
                  <a:prstClr val="white"/>
                </a:solidFill>
              </a:rPr>
              <a:t>газу і </a:t>
            </a:r>
            <a:r>
              <a:rPr lang="ru-RU" sz="4400" dirty="0" err="1">
                <a:solidFill>
                  <a:prstClr val="white"/>
                </a:solidFill>
              </a:rPr>
              <a:t>рідини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нижче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перешкоди</a:t>
            </a:r>
            <a:r>
              <a:rPr lang="ru-RU" sz="4400" dirty="0">
                <a:solidFill>
                  <a:prstClr val="white"/>
                </a:solidFill>
              </a:rPr>
              <a:t> </a:t>
            </a:r>
            <a:r>
              <a:rPr lang="ru-RU" sz="4400" dirty="0" err="1">
                <a:solidFill>
                  <a:prstClr val="white"/>
                </a:solidFill>
              </a:rPr>
              <a:t>немає</a:t>
            </a:r>
            <a:r>
              <a:rPr lang="ru-RU" sz="4400" dirty="0">
                <a:solidFill>
                  <a:prstClr val="white"/>
                </a:solidFill>
              </a:rPr>
              <a:t>.</a:t>
            </a:r>
            <a:endParaRPr lang="uk-UA" sz="4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138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КТ </a:t>
            </a:r>
            <a:r>
              <a:rPr lang="uk-UA" dirty="0" smtClean="0">
                <a:solidFill>
                  <a:schemeClr val="tx1"/>
                </a:solidFill>
              </a:rPr>
              <a:t>непрохідності товстого кишечника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9395" name="Picture 2" descr="D:\Наташа\Студенты\Рентген для студ 3 курс\Картинки для лекций\ЖКТ\КТ непроходимость толст ки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66850"/>
            <a:ext cx="6443662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113"/>
            <a:ext cx="6511925" cy="1143000"/>
          </a:xfrm>
        </p:spPr>
        <p:txBody>
          <a:bodyPr/>
          <a:lstStyle/>
          <a:p>
            <a:pPr marL="0" indent="0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Гострий </a:t>
            </a:r>
            <a:r>
              <a:rPr lang="uk-UA" dirty="0" smtClean="0">
                <a:solidFill>
                  <a:schemeClr val="tx1"/>
                </a:solidFill>
              </a:rPr>
              <a:t>холецистит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0419" name="Picture 3" descr="D:\Наташа\Студенты\Для студентов\Фото-видео УЗИ\ЖКБ\21114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7256462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24950" cy="6237288"/>
          </a:xfrm>
        </p:spPr>
        <p:txBody>
          <a:bodyPr/>
          <a:lstStyle/>
          <a:p>
            <a:pPr marL="609600" indent="-609600" algn="ctr" eaLnBrk="1" hangingPunct="1">
              <a:defRPr/>
            </a:pPr>
            <a:r>
              <a:rPr lang="en-US" sz="2800" b="1" dirty="0" smtClean="0">
                <a:latin typeface="Times New Roman" pitchFamily="18" charset="0"/>
              </a:rPr>
              <a:t>   </a:t>
            </a:r>
            <a:r>
              <a:rPr lang="uk-UA" sz="2800" dirty="0" err="1" smtClean="0">
                <a:solidFill>
                  <a:schemeClr val="tx1"/>
                </a:solidFill>
              </a:rPr>
              <a:t>Камені</a:t>
            </a:r>
            <a:r>
              <a:rPr lang="uk-UA" sz="2800" dirty="0" smtClean="0">
                <a:solidFill>
                  <a:schemeClr val="tx1"/>
                </a:solidFill>
              </a:rPr>
              <a:t> в жовчних протоках і в жовчному міхурі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defRPr/>
            </a:pPr>
            <a:r>
              <a:rPr lang="ru-RU" sz="4000" dirty="0" err="1" smtClean="0">
                <a:solidFill>
                  <a:srgbClr val="FFFF00"/>
                </a:solidFill>
              </a:rPr>
              <a:t>Ехографія</a:t>
            </a:r>
            <a:r>
              <a:rPr lang="en-US" sz="4000" dirty="0" smtClean="0">
                <a:solidFill>
                  <a:srgbClr val="FFFF00"/>
                </a:solidFill>
              </a:rPr>
              <a:t>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гіперехогенне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вогнище</a:t>
            </a:r>
            <a:r>
              <a:rPr lang="ru-RU" sz="2600" dirty="0">
                <a:solidFill>
                  <a:schemeClr val="tx1"/>
                </a:solidFill>
              </a:rPr>
              <a:t> з «</a:t>
            </a:r>
            <a:r>
              <a:rPr lang="ru-RU" sz="2600" dirty="0" err="1">
                <a:solidFill>
                  <a:schemeClr val="tx1"/>
                </a:solidFill>
              </a:rPr>
              <a:t>доріжкою</a:t>
            </a:r>
            <a:r>
              <a:rPr lang="ru-RU" sz="2600" dirty="0">
                <a:solidFill>
                  <a:schemeClr val="tx1"/>
                </a:solidFill>
              </a:rPr>
              <a:t>».</a:t>
            </a:r>
            <a:endParaRPr lang="en-US" sz="26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КТ</a:t>
            </a:r>
            <a:r>
              <a:rPr lang="ru-RU" sz="4000" dirty="0">
                <a:solidFill>
                  <a:srgbClr val="FFFF00"/>
                </a:solidFill>
              </a:rPr>
              <a:t>: </a:t>
            </a:r>
            <a:r>
              <a:rPr lang="ru-RU" sz="2600" dirty="0" err="1">
                <a:solidFill>
                  <a:schemeClr val="tx1"/>
                </a:solidFill>
              </a:rPr>
              <a:t>дозволяє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діагностувати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конкременти</a:t>
            </a:r>
            <a:r>
              <a:rPr lang="ru-RU" sz="2600" dirty="0">
                <a:solidFill>
                  <a:schemeClr val="tx1"/>
                </a:solidFill>
              </a:rPr>
              <a:t>, </a:t>
            </a:r>
            <a:r>
              <a:rPr lang="ru-RU" sz="2600" dirty="0" err="1">
                <a:solidFill>
                  <a:schemeClr val="tx1"/>
                </a:solidFill>
              </a:rPr>
              <a:t>що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містять</a:t>
            </a:r>
            <a:r>
              <a:rPr lang="ru-RU" sz="2600" dirty="0">
                <a:solidFill>
                  <a:schemeClr val="tx1"/>
                </a:solidFill>
              </a:rPr>
              <a:t> в </a:t>
            </a:r>
            <a:r>
              <a:rPr lang="ru-RU" sz="2600" dirty="0" err="1">
                <a:solidFill>
                  <a:schemeClr val="tx1"/>
                </a:solidFill>
              </a:rPr>
              <a:t>своєму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складі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кальцій</a:t>
            </a:r>
            <a:r>
              <a:rPr lang="ru-RU" sz="2600" dirty="0">
                <a:solidFill>
                  <a:schemeClr val="tx1"/>
                </a:solidFill>
              </a:rPr>
              <a:t>; </a:t>
            </a:r>
            <a:r>
              <a:rPr lang="ru-RU" sz="2600" dirty="0" err="1">
                <a:solidFill>
                  <a:schemeClr val="tx1"/>
                </a:solidFill>
              </a:rPr>
              <a:t>якщо</a:t>
            </a:r>
            <a:r>
              <a:rPr lang="ru-RU" sz="2600" dirty="0">
                <a:solidFill>
                  <a:schemeClr val="tx1"/>
                </a:solidFill>
              </a:rPr>
              <a:t> ж </a:t>
            </a:r>
            <a:r>
              <a:rPr lang="ru-RU" sz="2600" dirty="0" err="1">
                <a:solidFill>
                  <a:schemeClr val="tx1"/>
                </a:solidFill>
              </a:rPr>
              <a:t>кальцій</a:t>
            </a:r>
            <a:r>
              <a:rPr lang="ru-RU" sz="2600" dirty="0">
                <a:solidFill>
                  <a:schemeClr val="tx1"/>
                </a:solidFill>
              </a:rPr>
              <a:t> в </a:t>
            </a:r>
            <a:r>
              <a:rPr lang="ru-RU" sz="2600" dirty="0" err="1">
                <a:solidFill>
                  <a:schemeClr val="tx1"/>
                </a:solidFill>
              </a:rPr>
              <a:t>каменях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відсутній</a:t>
            </a:r>
            <a:r>
              <a:rPr lang="ru-RU" sz="2600" dirty="0" smtClean="0">
                <a:solidFill>
                  <a:schemeClr val="tx1"/>
                </a:solidFill>
              </a:rPr>
              <a:t>, </a:t>
            </a:r>
            <a:r>
              <a:rPr lang="ru-RU" sz="2600" dirty="0" err="1">
                <a:solidFill>
                  <a:schemeClr val="tx1"/>
                </a:solidFill>
              </a:rPr>
              <a:t>неефективна</a:t>
            </a:r>
            <a:r>
              <a:rPr lang="ru-RU" sz="2600" dirty="0">
                <a:solidFill>
                  <a:schemeClr val="tx1"/>
                </a:solidFill>
              </a:rPr>
              <a:t>!</a:t>
            </a:r>
            <a:endParaRPr lang="uk-UA" dirty="0"/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</p:txBody>
      </p:sp>
      <p:pic>
        <p:nvPicPr>
          <p:cNvPr id="61443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068638"/>
            <a:ext cx="29876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2" descr="D:\Наташа\Студенты\Для студентов\100OLYMP\P51404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1145"/>
          <a:stretch>
            <a:fillRect/>
          </a:stretch>
        </p:blipFill>
        <p:spPr bwMode="auto">
          <a:xfrm>
            <a:off x="4932363" y="2960688"/>
            <a:ext cx="3471862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471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chemeClr val="tx1"/>
                </a:solidFill>
              </a:rPr>
              <a:t>Холедохолітіаз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2467" name="Picture 3" descr="D:\Наташа\Студенты\Рентген для студ 3 курс\Картинки для лекций\ЖКТ\РХПГ холедохолитиа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25788"/>
            <a:ext cx="3906838" cy="37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5" descr="D:\Наташа\Студенты\Рентген для студ 3 курс\Картинки для лекций\ЖКТ\холедохолитиа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715963"/>
            <a:ext cx="39846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Прямоугольник 2"/>
          <p:cNvSpPr>
            <a:spLocks noChangeArrowheads="1"/>
          </p:cNvSpPr>
          <p:nvPr/>
        </p:nvSpPr>
        <p:spPr bwMode="auto">
          <a:xfrm>
            <a:off x="0" y="5041900"/>
            <a:ext cx="5867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dirty="0">
                <a:solidFill>
                  <a:srgbClr val="FFFF00"/>
                </a:solidFill>
              </a:rPr>
              <a:t>Рентген. </a:t>
            </a:r>
            <a:r>
              <a:rPr lang="ru-RU" altLang="uk-UA" sz="2800" dirty="0" err="1" smtClean="0">
                <a:solidFill>
                  <a:srgbClr val="FFFF00"/>
                </a:solidFill>
              </a:rPr>
              <a:t>холангіографія</a:t>
            </a:r>
            <a:r>
              <a:rPr lang="ru-RU" altLang="uk-UA" sz="2800" dirty="0">
                <a:solidFill>
                  <a:srgbClr val="FFFF00"/>
                </a:solidFill>
              </a:rPr>
              <a:t>:</a:t>
            </a:r>
            <a:r>
              <a:rPr lang="ru-RU" altLang="uk-UA" sz="2800" dirty="0"/>
              <a:t> </a:t>
            </a:r>
            <a:r>
              <a:rPr lang="ru-RU" altLang="uk-UA" sz="2800" dirty="0" err="1" smtClean="0"/>
              <a:t>висока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інформативність</a:t>
            </a:r>
            <a:r>
              <a:rPr lang="ru-RU" altLang="uk-UA" sz="2800" dirty="0" smtClean="0"/>
              <a:t> і </a:t>
            </a:r>
            <a:r>
              <a:rPr lang="ru-RU" altLang="uk-UA" sz="2800" dirty="0" err="1" smtClean="0"/>
              <a:t>точність</a:t>
            </a:r>
            <a:r>
              <a:rPr lang="ru-RU" altLang="uk-UA" sz="2800" dirty="0" smtClean="0"/>
              <a:t>, але </a:t>
            </a:r>
            <a:r>
              <a:rPr lang="ru-RU" altLang="uk-UA" sz="2800" dirty="0" err="1" smtClean="0"/>
              <a:t>інвазивність</a:t>
            </a:r>
            <a:r>
              <a:rPr lang="ru-RU" altLang="uk-UA" sz="2800" dirty="0" smtClean="0"/>
              <a:t>.</a:t>
            </a:r>
          </a:p>
          <a:p>
            <a:pPr eaLnBrk="1" hangingPunct="1"/>
            <a:r>
              <a:rPr lang="ru-RU" altLang="uk-UA" sz="2800" dirty="0" err="1" smtClean="0"/>
              <a:t>Камені</a:t>
            </a:r>
            <a:r>
              <a:rPr lang="ru-RU" altLang="uk-UA" sz="2800" dirty="0" smtClean="0"/>
              <a:t> - </a:t>
            </a:r>
            <a:r>
              <a:rPr lang="ru-RU" altLang="uk-UA" sz="2800" dirty="0" err="1" smtClean="0"/>
              <a:t>дефекти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наповнення</a:t>
            </a:r>
            <a:r>
              <a:rPr lang="ru-RU" altLang="uk-UA" sz="2800" dirty="0" smtClean="0"/>
              <a:t>. </a:t>
            </a:r>
            <a:endParaRPr lang="ru-RU" altLang="uk-UA" sz="2800" dirty="0"/>
          </a:p>
        </p:txBody>
      </p:sp>
      <p:sp>
        <p:nvSpPr>
          <p:cNvPr id="62470" name="Прямоугольник 5"/>
          <p:cNvSpPr>
            <a:spLocks noChangeArrowheads="1"/>
          </p:cNvSpPr>
          <p:nvPr/>
        </p:nvSpPr>
        <p:spPr bwMode="auto">
          <a:xfrm>
            <a:off x="3689350" y="1125538"/>
            <a:ext cx="5465763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dirty="0" smtClean="0">
                <a:solidFill>
                  <a:srgbClr val="FFFF00"/>
                </a:solidFill>
              </a:rPr>
              <a:t>МР-</a:t>
            </a:r>
            <a:r>
              <a:rPr lang="ru-RU" altLang="uk-UA" sz="2800" dirty="0" err="1" smtClean="0">
                <a:solidFill>
                  <a:srgbClr val="FFFF00"/>
                </a:solidFill>
              </a:rPr>
              <a:t>холангіопакреатографія</a:t>
            </a:r>
            <a:r>
              <a:rPr lang="ru-RU" altLang="uk-UA" sz="2800" dirty="0" smtClean="0"/>
              <a:t> </a:t>
            </a:r>
            <a:r>
              <a:rPr lang="ru-RU" altLang="uk-UA" sz="3200" dirty="0" err="1" smtClean="0"/>
              <a:t>неінвазивна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візуалізація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каменів</a:t>
            </a:r>
            <a:r>
              <a:rPr lang="ru-RU" altLang="uk-UA" sz="3200" dirty="0" smtClean="0"/>
              <a:t> і стриктур </a:t>
            </a:r>
            <a:r>
              <a:rPr lang="ru-RU" altLang="uk-UA" sz="3200" dirty="0" err="1" smtClean="0"/>
              <a:t>жовчних</a:t>
            </a:r>
            <a:r>
              <a:rPr lang="ru-RU" altLang="uk-UA" sz="3200" dirty="0" smtClean="0"/>
              <a:t> проток.</a:t>
            </a:r>
            <a:endParaRPr lang="uk-UA" alt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80" y="26568"/>
            <a:ext cx="8054280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chemeClr val="tx1"/>
                </a:solidFill>
              </a:rPr>
              <a:t>Інтерстиціальний</a:t>
            </a:r>
            <a:r>
              <a:rPr lang="uk-UA" dirty="0" smtClean="0">
                <a:solidFill>
                  <a:schemeClr val="tx1"/>
                </a:solidFill>
              </a:rPr>
              <a:t> набряк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7411" name="Picture 2" descr="D:\Наташа\Студенты\Рентген для студ 3 курс\Картинки для лекций\забол легких\otek-legki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862013"/>
            <a:ext cx="6707188" cy="599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511925" cy="1143000"/>
          </a:xfrm>
        </p:spPr>
        <p:txBody>
          <a:bodyPr/>
          <a:lstStyle/>
          <a:p>
            <a:pPr marL="0" indent="0" eaLnBrk="1" hangingPunct="1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Гострий </a:t>
            </a:r>
            <a:r>
              <a:rPr lang="uk-UA" dirty="0" smtClean="0">
                <a:solidFill>
                  <a:schemeClr val="tx1"/>
                </a:solidFill>
              </a:rPr>
              <a:t>панкреатит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3491" name="Прямоугольник 2"/>
          <p:cNvSpPr>
            <a:spLocks noChangeArrowheads="1"/>
          </p:cNvSpPr>
          <p:nvPr/>
        </p:nvSpPr>
        <p:spPr bwMode="auto">
          <a:xfrm>
            <a:off x="6350" y="1125538"/>
            <a:ext cx="91440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4000" dirty="0" smtClean="0">
                <a:solidFill>
                  <a:srgbClr val="FFFF00"/>
                </a:solidFill>
              </a:rPr>
              <a:t>УЗД, </a:t>
            </a:r>
            <a:r>
              <a:rPr lang="ru-RU" altLang="uk-UA" sz="4000" dirty="0">
                <a:solidFill>
                  <a:srgbClr val="FFFF00"/>
                </a:solidFill>
              </a:rPr>
              <a:t>КТ, МРТ: </a:t>
            </a:r>
            <a:r>
              <a:rPr lang="ru-RU" altLang="uk-UA" sz="2800" dirty="0" err="1" smtClean="0"/>
              <a:t>збільшення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залози</a:t>
            </a:r>
            <a:r>
              <a:rPr lang="ru-RU" altLang="uk-UA" sz="2800" dirty="0" smtClean="0"/>
              <a:t>, </a:t>
            </a:r>
            <a:r>
              <a:rPr lang="ru-RU" altLang="uk-UA" sz="2800" dirty="0" err="1" smtClean="0"/>
              <a:t>нечіткість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її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контурів</a:t>
            </a:r>
            <a:r>
              <a:rPr lang="ru-RU" altLang="uk-UA" sz="2800" dirty="0" smtClean="0"/>
              <a:t>, </a:t>
            </a:r>
            <a:r>
              <a:rPr lang="ru-RU" altLang="uk-UA" sz="2800" dirty="0" err="1" smtClean="0"/>
              <a:t>зниження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щільності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паренхіми</a:t>
            </a:r>
            <a:r>
              <a:rPr lang="ru-RU" altLang="uk-UA" sz="2800" dirty="0" smtClean="0"/>
              <a:t>, набряк </a:t>
            </a:r>
            <a:r>
              <a:rPr lang="ru-RU" altLang="uk-UA" sz="2800" dirty="0" err="1" smtClean="0"/>
              <a:t>парапанкреатичної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клітковини</a:t>
            </a:r>
            <a:r>
              <a:rPr lang="ru-RU" altLang="uk-UA" sz="2800" dirty="0" smtClean="0"/>
              <a:t>, </a:t>
            </a:r>
            <a:r>
              <a:rPr lang="ru-RU" altLang="uk-UA" sz="2800" dirty="0" err="1" smtClean="0"/>
              <a:t>скупчення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рідини</a:t>
            </a:r>
            <a:r>
              <a:rPr lang="ru-RU" altLang="uk-UA" sz="2800" dirty="0" smtClean="0"/>
              <a:t> в </a:t>
            </a:r>
            <a:r>
              <a:rPr lang="ru-RU" altLang="uk-UA" sz="2800" dirty="0" err="1" smtClean="0"/>
              <a:t>сальниковій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сумці</a:t>
            </a:r>
            <a:r>
              <a:rPr lang="ru-RU" altLang="uk-UA" sz="2800" dirty="0" smtClean="0"/>
              <a:t>, в </a:t>
            </a:r>
            <a:r>
              <a:rPr lang="ru-RU" altLang="uk-UA" sz="2800" dirty="0" err="1" smtClean="0"/>
              <a:t>порожнині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очеревини</a:t>
            </a:r>
            <a:r>
              <a:rPr lang="ru-RU" altLang="uk-UA" sz="2800" dirty="0" smtClean="0"/>
              <a:t>, </a:t>
            </a:r>
            <a:r>
              <a:rPr lang="ru-RU" altLang="uk-UA" sz="2800" dirty="0" err="1" smtClean="0"/>
              <a:t>зниження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накопичення</a:t>
            </a:r>
            <a:r>
              <a:rPr lang="ru-RU" altLang="uk-UA" sz="2800" dirty="0" smtClean="0"/>
              <a:t> КР </a:t>
            </a:r>
            <a:r>
              <a:rPr lang="ru-RU" altLang="uk-UA" sz="2800" dirty="0" err="1" smtClean="0"/>
              <a:t>паренхімою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залози</a:t>
            </a:r>
            <a:r>
              <a:rPr lang="ru-RU" altLang="uk-UA" sz="2800" dirty="0" smtClean="0"/>
              <a:t>.</a:t>
            </a:r>
            <a:endParaRPr lang="uk-UA" altLang="uk-UA" sz="2800" dirty="0"/>
          </a:p>
        </p:txBody>
      </p:sp>
      <p:pic>
        <p:nvPicPr>
          <p:cNvPr id="63492" name="Picture 2" descr="D:\Наташа\Студенты\Для студентов\100OLYMP\P5140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3619500"/>
            <a:ext cx="49974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50" y="-242888"/>
            <a:ext cx="9137650" cy="7920038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CC99"/>
                </a:solidFill>
                <a:latin typeface="Times New Roman" pitchFamily="18" charset="0"/>
              </a:rPr>
              <a:t>                                             </a:t>
            </a:r>
            <a:endParaRPr lang="en-US" sz="24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200" dirty="0" err="1">
                <a:solidFill>
                  <a:schemeClr val="tx1"/>
                </a:solidFill>
              </a:rPr>
              <a:t>Розрив</a:t>
            </a:r>
            <a:r>
              <a:rPr lang="ru-RU" sz="5200" dirty="0">
                <a:solidFill>
                  <a:schemeClr val="tx1"/>
                </a:solidFill>
              </a:rPr>
              <a:t> </a:t>
            </a:r>
            <a:r>
              <a:rPr lang="ru-RU" sz="5200" dirty="0" err="1" smtClean="0">
                <a:solidFill>
                  <a:schemeClr val="tx1"/>
                </a:solidFill>
              </a:rPr>
              <a:t>паренхіматозного</a:t>
            </a:r>
            <a:r>
              <a:rPr lang="ru-RU" sz="5200" dirty="0" smtClean="0">
                <a:solidFill>
                  <a:schemeClr val="tx1"/>
                </a:solidFill>
              </a:rPr>
              <a:t> </a:t>
            </a:r>
            <a:r>
              <a:rPr lang="ru-RU" sz="5200" dirty="0">
                <a:solidFill>
                  <a:schemeClr val="tx1"/>
                </a:solidFill>
              </a:rPr>
              <a:t>органу </a:t>
            </a:r>
            <a:r>
              <a:rPr lang="ru-RU" sz="5200" dirty="0" err="1">
                <a:solidFill>
                  <a:schemeClr val="tx1"/>
                </a:solidFill>
              </a:rPr>
              <a:t>черевної</a:t>
            </a:r>
            <a:r>
              <a:rPr lang="ru-RU" sz="5200" dirty="0">
                <a:solidFill>
                  <a:schemeClr val="tx1"/>
                </a:solidFill>
              </a:rPr>
              <a:t> </a:t>
            </a:r>
            <a:r>
              <a:rPr lang="ru-RU" sz="5200" dirty="0" err="1" smtClean="0">
                <a:solidFill>
                  <a:schemeClr val="tx1"/>
                </a:solidFill>
              </a:rPr>
              <a:t>порожнини</a:t>
            </a:r>
            <a:endParaRPr lang="ru-RU" sz="5200" dirty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47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200" dirty="0" err="1" smtClean="0">
                <a:solidFill>
                  <a:srgbClr val="FFFF00"/>
                </a:solidFill>
              </a:rPr>
              <a:t>Рентгенографія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4100" dirty="0">
                <a:solidFill>
                  <a:schemeClr val="tx1"/>
                </a:solidFill>
              </a:rPr>
              <a:t>- </a:t>
            </a:r>
            <a:r>
              <a:rPr lang="ru-RU" sz="4100" dirty="0" err="1" smtClean="0">
                <a:solidFill>
                  <a:schemeClr val="tx1"/>
                </a:solidFill>
              </a:rPr>
              <a:t>наявність</a:t>
            </a:r>
            <a:r>
              <a:rPr lang="ru-RU" sz="4100" dirty="0" smtClean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вільної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рідини</a:t>
            </a:r>
            <a:r>
              <a:rPr lang="ru-RU" sz="4100" dirty="0">
                <a:solidFill>
                  <a:schemeClr val="tx1"/>
                </a:solidFill>
              </a:rPr>
              <a:t> в </a:t>
            </a:r>
            <a:r>
              <a:rPr lang="ru-RU" sz="4100" dirty="0" err="1">
                <a:solidFill>
                  <a:schemeClr val="tx1"/>
                </a:solidFill>
              </a:rPr>
              <a:t>черевній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порожнині</a:t>
            </a:r>
            <a:r>
              <a:rPr lang="ru-RU" sz="4100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rgbClr val="FFFF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200" dirty="0" smtClean="0">
                <a:solidFill>
                  <a:srgbClr val="FFFF00"/>
                </a:solidFill>
              </a:rPr>
              <a:t>УЗД, КТ, МРТ </a:t>
            </a:r>
            <a:r>
              <a:rPr lang="ru-RU" sz="4100" dirty="0">
                <a:solidFill>
                  <a:schemeClr val="tx1"/>
                </a:solidFill>
              </a:rPr>
              <a:t>- </a:t>
            </a:r>
            <a:r>
              <a:rPr lang="ru-RU" sz="4100" dirty="0" err="1" smtClean="0">
                <a:solidFill>
                  <a:schemeClr val="tx1"/>
                </a:solidFill>
              </a:rPr>
              <a:t>вільна</a:t>
            </a:r>
            <a:r>
              <a:rPr lang="ru-RU" sz="4100" dirty="0" smtClean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рідина</a:t>
            </a:r>
            <a:r>
              <a:rPr lang="ru-RU" sz="4100" dirty="0">
                <a:solidFill>
                  <a:schemeClr val="tx1"/>
                </a:solidFill>
              </a:rPr>
              <a:t> в </a:t>
            </a:r>
            <a:r>
              <a:rPr lang="ru-RU" sz="4100" dirty="0" err="1">
                <a:solidFill>
                  <a:schemeClr val="tx1"/>
                </a:solidFill>
              </a:rPr>
              <a:t>черевній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порожнині</a:t>
            </a:r>
            <a:r>
              <a:rPr lang="ru-RU" sz="4100" dirty="0">
                <a:solidFill>
                  <a:schemeClr val="tx1"/>
                </a:solidFill>
              </a:rPr>
              <a:t> - </a:t>
            </a:r>
            <a:r>
              <a:rPr lang="ru-RU" sz="4100" dirty="0" err="1">
                <a:solidFill>
                  <a:schemeClr val="tx1"/>
                </a:solidFill>
              </a:rPr>
              <a:t>можна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оцінити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кількість</a:t>
            </a:r>
            <a:r>
              <a:rPr lang="ru-RU" sz="4100" dirty="0">
                <a:solidFill>
                  <a:schemeClr val="tx1"/>
                </a:solidFill>
              </a:rPr>
              <a:t>, </a:t>
            </a:r>
            <a:r>
              <a:rPr lang="ru-RU" sz="4100" dirty="0" err="1">
                <a:solidFill>
                  <a:schemeClr val="tx1"/>
                </a:solidFill>
              </a:rPr>
              <a:t>порушення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цілісності</a:t>
            </a:r>
            <a:r>
              <a:rPr lang="ru-RU" sz="4100" dirty="0">
                <a:solidFill>
                  <a:schemeClr val="tx1"/>
                </a:solidFill>
              </a:rPr>
              <a:t> органу, </a:t>
            </a:r>
            <a:r>
              <a:rPr lang="ru-RU" sz="4100" dirty="0" err="1">
                <a:solidFill>
                  <a:schemeClr val="tx1"/>
                </a:solidFill>
              </a:rPr>
              <a:t>субкапсулярні</a:t>
            </a:r>
            <a:r>
              <a:rPr lang="ru-RU" sz="4100" dirty="0">
                <a:solidFill>
                  <a:schemeClr val="tx1"/>
                </a:solidFill>
              </a:rPr>
              <a:t> і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центральні</a:t>
            </a:r>
            <a:endParaRPr lang="ru-RU" sz="41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гематоми</a:t>
            </a:r>
            <a:r>
              <a:rPr lang="ru-RU" sz="4100" dirty="0">
                <a:solidFill>
                  <a:schemeClr val="tx1"/>
                </a:solidFill>
              </a:rPr>
              <a:t>, </a:t>
            </a:r>
            <a:r>
              <a:rPr lang="ru-RU" sz="4100" dirty="0" err="1">
                <a:solidFill>
                  <a:schemeClr val="tx1"/>
                </a:solidFill>
              </a:rPr>
              <a:t>розрив</a:t>
            </a:r>
            <a:endParaRPr lang="ru-RU" sz="41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капсули</a:t>
            </a:r>
            <a:r>
              <a:rPr lang="ru-RU" sz="4100" dirty="0">
                <a:solidFill>
                  <a:schemeClr val="tx1"/>
                </a:solidFill>
              </a:rPr>
              <a:t>, гематома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>
                <a:solidFill>
                  <a:schemeClr val="tx1"/>
                </a:solidFill>
              </a:rPr>
              <a:t>в </a:t>
            </a:r>
            <a:r>
              <a:rPr lang="ru-RU" sz="4100" dirty="0" err="1">
                <a:solidFill>
                  <a:schemeClr val="tx1"/>
                </a:solidFill>
              </a:rPr>
              <a:t>оточуючих</a:t>
            </a:r>
            <a:r>
              <a:rPr lang="ru-RU" sz="4100" dirty="0">
                <a:solidFill>
                  <a:schemeClr val="tx1"/>
                </a:solidFill>
              </a:rPr>
              <a:t> тканинах.</a:t>
            </a:r>
            <a:endParaRPr lang="ru-RU" sz="2800" b="1" dirty="0" smtClean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en-US" sz="2400" b="1" dirty="0" smtClean="0">
                <a:latin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endParaRPr lang="en-US" sz="2400" b="1" dirty="0" smtClean="0">
              <a:latin typeface="Times New Roman" pitchFamily="18" charset="0"/>
            </a:endParaRPr>
          </a:p>
        </p:txBody>
      </p:sp>
      <p:pic>
        <p:nvPicPr>
          <p:cNvPr id="64515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627563"/>
            <a:ext cx="3376613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24016"/>
            <a:ext cx="6511925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Травми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селезінки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539" name="Прямоугольник 2"/>
          <p:cNvSpPr>
            <a:spLocks noChangeArrowheads="1"/>
          </p:cNvSpPr>
          <p:nvPr/>
        </p:nvSpPr>
        <p:spPr bwMode="auto">
          <a:xfrm>
            <a:off x="22225" y="836613"/>
            <a:ext cx="944562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ru-RU" altLang="uk-UA" sz="3200" dirty="0" err="1" smtClean="0">
                <a:solidFill>
                  <a:srgbClr val="FFFF00"/>
                </a:solidFill>
              </a:rPr>
              <a:t>Внутрішньоселезінкова</a:t>
            </a:r>
            <a:r>
              <a:rPr lang="ru-RU" altLang="uk-UA" sz="3200" dirty="0" smtClean="0">
                <a:solidFill>
                  <a:srgbClr val="FFFF00"/>
                </a:solidFill>
              </a:rPr>
              <a:t> гематома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uk-UA" sz="3200" dirty="0" err="1">
                <a:solidFill>
                  <a:srgbClr val="FFFF00"/>
                </a:solidFill>
              </a:rPr>
              <a:t>С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убкапсулярна</a:t>
            </a:r>
            <a:r>
              <a:rPr lang="ru-RU" altLang="uk-UA" sz="3200" dirty="0" smtClean="0">
                <a:solidFill>
                  <a:srgbClr val="FFFF00"/>
                </a:solidFill>
              </a:rPr>
              <a:t> гематома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uk-UA" sz="3200" dirty="0" err="1" smtClean="0">
                <a:solidFill>
                  <a:srgbClr val="FFFF00"/>
                </a:solidFill>
              </a:rPr>
              <a:t>Розрив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капсули</a:t>
            </a:r>
            <a:r>
              <a:rPr lang="ru-RU" altLang="uk-UA" sz="3200" dirty="0" smtClean="0">
                <a:solidFill>
                  <a:srgbClr val="FFFF00"/>
                </a:solidFill>
              </a:rPr>
              <a:t> з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периспленальною</a:t>
            </a:r>
            <a:r>
              <a:rPr lang="ru-RU" altLang="uk-UA" sz="3200" dirty="0" smtClean="0">
                <a:solidFill>
                  <a:srgbClr val="FFFF00"/>
                </a:solidFill>
              </a:rPr>
              <a:t> гематомою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uk-UA" sz="3200" dirty="0" err="1" smtClean="0">
                <a:solidFill>
                  <a:srgbClr val="FFFF00"/>
                </a:solidFill>
              </a:rPr>
              <a:t>Повний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розрив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селезінки</a:t>
            </a:r>
            <a:endParaRPr lang="ru-RU" altLang="uk-UA" sz="32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ru-RU" altLang="uk-UA" sz="3200" dirty="0" err="1" smtClean="0">
                <a:solidFill>
                  <a:srgbClr val="FFFF00"/>
                </a:solidFill>
              </a:rPr>
              <a:t>Відрив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судинної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err="1" smtClean="0">
                <a:solidFill>
                  <a:srgbClr val="FFFF00"/>
                </a:solidFill>
              </a:rPr>
              <a:t>ніжки</a:t>
            </a:r>
            <a:endParaRPr lang="ru-RU" altLang="uk-UA" sz="32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ru-RU" altLang="uk-UA" sz="4400" dirty="0" smtClean="0"/>
              <a:t>               </a:t>
            </a:r>
            <a:r>
              <a:rPr lang="ru-RU" altLang="uk-UA" sz="4400" dirty="0" err="1" smtClean="0"/>
              <a:t>Методи</a:t>
            </a:r>
            <a:r>
              <a:rPr lang="ru-RU" altLang="uk-UA" sz="4400" dirty="0" smtClean="0"/>
              <a:t>:</a:t>
            </a:r>
            <a:r>
              <a:rPr lang="ru-RU" altLang="uk-UA" sz="4400" dirty="0" smtClean="0">
                <a:solidFill>
                  <a:srgbClr val="FFFF00"/>
                </a:solidFill>
              </a:rPr>
              <a:t> УЗД, </a:t>
            </a:r>
            <a:r>
              <a:rPr lang="ru-RU" altLang="uk-UA" sz="4400" dirty="0">
                <a:solidFill>
                  <a:srgbClr val="FFFF00"/>
                </a:solidFill>
              </a:rPr>
              <a:t>КТ,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uk-UA" sz="4400" dirty="0" err="1" smtClean="0">
                <a:solidFill>
                  <a:srgbClr val="FFFF00"/>
                </a:solidFill>
              </a:rPr>
              <a:t>Ангіографія</a:t>
            </a:r>
            <a:r>
              <a:rPr lang="ru-RU" altLang="uk-UA" sz="3200" dirty="0" smtClean="0">
                <a:solidFill>
                  <a:srgbClr val="FFFF00"/>
                </a:solidFill>
              </a:rPr>
              <a:t> </a:t>
            </a:r>
            <a:r>
              <a:rPr lang="ru-RU" altLang="uk-UA" sz="3200" dirty="0" smtClean="0"/>
              <a:t>- при </a:t>
            </a:r>
            <a:r>
              <a:rPr lang="ru-RU" altLang="uk-UA" sz="3200" dirty="0" err="1" smtClean="0"/>
              <a:t>розриві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судинної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ніжки</a:t>
            </a:r>
            <a:r>
              <a:rPr lang="ru-RU" altLang="uk-UA" sz="3200" dirty="0" smtClean="0"/>
              <a:t> + </a:t>
            </a:r>
            <a:r>
              <a:rPr lang="ru-RU" altLang="uk-UA" sz="3200" dirty="0" err="1" smtClean="0"/>
              <a:t>виконання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емболізації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селезінкової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артерії</a:t>
            </a:r>
            <a:r>
              <a:rPr lang="ru-RU" altLang="uk-UA" sz="3200" dirty="0" smtClean="0"/>
              <a:t>.</a:t>
            </a:r>
            <a:endParaRPr lang="uk-UA" altLang="uk-U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10083" r="14963" b="20152"/>
          <a:stretch>
            <a:fillRect/>
          </a:stretch>
        </p:blipFill>
        <p:spPr bwMode="auto">
          <a:xfrm>
            <a:off x="1089025" y="908050"/>
            <a:ext cx="7140575" cy="51831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511925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Травма </a:t>
            </a:r>
            <a:r>
              <a:rPr lang="ru-RU" dirty="0" err="1" smtClean="0">
                <a:solidFill>
                  <a:schemeClr val="tx1"/>
                </a:solidFill>
              </a:rPr>
              <a:t>нирок</a:t>
            </a:r>
            <a:r>
              <a:rPr lang="ru-RU" dirty="0" smtClean="0">
                <a:solidFill>
                  <a:schemeClr val="tx1"/>
                </a:solidFill>
              </a:rPr>
              <a:t> і СВС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7587" name="Прямоугольник 2"/>
          <p:cNvSpPr>
            <a:spLocks noChangeArrowheads="1"/>
          </p:cNvSpPr>
          <p:nvPr/>
        </p:nvSpPr>
        <p:spPr bwMode="auto">
          <a:xfrm>
            <a:off x="22225" y="1081088"/>
            <a:ext cx="9036050" cy="546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ru-RU" altLang="uk-UA" sz="4000" dirty="0">
                <a:solidFill>
                  <a:srgbClr val="FFFF00"/>
                </a:solidFill>
              </a:rPr>
              <a:t>    </a:t>
            </a:r>
            <a:r>
              <a:rPr lang="ru-RU" altLang="uk-UA" sz="4000" dirty="0" smtClean="0">
                <a:solidFill>
                  <a:srgbClr val="FFFF00"/>
                </a:solidFill>
              </a:rPr>
              <a:t>УЗД, КТ, </a:t>
            </a:r>
            <a:r>
              <a:rPr lang="ru-RU" altLang="uk-UA" sz="4000" dirty="0">
                <a:solidFill>
                  <a:srgbClr val="FFFF00"/>
                </a:solidFill>
              </a:rPr>
              <a:t>МРТ: </a:t>
            </a:r>
            <a:r>
              <a:rPr lang="ru-RU" altLang="uk-UA" sz="3200" dirty="0" err="1" smtClean="0"/>
              <a:t>порушення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цілісності</a:t>
            </a:r>
            <a:r>
              <a:rPr lang="ru-RU" altLang="uk-UA" sz="3200" dirty="0" smtClean="0"/>
              <a:t> органу, </a:t>
            </a:r>
            <a:r>
              <a:rPr lang="ru-RU" altLang="uk-UA" sz="3200" dirty="0" err="1" smtClean="0"/>
              <a:t>субкапсулярні</a:t>
            </a:r>
            <a:r>
              <a:rPr lang="ru-RU" altLang="uk-UA" sz="3200" dirty="0" smtClean="0"/>
              <a:t> і </a:t>
            </a:r>
            <a:r>
              <a:rPr lang="ru-RU" altLang="uk-UA" sz="3200" dirty="0" err="1" smtClean="0"/>
              <a:t>центральні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гематоми</a:t>
            </a:r>
            <a:r>
              <a:rPr lang="ru-RU" altLang="uk-UA" sz="3200" dirty="0" smtClean="0"/>
              <a:t>, </a:t>
            </a:r>
            <a:r>
              <a:rPr lang="ru-RU" altLang="uk-UA" sz="3200" dirty="0" err="1" smtClean="0"/>
              <a:t>розрив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капсули</a:t>
            </a:r>
            <a:r>
              <a:rPr lang="ru-RU" altLang="uk-UA" sz="3200" dirty="0" smtClean="0"/>
              <a:t>, </a:t>
            </a:r>
            <a:r>
              <a:rPr lang="ru-RU" altLang="uk-UA" sz="3200" dirty="0" err="1" smtClean="0"/>
              <a:t>гематоми</a:t>
            </a:r>
            <a:r>
              <a:rPr lang="ru-RU" altLang="uk-UA" sz="3200" dirty="0" smtClean="0"/>
              <a:t> в </a:t>
            </a:r>
            <a:r>
              <a:rPr lang="ru-RU" altLang="uk-UA" sz="3200" dirty="0" err="1" smtClean="0"/>
              <a:t>оточуючих</a:t>
            </a:r>
            <a:r>
              <a:rPr lang="ru-RU" altLang="uk-UA" sz="3200" dirty="0" smtClean="0"/>
              <a:t> тканинах.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uk-UA" sz="4000" dirty="0" smtClean="0">
                <a:solidFill>
                  <a:srgbClr val="FFFF00"/>
                </a:solidFill>
              </a:rPr>
              <a:t>    </a:t>
            </a:r>
            <a:r>
              <a:rPr lang="ru-RU" altLang="uk-UA" sz="4000" dirty="0" err="1" smtClean="0">
                <a:solidFill>
                  <a:srgbClr val="FFFF00"/>
                </a:solidFill>
              </a:rPr>
              <a:t>Екскреторна</a:t>
            </a:r>
            <a:r>
              <a:rPr lang="ru-RU" altLang="uk-UA" sz="4000" dirty="0" smtClean="0">
                <a:solidFill>
                  <a:srgbClr val="FFFF00"/>
                </a:solidFill>
              </a:rPr>
              <a:t> </a:t>
            </a:r>
            <a:r>
              <a:rPr lang="ru-RU" altLang="uk-UA" sz="4000" dirty="0" err="1" smtClean="0">
                <a:solidFill>
                  <a:srgbClr val="FFFF00"/>
                </a:solidFill>
              </a:rPr>
              <a:t>урографія</a:t>
            </a:r>
            <a:r>
              <a:rPr lang="ru-RU" altLang="uk-UA" sz="4000" dirty="0" smtClean="0">
                <a:solidFill>
                  <a:srgbClr val="FFFF00"/>
                </a:solidFill>
              </a:rPr>
              <a:t>, ретроградна </a:t>
            </a:r>
            <a:r>
              <a:rPr lang="ru-RU" altLang="uk-UA" sz="4000" dirty="0" err="1" smtClean="0">
                <a:solidFill>
                  <a:srgbClr val="FFFF00"/>
                </a:solidFill>
              </a:rPr>
              <a:t>пієлографія</a:t>
            </a:r>
            <a:r>
              <a:rPr lang="ru-RU" altLang="uk-UA" sz="4000" dirty="0" smtClean="0">
                <a:solidFill>
                  <a:srgbClr val="FFFF00"/>
                </a:solidFill>
              </a:rPr>
              <a:t>, </a:t>
            </a:r>
            <a:r>
              <a:rPr lang="ru-RU" altLang="uk-UA" sz="4000" dirty="0" err="1" smtClean="0">
                <a:solidFill>
                  <a:srgbClr val="FFFF00"/>
                </a:solidFill>
              </a:rPr>
              <a:t>цистографія</a:t>
            </a:r>
            <a:r>
              <a:rPr lang="ru-RU" altLang="uk-UA" sz="4000" dirty="0" smtClean="0">
                <a:solidFill>
                  <a:srgbClr val="FFFF00"/>
                </a:solidFill>
              </a:rPr>
              <a:t>:</a:t>
            </a:r>
            <a:r>
              <a:rPr lang="ru-RU" altLang="uk-UA" sz="4000" dirty="0" smtClean="0"/>
              <a:t> </a:t>
            </a:r>
            <a:r>
              <a:rPr lang="ru-RU" altLang="uk-UA" sz="3200" dirty="0" err="1" smtClean="0"/>
              <a:t>затік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контрастної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речовини</a:t>
            </a:r>
            <a:r>
              <a:rPr lang="ru-RU" altLang="uk-UA" sz="3200" dirty="0" smtClean="0"/>
              <a:t> в </a:t>
            </a:r>
            <a:r>
              <a:rPr lang="ru-RU" altLang="uk-UA" sz="3200" dirty="0" err="1" smtClean="0"/>
              <a:t>паренхіму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нирки</a:t>
            </a:r>
            <a:r>
              <a:rPr lang="ru-RU" altLang="uk-UA" sz="3200" dirty="0" smtClean="0"/>
              <a:t> і </a:t>
            </a:r>
            <a:r>
              <a:rPr lang="ru-RU" altLang="uk-UA" sz="3200" dirty="0" err="1" smtClean="0"/>
              <a:t>паранефрально</a:t>
            </a:r>
            <a:r>
              <a:rPr lang="ru-RU" altLang="uk-UA" sz="3200" dirty="0" smtClean="0"/>
              <a:t>, за </a:t>
            </a:r>
            <a:r>
              <a:rPr lang="ru-RU" altLang="uk-UA" sz="3200" dirty="0" err="1" smtClean="0"/>
              <a:t>межі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сечового</a:t>
            </a:r>
            <a:r>
              <a:rPr lang="ru-RU" altLang="uk-UA" sz="3200" dirty="0" smtClean="0"/>
              <a:t> </a:t>
            </a:r>
            <a:r>
              <a:rPr lang="ru-RU" altLang="uk-UA" sz="3200" dirty="0" err="1" smtClean="0"/>
              <a:t>міхура</a:t>
            </a:r>
            <a:r>
              <a:rPr lang="ru-RU" altLang="uk-UA" sz="3200" dirty="0" smtClean="0"/>
              <a:t>.</a:t>
            </a:r>
            <a:endParaRPr lang="uk-UA" altLang="uk-U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467850" cy="6858000"/>
          </a:xfrm>
        </p:spPr>
        <p:txBody>
          <a:bodyPr rtlCol="0">
            <a:noAutofit/>
          </a:bodyPr>
          <a:lstStyle/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</a:rPr>
              <a:t>Камені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</a:rPr>
              <a:t>в </a:t>
            </a:r>
            <a:r>
              <a:rPr lang="ru-RU" sz="4000" b="1" dirty="0" err="1">
                <a:solidFill>
                  <a:schemeClr val="tx1"/>
                </a:solidFill>
                <a:latin typeface="Times New Roman" pitchFamily="18" charset="0"/>
              </a:rPr>
              <a:t>сечовивідних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</a:rPr>
              <a:t> шляхах (</a:t>
            </a:r>
            <a:r>
              <a:rPr lang="ru-RU" sz="4000" b="1" dirty="0" err="1">
                <a:solidFill>
                  <a:schemeClr val="tx1"/>
                </a:solidFill>
                <a:latin typeface="Times New Roman" pitchFamily="18" charset="0"/>
              </a:rPr>
              <a:t>ниркова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itchFamily="18" charset="0"/>
              </a:rPr>
              <a:t>коліка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</a:rPr>
              <a:t>)</a:t>
            </a:r>
          </a:p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z="3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600" b="1" dirty="0" err="1">
                <a:solidFill>
                  <a:srgbClr val="FFFF00"/>
                </a:solidFill>
                <a:latin typeface="Times New Roman" pitchFamily="18" charset="0"/>
              </a:rPr>
              <a:t>Ехографія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</a:rPr>
              <a:t>: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гіперехогенне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вогнище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з «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доріжкою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» в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сечоводі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гідроуретеронефроз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z="3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600" b="1" dirty="0" err="1">
                <a:solidFill>
                  <a:srgbClr val="FFFF00"/>
                </a:solidFill>
                <a:latin typeface="Times New Roman" pitchFamily="18" charset="0"/>
              </a:rPr>
              <a:t>Оглядова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latin typeface="Times New Roman" pitchFamily="18" charset="0"/>
              </a:rPr>
              <a:t>рентгенографія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</a:rPr>
              <a:t> ОЧП: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інтенсивна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тінь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проекції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сечовивідних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шляхів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рентгенпозитивний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конкремент).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z="3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</a:rPr>
              <a:t>В/в </a:t>
            </a:r>
            <a:r>
              <a:rPr lang="ru-RU" sz="3600" b="1" dirty="0" err="1">
                <a:solidFill>
                  <a:srgbClr val="FFFF00"/>
                </a:solidFill>
                <a:latin typeface="Times New Roman" pitchFamily="18" charset="0"/>
              </a:rPr>
              <a:t>урографія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</a:rPr>
              <a:t>: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дефект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наповнення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негативний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конкремент),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розширення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тіні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миски,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чашок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, проксимального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відділу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itchFamily="18" charset="0"/>
              </a:rPr>
              <a:t>сечоводу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en-US" sz="2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848"/>
            <a:ext cx="9036496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2800" dirty="0">
                <a:solidFill>
                  <a:srgbClr val="FFFF00"/>
                </a:solidFill>
                <a:effectLst/>
              </a:rPr>
              <a:t>Синдром обтурації сечовидільної системи</a:t>
            </a:r>
            <a:endParaRPr lang="uk-UA" sz="2800" dirty="0">
              <a:solidFill>
                <a:srgbClr val="FFFF00"/>
              </a:solidFill>
            </a:endParaRPr>
          </a:p>
        </p:txBody>
      </p:sp>
      <p:sp>
        <p:nvSpPr>
          <p:cNvPr id="69635" name="Прямоугольник 2"/>
          <p:cNvSpPr>
            <a:spLocks noChangeArrowheads="1"/>
          </p:cNvSpPr>
          <p:nvPr/>
        </p:nvSpPr>
        <p:spPr bwMode="auto">
          <a:xfrm>
            <a:off x="-28575" y="69215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2400" dirty="0" smtClean="0">
                <a:solidFill>
                  <a:srgbClr val="FFFFFF"/>
                </a:solidFill>
              </a:rPr>
              <a:t>Спостерігається </a:t>
            </a:r>
            <a:r>
              <a:rPr lang="ru-RU" altLang="uk-UA" sz="2400" dirty="0" smtClean="0">
                <a:solidFill>
                  <a:srgbClr val="FFFFFF"/>
                </a:solidFill>
              </a:rPr>
              <a:t>при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порушенні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відтоку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сечі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внаслідок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наявності</a:t>
            </a:r>
            <a:r>
              <a:rPr lang="ru-RU" altLang="uk-UA" sz="2400" dirty="0" smtClean="0">
                <a:solidFill>
                  <a:srgbClr val="FFFFFF"/>
                </a:solidFill>
              </a:rPr>
              <a:t> конкременту в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сечоводі</a:t>
            </a:r>
            <a:r>
              <a:rPr lang="ru-RU" altLang="uk-UA" sz="2400" dirty="0" smtClean="0">
                <a:solidFill>
                  <a:srgbClr val="FFFFFF"/>
                </a:solidFill>
              </a:rPr>
              <a:t>,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пухлини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сечового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міхура</a:t>
            </a:r>
            <a:r>
              <a:rPr lang="ru-RU" altLang="uk-UA" sz="2400" dirty="0" smtClean="0">
                <a:solidFill>
                  <a:srgbClr val="FFFFFF"/>
                </a:solidFill>
              </a:rPr>
              <a:t>,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пухлини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заочеревинного</a:t>
            </a:r>
            <a:r>
              <a:rPr lang="ru-RU" altLang="uk-UA" sz="2400" dirty="0" smtClean="0">
                <a:solidFill>
                  <a:srgbClr val="FFFFFF"/>
                </a:solidFill>
              </a:rPr>
              <a:t> простору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або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черевної</a:t>
            </a:r>
            <a:r>
              <a:rPr lang="ru-RU" altLang="uk-UA" sz="2400" dirty="0" smtClean="0">
                <a:solidFill>
                  <a:srgbClr val="FFFFFF"/>
                </a:solidFill>
              </a:rPr>
              <a:t> </a:t>
            </a:r>
            <a:r>
              <a:rPr lang="ru-RU" altLang="uk-UA" sz="2400" dirty="0" err="1" smtClean="0">
                <a:solidFill>
                  <a:srgbClr val="FFFFFF"/>
                </a:solidFill>
              </a:rPr>
              <a:t>порожнини</a:t>
            </a:r>
            <a:r>
              <a:rPr lang="ru-RU" altLang="uk-UA" sz="2400" dirty="0" smtClean="0">
                <a:solidFill>
                  <a:srgbClr val="FFFFFF"/>
                </a:solidFill>
              </a:rPr>
              <a:t>.</a:t>
            </a:r>
            <a:endParaRPr lang="uk-UA" altLang="uk-UA" sz="2400" dirty="0">
              <a:solidFill>
                <a:srgbClr val="FFFFFF"/>
              </a:solidFill>
            </a:endParaRPr>
          </a:p>
        </p:txBody>
      </p:sp>
      <p:pic>
        <p:nvPicPr>
          <p:cNvPr id="69636" name="Picture 2" descr="D:\Наташа\Студенты\Рентген для студ 3 курс\Картинки для лекций\МВС\Hydronephrosis МСКТ 3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3425"/>
            <a:ext cx="4476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3" descr="D:\Наташа\Студенты\Для студентов\100OLYMP\P5140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0"/>
          <a:stretch>
            <a:fillRect/>
          </a:stretch>
        </p:blipFill>
        <p:spPr bwMode="auto">
          <a:xfrm>
            <a:off x="3781425" y="2565400"/>
            <a:ext cx="533400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Прямоугольник 1"/>
          <p:cNvSpPr>
            <a:spLocks noChangeArrowheads="1"/>
          </p:cNvSpPr>
          <p:nvPr/>
        </p:nvSpPr>
        <p:spPr bwMode="auto">
          <a:xfrm>
            <a:off x="9525" y="5248275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dirty="0" smtClean="0">
                <a:solidFill>
                  <a:srgbClr val="FFFFFF"/>
                </a:solidFill>
              </a:rPr>
              <a:t>Візуалізація </a:t>
            </a:r>
            <a:r>
              <a:rPr lang="ru-RU" altLang="uk-UA" dirty="0" smtClean="0">
                <a:solidFill>
                  <a:srgbClr val="FFFFFF"/>
                </a:solidFill>
              </a:rPr>
              <a:t>в </a:t>
            </a:r>
            <a:r>
              <a:rPr lang="ru-RU" altLang="uk-UA" dirty="0" err="1" smtClean="0">
                <a:solidFill>
                  <a:srgbClr val="FFFFFF"/>
                </a:solidFill>
              </a:rPr>
              <a:t>нирковому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синусі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рідинного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утворення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неправильної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форми</a:t>
            </a:r>
            <a:r>
              <a:rPr lang="ru-RU" altLang="uk-UA" dirty="0" smtClean="0">
                <a:solidFill>
                  <a:srgbClr val="FFFFFF"/>
                </a:solidFill>
              </a:rPr>
              <a:t> (у </a:t>
            </a:r>
            <a:r>
              <a:rPr lang="ru-RU" altLang="uk-UA" dirty="0" err="1" smtClean="0">
                <a:solidFill>
                  <a:srgbClr val="FFFFFF"/>
                </a:solidFill>
              </a:rPr>
              <a:t>вигляді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лілії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або</a:t>
            </a:r>
            <a:r>
              <a:rPr lang="ru-RU" altLang="uk-UA" dirty="0" smtClean="0">
                <a:solidFill>
                  <a:srgbClr val="FFFFFF"/>
                </a:solidFill>
              </a:rPr>
              <a:t> дерева), </a:t>
            </a:r>
            <a:r>
              <a:rPr lang="ru-RU" altLang="uk-UA" dirty="0" err="1" smtClean="0">
                <a:solidFill>
                  <a:srgbClr val="FFFFFF"/>
                </a:solidFill>
              </a:rPr>
              <a:t>можливо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зменшенням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товщини</a:t>
            </a:r>
            <a:r>
              <a:rPr lang="ru-RU" altLang="uk-UA" dirty="0" smtClean="0">
                <a:solidFill>
                  <a:srgbClr val="FFFFFF"/>
                </a:solidFill>
              </a:rPr>
              <a:t> </a:t>
            </a:r>
            <a:r>
              <a:rPr lang="ru-RU" altLang="uk-UA" dirty="0" err="1" smtClean="0">
                <a:solidFill>
                  <a:srgbClr val="FFFFFF"/>
                </a:solidFill>
              </a:rPr>
              <a:t>паренхіми</a:t>
            </a:r>
            <a:r>
              <a:rPr lang="ru-RU" altLang="uk-UA" dirty="0" smtClean="0">
                <a:solidFill>
                  <a:srgbClr val="FFFFFF"/>
                </a:solidFill>
              </a:rPr>
              <a:t>.</a:t>
            </a:r>
            <a:endParaRPr lang="uk-UA" altLang="uk-UA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045687">
            <a:off x="-1665917" y="1551811"/>
            <a:ext cx="10794806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ru-RU" sz="7200" i="1" dirty="0" smtClean="0">
                <a:solidFill>
                  <a:srgbClr val="FFC000"/>
                </a:solidFill>
              </a:rPr>
              <a:t>ДЯКУЮ                      </a:t>
            </a:r>
            <a:r>
              <a:rPr lang="ru-RU" sz="7200" i="1" dirty="0" smtClean="0">
                <a:solidFill>
                  <a:srgbClr val="FFC000"/>
                </a:solidFill>
              </a:rPr>
              <a:t/>
            </a:r>
            <a:br>
              <a:rPr lang="ru-RU" sz="7200" i="1" dirty="0" smtClean="0">
                <a:solidFill>
                  <a:srgbClr val="FFC000"/>
                </a:solidFill>
              </a:rPr>
            </a:br>
            <a:r>
              <a:rPr lang="ru-RU" sz="7200" i="1" dirty="0" smtClean="0">
                <a:solidFill>
                  <a:srgbClr val="FFC000"/>
                </a:solidFill>
              </a:rPr>
              <a:t>             за </a:t>
            </a:r>
            <a:r>
              <a:rPr lang="ru-RU" sz="7200" i="1" smtClean="0">
                <a:solidFill>
                  <a:srgbClr val="FFC000"/>
                </a:solidFill>
              </a:rPr>
              <a:t/>
            </a:r>
            <a:br>
              <a:rPr lang="ru-RU" sz="7200" i="1" smtClean="0">
                <a:solidFill>
                  <a:srgbClr val="FFC000"/>
                </a:solidFill>
              </a:rPr>
            </a:br>
            <a:r>
              <a:rPr lang="ru-RU" sz="7200" i="1" smtClean="0">
                <a:solidFill>
                  <a:srgbClr val="FFC000"/>
                </a:solidFill>
              </a:rPr>
              <a:t>УВАГУ</a:t>
            </a:r>
            <a:endParaRPr lang="uk-UA" sz="7200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80" y="26568"/>
            <a:ext cx="8054280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chemeClr val="tx1"/>
                </a:solidFill>
              </a:rPr>
              <a:t>Інтерстиціальний</a:t>
            </a:r>
            <a:r>
              <a:rPr lang="uk-UA" dirty="0" smtClean="0">
                <a:solidFill>
                  <a:schemeClr val="tx1"/>
                </a:solidFill>
              </a:rPr>
              <a:t> набряк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8435" name="Picture 2" descr="D:\Наташа\Студенты\Рентген для студ 3 курс\Картинки для лекций\забол легких\Отёк легких интерсти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874713"/>
            <a:ext cx="6924675" cy="598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96875" y="-458788"/>
            <a:ext cx="9793288" cy="8135938"/>
          </a:xfrm>
        </p:spPr>
        <p:txBody>
          <a:bodyPr/>
          <a:lstStyle/>
          <a:p>
            <a:pPr marL="609600" indent="-609600" eaLnBrk="1" hangingPunct="1"/>
            <a:endParaRPr lang="en-US" altLang="uk-UA" sz="2400" b="1" u="sng" dirty="0" smtClean="0">
              <a:latin typeface="Times New Roman" panose="02020603050405020304" pitchFamily="18" charset="0"/>
            </a:endParaRPr>
          </a:p>
          <a:p>
            <a:pPr marL="609600" indent="-609600" algn="ctr" eaLnBrk="1" hangingPunct="1"/>
            <a:r>
              <a:rPr lang="ru-RU" altLang="uk-UA" sz="54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Альвеолярн</a:t>
            </a:r>
            <a:r>
              <a:rPr lang="uk-UA" altLang="uk-UA" sz="54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ий</a:t>
            </a:r>
            <a:r>
              <a:rPr lang="uk-UA" altLang="uk-UA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набряк</a:t>
            </a:r>
            <a:endParaRPr lang="uk-UA" altLang="uk-UA" sz="5400" b="1" u="sng" dirty="0" smtClean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marL="609600" indent="-609600" eaLnBrk="1" hangingPunct="1"/>
            <a:r>
              <a:rPr lang="ru-RU" alt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     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ru-RU" altLang="uk-UA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крім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описаної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картини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множинні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розпливчасті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осередкові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тіні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що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зливаються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між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собою,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великі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фокуси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затінення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локалізуються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нижніх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відділах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легень</a:t>
            </a:r>
            <a:r>
              <a:rPr lang="ru-RU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картина,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що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нагадує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«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крила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метелика</a:t>
            </a:r>
            <a:r>
              <a:rPr lang="ru-RU" altLang="uk-UA" sz="4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».</a:t>
            </a:r>
            <a:endParaRPr lang="en-US" altLang="uk-UA" sz="4400" b="1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80" y="26568"/>
            <a:ext cx="8054280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Альвеолярний набряк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0483" name="Picture 2" descr="D:\Наташа\Студенты\Рентген для студ 3 курс\Картинки для лекций\забол легких\Отёк легких альвеоляр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7"/>
          <a:stretch>
            <a:fillRect/>
          </a:stretch>
        </p:blipFill>
        <p:spPr bwMode="auto">
          <a:xfrm>
            <a:off x="808038" y="836613"/>
            <a:ext cx="7685087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6513"/>
            <a:ext cx="9121775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chemeClr val="tx1"/>
                </a:solidFill>
              </a:rPr>
              <a:t>Тромбоемболія</a:t>
            </a:r>
            <a:r>
              <a:rPr lang="uk-UA" dirty="0" smtClean="0">
                <a:solidFill>
                  <a:schemeClr val="tx1"/>
                </a:solidFill>
              </a:rPr>
              <a:t> легеневої артерії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9635" name="Прямоугольник 2"/>
          <p:cNvSpPr>
            <a:spLocks noChangeArrowheads="1"/>
          </p:cNvSpPr>
          <p:nvPr/>
        </p:nvSpPr>
        <p:spPr bwMode="auto">
          <a:xfrm>
            <a:off x="346075" y="1844675"/>
            <a:ext cx="8797925" cy="440120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4400" b="1" dirty="0" err="1" smtClean="0">
                <a:solidFill>
                  <a:srgbClr val="FFFF00"/>
                </a:solidFill>
              </a:rPr>
              <a:t>Рентгенографія</a:t>
            </a:r>
            <a:r>
              <a:rPr lang="ru-RU" sz="4400" b="1" dirty="0">
                <a:solidFill>
                  <a:srgbClr val="FFFF00"/>
                </a:solidFill>
              </a:rPr>
              <a:t>, </a:t>
            </a:r>
          </a:p>
          <a:p>
            <a:pPr>
              <a:defRPr/>
            </a:pPr>
            <a:r>
              <a:rPr lang="ru-RU" sz="4400" b="1" dirty="0">
                <a:solidFill>
                  <a:srgbClr val="FFFF00"/>
                </a:solidFill>
              </a:rPr>
              <a:t>      КТ </a:t>
            </a:r>
            <a:r>
              <a:rPr lang="ru-RU" sz="4400" b="1" dirty="0" err="1" smtClean="0">
                <a:solidFill>
                  <a:srgbClr val="FFFF00"/>
                </a:solidFill>
              </a:rPr>
              <a:t>легень</a:t>
            </a:r>
            <a:r>
              <a:rPr lang="ru-RU" sz="4400" b="1" dirty="0" smtClean="0">
                <a:solidFill>
                  <a:srgbClr val="FFFF00"/>
                </a:solidFill>
              </a:rPr>
              <a:t>: </a:t>
            </a:r>
            <a:endParaRPr lang="ru-RU" sz="4400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ru-RU" sz="3200" dirty="0" err="1"/>
              <a:t>зниження</a:t>
            </a:r>
            <a:r>
              <a:rPr lang="ru-RU" sz="3200" dirty="0"/>
              <a:t> </a:t>
            </a:r>
            <a:r>
              <a:rPr lang="ru-RU" sz="3200" dirty="0" err="1"/>
              <a:t>щільності</a:t>
            </a:r>
            <a:r>
              <a:rPr lang="ru-RU" sz="3200" dirty="0"/>
              <a:t> </a:t>
            </a:r>
            <a:r>
              <a:rPr lang="ru-RU" sz="3200" dirty="0" err="1"/>
              <a:t>легеневої</a:t>
            </a:r>
            <a:r>
              <a:rPr lang="ru-RU" sz="3200" dirty="0"/>
              <a:t> </a:t>
            </a:r>
            <a:r>
              <a:rPr lang="ru-RU" sz="3200" dirty="0" err="1"/>
              <a:t>тканини</a:t>
            </a:r>
            <a:r>
              <a:rPr lang="ru-RU" sz="3200" dirty="0"/>
              <a:t> і </a:t>
            </a:r>
            <a:r>
              <a:rPr lang="ru-RU" sz="3200" dirty="0" err="1" smtClean="0"/>
              <a:t>збідніння</a:t>
            </a:r>
            <a:r>
              <a:rPr lang="ru-RU" sz="3200" dirty="0"/>
              <a:t>, аж до </a:t>
            </a:r>
            <a:r>
              <a:rPr lang="ru-RU" sz="3200" dirty="0" err="1"/>
              <a:t>повного</a:t>
            </a:r>
            <a:r>
              <a:rPr lang="ru-RU" sz="3200" dirty="0"/>
              <a:t> </a:t>
            </a:r>
            <a:r>
              <a:rPr lang="ru-RU" sz="3200" dirty="0" err="1"/>
              <a:t>зникнення</a:t>
            </a:r>
            <a:r>
              <a:rPr lang="ru-RU" sz="3200" dirty="0"/>
              <a:t>, </a:t>
            </a:r>
            <a:r>
              <a:rPr lang="ru-RU" sz="3200" dirty="0" err="1"/>
              <a:t>легеневого</a:t>
            </a:r>
            <a:r>
              <a:rPr lang="ru-RU" sz="3200" dirty="0"/>
              <a:t> </a:t>
            </a:r>
            <a:r>
              <a:rPr lang="ru-RU" sz="3200" dirty="0" err="1"/>
              <a:t>малюнка</a:t>
            </a:r>
            <a:r>
              <a:rPr lang="ru-RU" sz="3200" dirty="0"/>
              <a:t> </a:t>
            </a:r>
            <a:r>
              <a:rPr lang="ru-RU" sz="3200" dirty="0" err="1"/>
              <a:t>дистальніше</a:t>
            </a:r>
            <a:r>
              <a:rPr lang="ru-RU" sz="3200" dirty="0"/>
              <a:t> </a:t>
            </a:r>
            <a:r>
              <a:rPr lang="ru-RU" sz="3200" dirty="0" err="1"/>
              <a:t>місця</a:t>
            </a:r>
            <a:r>
              <a:rPr lang="ru-RU" sz="3200" dirty="0"/>
              <a:t> </a:t>
            </a:r>
            <a:r>
              <a:rPr lang="ru-RU" sz="3200" dirty="0" err="1"/>
              <a:t>обструкції</a:t>
            </a:r>
            <a:r>
              <a:rPr lang="ru-RU" sz="3200" dirty="0"/>
              <a:t>; </a:t>
            </a:r>
            <a:r>
              <a:rPr lang="ru-RU" sz="3200" dirty="0" err="1"/>
              <a:t>обмежене</a:t>
            </a:r>
            <a:r>
              <a:rPr lang="ru-RU" sz="3200" dirty="0"/>
              <a:t> </a:t>
            </a:r>
            <a:r>
              <a:rPr lang="ru-RU" sz="3200" dirty="0" err="1"/>
              <a:t>затінення</a:t>
            </a:r>
            <a:r>
              <a:rPr lang="ru-RU" sz="3200" dirty="0"/>
              <a:t> </a:t>
            </a:r>
            <a:r>
              <a:rPr lang="ru-RU" sz="3200" dirty="0" err="1"/>
              <a:t>однорідної</a:t>
            </a:r>
            <a:r>
              <a:rPr lang="ru-RU" sz="3200" dirty="0"/>
              <a:t> </a:t>
            </a:r>
            <a:r>
              <a:rPr lang="ru-RU" sz="3200" dirty="0" err="1"/>
              <a:t>структури</a:t>
            </a:r>
            <a:r>
              <a:rPr lang="ru-RU" sz="3200" dirty="0"/>
              <a:t> в </a:t>
            </a:r>
            <a:r>
              <a:rPr lang="ru-RU" sz="3200" dirty="0" err="1" smtClean="0"/>
              <a:t>підплевральному</a:t>
            </a:r>
            <a:r>
              <a:rPr lang="ru-RU" sz="3200" dirty="0" smtClean="0"/>
              <a:t> </a:t>
            </a:r>
            <a:r>
              <a:rPr lang="ru-RU" sz="3200" dirty="0" err="1" smtClean="0"/>
              <a:t>відділі</a:t>
            </a:r>
            <a:r>
              <a:rPr lang="ru-RU" sz="3200" dirty="0" smtClean="0"/>
              <a:t> </a:t>
            </a:r>
            <a:r>
              <a:rPr lang="ru-RU" sz="3200" dirty="0" err="1" smtClean="0"/>
              <a:t>легені</a:t>
            </a:r>
            <a:r>
              <a:rPr lang="ru-RU" sz="3200" dirty="0" smtClean="0"/>
              <a:t> </a:t>
            </a:r>
            <a:r>
              <a:rPr lang="ru-RU" sz="3200" dirty="0" err="1"/>
              <a:t>трикутної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трапецієподібної</a:t>
            </a:r>
            <a:r>
              <a:rPr lang="ru-RU" sz="3200" dirty="0"/>
              <a:t> </a:t>
            </a:r>
            <a:r>
              <a:rPr lang="ru-RU" sz="3200" dirty="0" err="1"/>
              <a:t>форми</a:t>
            </a:r>
            <a:r>
              <a:rPr lang="ru-RU" sz="3200" dirty="0"/>
              <a:t>.</a:t>
            </a:r>
            <a:endParaRPr lang="uk-UA" sz="3200" dirty="0"/>
          </a:p>
        </p:txBody>
      </p:sp>
      <p:pic>
        <p:nvPicPr>
          <p:cNvPr id="21508" name="Picture 4" descr="C:\Users\Наталья\Desktop\ТЭ долевой и сегментарной ветви 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08050"/>
            <a:ext cx="2957512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1350</TotalTime>
  <Words>1251</Words>
  <Application>Microsoft Office PowerPoint</Application>
  <PresentationFormat>Экран (4:3)</PresentationFormat>
  <Paragraphs>202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57</vt:i4>
      </vt:variant>
    </vt:vector>
  </HeadingPairs>
  <TitlesOfParts>
    <vt:vector size="65" baseType="lpstr">
      <vt:lpstr>Trebuchet MS</vt:lpstr>
      <vt:lpstr>Arial</vt:lpstr>
      <vt:lpstr>Georgia</vt:lpstr>
      <vt:lpstr>Calibri</vt:lpstr>
      <vt:lpstr>Times New Roman</vt:lpstr>
      <vt:lpstr>Воздушный поток</vt:lpstr>
      <vt:lpstr>1_Воздушный поток</vt:lpstr>
      <vt:lpstr>2_Воздушный поток</vt:lpstr>
      <vt:lpstr>Променева діагностика невідкладних станів</vt:lpstr>
      <vt:lpstr>Набряк легень</vt:lpstr>
      <vt:lpstr>Презентация PowerPoint</vt:lpstr>
      <vt:lpstr>Презентация PowerPoint</vt:lpstr>
      <vt:lpstr>Інтерстиціальний набряк</vt:lpstr>
      <vt:lpstr>Інтерстиціальний набряк</vt:lpstr>
      <vt:lpstr>Презентация PowerPoint</vt:lpstr>
      <vt:lpstr>Альвеолярний набряк</vt:lpstr>
      <vt:lpstr>Тромбоемболія легеневої артерії</vt:lpstr>
      <vt:lpstr>Тромбоемболія легеневої артерії</vt:lpstr>
      <vt:lpstr>2. КТ, МРТ – ангіографія судин грудної порожнини</vt:lpstr>
      <vt:lpstr>Презентация PowerPoint</vt:lpstr>
      <vt:lpstr>Презентация PowerPoint</vt:lpstr>
      <vt:lpstr>4. Ангіопульмонографія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Аневризма грудної аорти</vt:lpstr>
      <vt:lpstr>Аневризма черевної аорти</vt:lpstr>
      <vt:lpstr>Презентация PowerPoint</vt:lpstr>
      <vt:lpstr>Тромбоз вен</vt:lpstr>
      <vt:lpstr>Презентация PowerPoint</vt:lpstr>
      <vt:lpstr>Тромбоз вен</vt:lpstr>
      <vt:lpstr>Презентация PowerPoint</vt:lpstr>
      <vt:lpstr>Презентация PowerPoint</vt:lpstr>
      <vt:lpstr>Перфорація полого органу</vt:lpstr>
      <vt:lpstr>Перфорація стравоходу</vt:lpstr>
      <vt:lpstr>Перфорація полого органу</vt:lpstr>
      <vt:lpstr>Презентация PowerPoint</vt:lpstr>
      <vt:lpstr>Кишкова непрохідність</vt:lpstr>
      <vt:lpstr>Презентация PowerPoint</vt:lpstr>
      <vt:lpstr>Презентация PowerPoint</vt:lpstr>
      <vt:lpstr>Презентация PowerPoint</vt:lpstr>
      <vt:lpstr>Презентация PowerPoint</vt:lpstr>
      <vt:lpstr>КТ непрохідності товстого кишечника</vt:lpstr>
      <vt:lpstr>Гострий холецистит</vt:lpstr>
      <vt:lpstr>Презентация PowerPoint</vt:lpstr>
      <vt:lpstr>Холедохолітіаз</vt:lpstr>
      <vt:lpstr>Гострий панкреатит</vt:lpstr>
      <vt:lpstr>Презентация PowerPoint</vt:lpstr>
      <vt:lpstr>Травми селезінки</vt:lpstr>
      <vt:lpstr>Презентация PowerPoint</vt:lpstr>
      <vt:lpstr>Травма нирок і СВС</vt:lpstr>
      <vt:lpstr>Презентация PowerPoint</vt:lpstr>
      <vt:lpstr>Синдром обтурації сечовидільної системи</vt:lpstr>
      <vt:lpstr>ДЯКУЮ                                    за  УВАГУ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Анюта</cp:lastModifiedBy>
  <cp:revision>151</cp:revision>
  <dcterms:created xsi:type="dcterms:W3CDTF">2011-08-06T18:08:31Z</dcterms:created>
  <dcterms:modified xsi:type="dcterms:W3CDTF">2016-11-15T19:21:38Z</dcterms:modified>
</cp:coreProperties>
</file>